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4" r:id="rId4"/>
    <p:sldId id="269" r:id="rId5"/>
    <p:sldId id="270" r:id="rId6"/>
    <p:sldId id="268" r:id="rId7"/>
    <p:sldId id="273" r:id="rId8"/>
    <p:sldId id="274" r:id="rId9"/>
    <p:sldId id="267" r:id="rId10"/>
    <p:sldId id="277" r:id="rId11"/>
    <p:sldId id="276" r:id="rId12"/>
    <p:sldId id="275" r:id="rId13"/>
    <p:sldId id="278" r:id="rId14"/>
    <p:sldId id="271" r:id="rId15"/>
    <p:sldId id="279" r:id="rId16"/>
    <p:sldId id="281" r:id="rId17"/>
    <p:sldId id="282" r:id="rId18"/>
    <p:sldId id="272"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63" d="100"/>
          <a:sy n="63" d="100"/>
        </p:scale>
        <p:origin x="78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4/26/2020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4/26/2020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4/26/2020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4/26/2020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4/26/2020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4/26/2020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4/26/2020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6.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2887" y="2009445"/>
            <a:ext cx="9144000" cy="1479344"/>
          </a:xfrm>
          <a:solidFill>
            <a:schemeClr val="accent2">
              <a:lumMod val="40000"/>
              <a:lumOff val="60000"/>
            </a:schemeClr>
          </a:solidFill>
          <a:ln>
            <a:solidFill>
              <a:schemeClr val="accent1">
                <a:lumMod val="75000"/>
              </a:schemeClr>
            </a:solidFill>
          </a:ln>
        </p:spPr>
        <p:txBody>
          <a:bodyPr>
            <a:normAutofit/>
          </a:bodyPr>
          <a:lstStyle/>
          <a:p>
            <a:r>
              <a:rPr lang="en-GB" sz="4400" dirty="0"/>
              <a:t>R4f. Can </a:t>
            </a:r>
            <a:r>
              <a:rPr lang="en-GB" sz="4400"/>
              <a:t>empathise with a </a:t>
            </a:r>
            <a:r>
              <a:rPr lang="en-GB" sz="4400" dirty="0"/>
              <a:t>character's motives and behaviours</a:t>
            </a:r>
          </a:p>
        </p:txBody>
      </p:sp>
      <p:sp>
        <p:nvSpPr>
          <p:cNvPr id="4" name="Text Box 4"/>
          <p:cNvSpPr txBox="1">
            <a:spLocks noChangeArrowheads="1"/>
          </p:cNvSpPr>
          <p:nvPr/>
        </p:nvSpPr>
        <p:spPr bwMode="auto">
          <a:xfrm>
            <a:off x="2933700" y="5170953"/>
            <a:ext cx="6324600" cy="1000125"/>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algn="just" fontAlgn="base">
              <a:spcBef>
                <a:spcPts val="0"/>
              </a:spcBef>
              <a:spcAft>
                <a:spcPts val="0"/>
              </a:spcAft>
            </a:pPr>
            <a:r>
              <a:rPr lang="en-GB" sz="1000" kern="1200">
                <a:solidFill>
                  <a:srgbClr val="000000"/>
                </a:solidFill>
                <a:effectLst/>
                <a:latin typeface="Arial" charset="0"/>
                <a:ea typeface="Times New Roman"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US" sz="1200">
              <a:effectLst/>
              <a:latin typeface="Times New Roman" charset="0"/>
              <a:ea typeface="Times New Roman" charset="0"/>
            </a:endParaRPr>
          </a:p>
          <a:p>
            <a:pPr marL="0" marR="0" algn="just" fontAlgn="base">
              <a:spcBef>
                <a:spcPts val="0"/>
              </a:spcBef>
              <a:spcAft>
                <a:spcPts val="0"/>
              </a:spcAft>
            </a:pPr>
            <a:r>
              <a:rPr lang="en-GB" sz="1000" kern="1200">
                <a:solidFill>
                  <a:srgbClr val="000000"/>
                </a:solidFill>
                <a:effectLst/>
                <a:latin typeface="Arial" charset="0"/>
                <a:ea typeface="Times New Roman" charset="0"/>
              </a:rPr>
              <a:t>All opinions and contributions are those of the authors. The contents of this resource are not connected with nor endorsed by any other company, organisation or institution.</a:t>
            </a:r>
            <a:endParaRPr lang="en-US" sz="1200">
              <a:effectLst/>
              <a:latin typeface="Times New Roman" charset="0"/>
              <a:ea typeface="Times New Roman" charset="0"/>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a:t>
            </a:r>
            <a:r>
              <a:rPr lang="en-US" sz="1600" dirty="0" err="1"/>
              <a:t>PiXL</a:t>
            </a:r>
            <a:r>
              <a:rPr lang="en-US" sz="1600" dirty="0"/>
              <a:t> Club Ltd.</a:t>
            </a:r>
          </a:p>
          <a:p>
            <a:pPr algn="ctr"/>
            <a:r>
              <a:rPr lang="en-US" sz="1600"/>
              <a:t>October 2017</a:t>
            </a:r>
            <a:endParaRPr lang="en-US" sz="1600" dirty="0"/>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a:t>
            </a:r>
            <a:r>
              <a:rPr lang="en-GB" sz="1600" dirty="0" err="1"/>
              <a:t>PiXL</a:t>
            </a:r>
            <a:r>
              <a:rPr lang="en-GB" sz="1600" dirty="0"/>
              <a:t> Club Limited, 2017</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pic>
        <p:nvPicPr>
          <p:cNvPr id="8" name="Picture 2" descr="C:\Users\LUrquhart\AppData\Local\Microsoft\Windows\Temporary Internet Files\Content.IE5\NGP6GHAO\14836299-stack-of-books-books-stacked[1].jpg">
            <a:extLst>
              <a:ext uri="{FF2B5EF4-FFF2-40B4-BE49-F238E27FC236}">
                <a16:creationId xmlns:a16="http://schemas.microsoft.com/office/drawing/2014/main" id="{E9A47863-5350-4259-B744-942ECF28F84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857032" y="954977"/>
            <a:ext cx="802535" cy="874698"/>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6" name="TextBox 5"/>
          <p:cNvSpPr txBox="1"/>
          <p:nvPr/>
        </p:nvSpPr>
        <p:spPr>
          <a:xfrm>
            <a:off x="2681964" y="530085"/>
            <a:ext cx="6669741" cy="707886"/>
          </a:xfrm>
          <a:prstGeom prst="rect">
            <a:avLst/>
          </a:prstGeom>
          <a:solidFill>
            <a:schemeClr val="accent2">
              <a:lumMod val="40000"/>
              <a:lumOff val="60000"/>
            </a:schemeClr>
          </a:solidFill>
          <a:ln>
            <a:solidFill>
              <a:schemeClr val="tx1"/>
            </a:solidFill>
          </a:ln>
        </p:spPr>
        <p:txBody>
          <a:bodyPr wrap="square" rtlCol="0">
            <a:spAutoFit/>
          </a:bodyPr>
          <a:lstStyle/>
          <a:p>
            <a:pPr algn="ctr"/>
            <a:r>
              <a:rPr lang="en-US" sz="4000" dirty="0"/>
              <a:t>Teachers’ Notes</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3" name="Content Placeholder 2">
            <a:extLst>
              <a:ext uri="{FF2B5EF4-FFF2-40B4-BE49-F238E27FC236}">
                <a16:creationId xmlns:a16="http://schemas.microsoft.com/office/drawing/2014/main" id="{894B3F14-5C65-4BA3-8C48-C5E9B72BC962}"/>
              </a:ext>
            </a:extLst>
          </p:cNvPr>
          <p:cNvSpPr>
            <a:spLocks noGrp="1"/>
          </p:cNvSpPr>
          <p:nvPr>
            <p:ph idx="1"/>
          </p:nvPr>
        </p:nvSpPr>
        <p:spPr>
          <a:solidFill>
            <a:schemeClr val="accent5">
              <a:lumMod val="20000"/>
              <a:lumOff val="80000"/>
            </a:schemeClr>
          </a:solidFill>
          <a:ln>
            <a:solidFill>
              <a:schemeClr val="accent1">
                <a:lumMod val="75000"/>
              </a:schemeClr>
            </a:solidFill>
          </a:ln>
        </p:spPr>
        <p:txBody>
          <a:bodyPr>
            <a:normAutofit/>
          </a:bodyPr>
          <a:lstStyle/>
          <a:p>
            <a:pPr>
              <a:buFont typeface="Wingdings" panose="05000000000000000000" pitchFamily="2" charset="2"/>
              <a:buChar char="q"/>
            </a:pPr>
            <a:r>
              <a:rPr lang="en-GB" dirty="0"/>
              <a:t>This therapy begins by explaining what is meant by the terms ‘empathy’ and ‘motives’. This is modelled using a simple, well-known tale.</a:t>
            </a:r>
          </a:p>
          <a:p>
            <a:pPr>
              <a:buFont typeface="Wingdings" panose="05000000000000000000" pitchFamily="2" charset="2"/>
              <a:buChar char="q"/>
            </a:pPr>
            <a:r>
              <a:rPr lang="en-GB" dirty="0"/>
              <a:t>Short extracts are then used to model how a character’s motives can be interpreted through their actions.</a:t>
            </a:r>
          </a:p>
          <a:p>
            <a:pPr>
              <a:buFont typeface="Wingdings" panose="05000000000000000000" pitchFamily="2" charset="2"/>
              <a:buChar char="q"/>
            </a:pPr>
            <a:r>
              <a:rPr lang="en-GB" dirty="0"/>
              <a:t>Pupils then have the opportunity to discuss and identify motives through the use of two extended extracts by established authors.</a:t>
            </a:r>
          </a:p>
          <a:p>
            <a:pPr>
              <a:buFont typeface="Wingdings" panose="05000000000000000000" pitchFamily="2" charset="2"/>
              <a:buChar char="q"/>
            </a:pPr>
            <a:r>
              <a:rPr lang="en-GB" dirty="0"/>
              <a:t>Throughout the therapy, pupils are encouraged to think about how else the character could have behaved, what they might have done or whether the actions were justified.</a:t>
            </a:r>
          </a:p>
          <a:p>
            <a:pPr marL="0" indent="0">
              <a:buNone/>
            </a:pPr>
            <a:endParaRPr lang="en-GB" dirty="0"/>
          </a:p>
        </p:txBody>
      </p:sp>
    </p:spTree>
    <p:extLst>
      <p:ext uri="{BB962C8B-B14F-4D97-AF65-F5344CB8AC3E}">
        <p14:creationId xmlns:p14="http://schemas.microsoft.com/office/powerpoint/2010/main" val="4524689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1125706" y="286367"/>
            <a:ext cx="8920678" cy="778727"/>
          </a:xfrm>
          <a:solidFill>
            <a:schemeClr val="accent2">
              <a:lumMod val="40000"/>
              <a:lumOff val="60000"/>
            </a:schemeClr>
          </a:solidFill>
          <a:ln>
            <a:solidFill>
              <a:schemeClr val="accent1"/>
            </a:solidFill>
          </a:ln>
        </p:spPr>
        <p:txBody>
          <a:bodyPr>
            <a:normAutofit/>
          </a:bodyPr>
          <a:lstStyle/>
          <a:p>
            <a:pPr algn="ctr"/>
            <a:r>
              <a:rPr lang="en-GB" sz="3200" dirty="0">
                <a:latin typeface="+mn-lt"/>
              </a:rPr>
              <a:t>What is empathy?</a:t>
            </a:r>
          </a:p>
        </p:txBody>
      </p:sp>
      <p:sp>
        <p:nvSpPr>
          <p:cNvPr id="7" name="Rectangle: Rounded Corners 6">
            <a:extLst>
              <a:ext uri="{FF2B5EF4-FFF2-40B4-BE49-F238E27FC236}">
                <a16:creationId xmlns:a16="http://schemas.microsoft.com/office/drawing/2014/main" id="{0F41ACE8-75EA-494C-9A72-1BE37FA7440A}"/>
              </a:ext>
            </a:extLst>
          </p:cNvPr>
          <p:cNvSpPr/>
          <p:nvPr/>
        </p:nvSpPr>
        <p:spPr>
          <a:xfrm>
            <a:off x="681110" y="1323002"/>
            <a:ext cx="9809871" cy="1146736"/>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Empathy</a:t>
            </a:r>
            <a:r>
              <a:rPr lang="en-GB" sz="2400" dirty="0">
                <a:solidFill>
                  <a:schemeClr val="tx1"/>
                </a:solidFill>
              </a:rPr>
              <a:t> is the ability to understand and share the feelings of another. Part of the challenge for an author is getting his readers to </a:t>
            </a:r>
            <a:r>
              <a:rPr lang="en-GB" sz="2400" b="1" dirty="0">
                <a:solidFill>
                  <a:schemeClr val="tx1"/>
                </a:solidFill>
              </a:rPr>
              <a:t>empathise</a:t>
            </a:r>
            <a:r>
              <a:rPr lang="en-GB" sz="2400" dirty="0">
                <a:solidFill>
                  <a:schemeClr val="tx1"/>
                </a:solidFill>
              </a:rPr>
              <a:t> with the characters.</a:t>
            </a:r>
          </a:p>
        </p:txBody>
      </p:sp>
      <p:sp>
        <p:nvSpPr>
          <p:cNvPr id="8" name="Rectangle: Rounded Corners 7">
            <a:extLst>
              <a:ext uri="{FF2B5EF4-FFF2-40B4-BE49-F238E27FC236}">
                <a16:creationId xmlns:a16="http://schemas.microsoft.com/office/drawing/2014/main" id="{2DDDA2E1-1B93-4CDF-BB59-EFE3BB60D346}"/>
              </a:ext>
            </a:extLst>
          </p:cNvPr>
          <p:cNvSpPr/>
          <p:nvPr/>
        </p:nvSpPr>
        <p:spPr>
          <a:xfrm>
            <a:off x="1538652" y="2719506"/>
            <a:ext cx="8094785" cy="2110043"/>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For example, if a player looks totally exhausted after a tennis match, and we have felt similar exhaustion after exercise, we can </a:t>
            </a:r>
            <a:r>
              <a:rPr lang="en-GB" sz="2400" b="1" dirty="0">
                <a:solidFill>
                  <a:schemeClr val="tx1"/>
                </a:solidFill>
              </a:rPr>
              <a:t>empathise.</a:t>
            </a:r>
            <a:r>
              <a:rPr lang="en-GB" sz="2400" dirty="0">
                <a:solidFill>
                  <a:schemeClr val="tx1"/>
                </a:solidFill>
              </a:rPr>
              <a:t> It means we understand how they feel.</a:t>
            </a:r>
          </a:p>
        </p:txBody>
      </p:sp>
      <p:sp>
        <p:nvSpPr>
          <p:cNvPr id="9" name="Rectangle: Rounded Corners 8">
            <a:extLst>
              <a:ext uri="{FF2B5EF4-FFF2-40B4-BE49-F238E27FC236}">
                <a16:creationId xmlns:a16="http://schemas.microsoft.com/office/drawing/2014/main" id="{804EE0F4-36D9-429E-9871-3E171985941B}"/>
              </a:ext>
            </a:extLst>
          </p:cNvPr>
          <p:cNvSpPr/>
          <p:nvPr/>
        </p:nvSpPr>
        <p:spPr>
          <a:xfrm>
            <a:off x="1463037" y="5079317"/>
            <a:ext cx="8246013" cy="1371599"/>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This can be confused with </a:t>
            </a:r>
            <a:r>
              <a:rPr lang="en-GB" sz="2400" b="1" dirty="0">
                <a:solidFill>
                  <a:schemeClr val="tx1"/>
                </a:solidFill>
              </a:rPr>
              <a:t>sympathy</a:t>
            </a:r>
            <a:r>
              <a:rPr lang="en-GB" sz="2400" dirty="0">
                <a:solidFill>
                  <a:schemeClr val="tx1"/>
                </a:solidFill>
              </a:rPr>
              <a:t> (noun) and </a:t>
            </a:r>
            <a:r>
              <a:rPr lang="en-GB" sz="2400" b="1" dirty="0">
                <a:solidFill>
                  <a:schemeClr val="tx1"/>
                </a:solidFill>
              </a:rPr>
              <a:t>sympathise </a:t>
            </a:r>
            <a:r>
              <a:rPr lang="en-GB" sz="2400" dirty="0">
                <a:solidFill>
                  <a:schemeClr val="tx1"/>
                </a:solidFill>
              </a:rPr>
              <a:t>(verb). Sympathy is when we feel sorry for, or pity, someone.</a:t>
            </a:r>
          </a:p>
        </p:txBody>
      </p:sp>
      <p:pic>
        <p:nvPicPr>
          <p:cNvPr id="10" name="Picture 9">
            <a:extLst>
              <a:ext uri="{FF2B5EF4-FFF2-40B4-BE49-F238E27FC236}">
                <a16:creationId xmlns:a16="http://schemas.microsoft.com/office/drawing/2014/main" id="{C77AA7FD-D54D-48FB-A55C-810CDB5406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Tree>
    <p:extLst>
      <p:ext uri="{BB962C8B-B14F-4D97-AF65-F5344CB8AC3E}">
        <p14:creationId xmlns:p14="http://schemas.microsoft.com/office/powerpoint/2010/main" val="41996320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191086" y="257165"/>
            <a:ext cx="9965788" cy="1320981"/>
          </a:xfrm>
          <a:solidFill>
            <a:schemeClr val="accent2">
              <a:lumMod val="40000"/>
              <a:lumOff val="60000"/>
            </a:schemeClr>
          </a:solidFill>
          <a:ln>
            <a:solidFill>
              <a:schemeClr val="accent1"/>
            </a:solidFill>
          </a:ln>
        </p:spPr>
        <p:txBody>
          <a:bodyPr>
            <a:noAutofit/>
          </a:bodyPr>
          <a:lstStyle/>
          <a:p>
            <a:pPr algn="ctr"/>
            <a:r>
              <a:rPr lang="en-GB" sz="3200" b="1" dirty="0">
                <a:latin typeface="+mn-lt"/>
              </a:rPr>
              <a:t>Your turn: </a:t>
            </a:r>
            <a:r>
              <a:rPr lang="en-GB" sz="3200" dirty="0">
                <a:latin typeface="+mn-lt"/>
              </a:rPr>
              <a:t>how are these characters feeling? Tell your partner about a situation where you felt the same. Can you </a:t>
            </a:r>
            <a:r>
              <a:rPr lang="en-GB" sz="3200" b="1" dirty="0">
                <a:latin typeface="+mn-lt"/>
              </a:rPr>
              <a:t>empathise</a:t>
            </a:r>
            <a:r>
              <a:rPr lang="en-GB" sz="3200" dirty="0">
                <a:latin typeface="+mn-lt"/>
              </a:rPr>
              <a:t> with the person?</a:t>
            </a:r>
          </a:p>
        </p:txBody>
      </p:sp>
      <p:pic>
        <p:nvPicPr>
          <p:cNvPr id="10" name="Picture 9">
            <a:extLst>
              <a:ext uri="{FF2B5EF4-FFF2-40B4-BE49-F238E27FC236}">
                <a16:creationId xmlns:a16="http://schemas.microsoft.com/office/drawing/2014/main" id="{C77AA7FD-D54D-48FB-A55C-810CDB5406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26" name="Picture 2" descr="Image result for player exhuasted after exercise">
            <a:extLst>
              <a:ext uri="{FF2B5EF4-FFF2-40B4-BE49-F238E27FC236}">
                <a16:creationId xmlns:a16="http://schemas.microsoft.com/office/drawing/2014/main" id="{64937D75-1EEC-41C3-8D7F-B81FCEAAED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1801" y="2565669"/>
            <a:ext cx="4509150" cy="299107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0" name="Picture 6" descr="Image result for frightened on A ROLLER COASTER">
            <a:extLst>
              <a:ext uri="{FF2B5EF4-FFF2-40B4-BE49-F238E27FC236}">
                <a16:creationId xmlns:a16="http://schemas.microsoft.com/office/drawing/2014/main" id="{02CE2F5C-FA73-4613-8948-DE10E8A1AE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1844" y="2305416"/>
            <a:ext cx="3161989" cy="404614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58000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219222" y="243800"/>
            <a:ext cx="10120532" cy="994157"/>
          </a:xfrm>
          <a:solidFill>
            <a:schemeClr val="accent2">
              <a:lumMod val="40000"/>
              <a:lumOff val="60000"/>
            </a:schemeClr>
          </a:solidFill>
          <a:ln>
            <a:solidFill>
              <a:schemeClr val="accent1"/>
            </a:solidFill>
          </a:ln>
        </p:spPr>
        <p:txBody>
          <a:bodyPr>
            <a:normAutofit fontScale="90000"/>
          </a:bodyPr>
          <a:lstStyle/>
          <a:p>
            <a:pPr algn="ctr"/>
            <a:r>
              <a:rPr lang="en-GB" sz="3200" dirty="0">
                <a:latin typeface="+mn-lt"/>
              </a:rPr>
              <a:t>If we can empathise with characters, we can begin to understand their actions and motives for behaving in a certain way.</a:t>
            </a:r>
          </a:p>
        </p:txBody>
      </p:sp>
      <p:sp>
        <p:nvSpPr>
          <p:cNvPr id="7" name="Rectangle: Rounded Corners 6">
            <a:extLst>
              <a:ext uri="{FF2B5EF4-FFF2-40B4-BE49-F238E27FC236}">
                <a16:creationId xmlns:a16="http://schemas.microsoft.com/office/drawing/2014/main" id="{0F41ACE8-75EA-494C-9A72-1BE37FA7440A}"/>
              </a:ext>
            </a:extLst>
          </p:cNvPr>
          <p:cNvSpPr/>
          <p:nvPr/>
        </p:nvSpPr>
        <p:spPr>
          <a:xfrm>
            <a:off x="744414" y="1368763"/>
            <a:ext cx="8736037" cy="1120833"/>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u="sng" dirty="0">
                <a:solidFill>
                  <a:schemeClr val="tx1"/>
                </a:solidFill>
              </a:rPr>
              <a:t>Your turn:</a:t>
            </a:r>
          </a:p>
          <a:p>
            <a:pPr algn="ctr"/>
            <a:r>
              <a:rPr lang="en-GB" sz="2800" dirty="0">
                <a:solidFill>
                  <a:schemeClr val="tx1"/>
                </a:solidFill>
              </a:rPr>
              <a:t>Can you summarise the story of ‘Little Red Riding Hood’?</a:t>
            </a:r>
          </a:p>
        </p:txBody>
      </p:sp>
      <p:sp>
        <p:nvSpPr>
          <p:cNvPr id="8" name="Rectangle: Rounded Corners 7">
            <a:extLst>
              <a:ext uri="{FF2B5EF4-FFF2-40B4-BE49-F238E27FC236}">
                <a16:creationId xmlns:a16="http://schemas.microsoft.com/office/drawing/2014/main" id="{2DDDA2E1-1B93-4CDF-BB59-EFE3BB60D346}"/>
              </a:ext>
            </a:extLst>
          </p:cNvPr>
          <p:cNvSpPr/>
          <p:nvPr/>
        </p:nvSpPr>
        <p:spPr>
          <a:xfrm>
            <a:off x="478302" y="2718450"/>
            <a:ext cx="4634131" cy="3842607"/>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Let’s look at the character of the wolf. </a:t>
            </a:r>
          </a:p>
          <a:p>
            <a:pPr algn="ctr"/>
            <a:r>
              <a:rPr lang="en-GB" sz="2400" b="1" dirty="0">
                <a:solidFill>
                  <a:schemeClr val="tx1"/>
                </a:solidFill>
              </a:rPr>
              <a:t>Action:</a:t>
            </a:r>
            <a:r>
              <a:rPr lang="en-GB" sz="2400" dirty="0">
                <a:solidFill>
                  <a:schemeClr val="tx1"/>
                </a:solidFill>
              </a:rPr>
              <a:t> to ask Red Riding Hood where she was going. </a:t>
            </a:r>
          </a:p>
          <a:p>
            <a:pPr algn="ctr"/>
            <a:r>
              <a:rPr lang="en-GB" sz="2400" b="1" dirty="0">
                <a:solidFill>
                  <a:schemeClr val="tx1"/>
                </a:solidFill>
              </a:rPr>
              <a:t>Motive:</a:t>
            </a:r>
            <a:r>
              <a:rPr lang="en-GB" sz="2400" dirty="0">
                <a:solidFill>
                  <a:schemeClr val="tx1"/>
                </a:solidFill>
              </a:rPr>
              <a:t> so he could race ahead to Granny’s and pretend to be Little Red Riding Hood.</a:t>
            </a:r>
          </a:p>
          <a:p>
            <a:pPr algn="ctr"/>
            <a:r>
              <a:rPr lang="en-GB" sz="2400" b="1" dirty="0">
                <a:solidFill>
                  <a:schemeClr val="tx1"/>
                </a:solidFill>
              </a:rPr>
              <a:t>Character trait</a:t>
            </a:r>
            <a:r>
              <a:rPr lang="en-GB" sz="2400" dirty="0">
                <a:solidFill>
                  <a:schemeClr val="tx1"/>
                </a:solidFill>
              </a:rPr>
              <a:t>: devious (sneaky).</a:t>
            </a:r>
          </a:p>
        </p:txBody>
      </p:sp>
      <p:sp>
        <p:nvSpPr>
          <p:cNvPr id="9" name="Rectangle: Rounded Corners 8">
            <a:extLst>
              <a:ext uri="{FF2B5EF4-FFF2-40B4-BE49-F238E27FC236}">
                <a16:creationId xmlns:a16="http://schemas.microsoft.com/office/drawing/2014/main" id="{804EE0F4-36D9-429E-9871-3E171985941B}"/>
              </a:ext>
            </a:extLst>
          </p:cNvPr>
          <p:cNvSpPr/>
          <p:nvPr/>
        </p:nvSpPr>
        <p:spPr>
          <a:xfrm>
            <a:off x="5352913" y="2773746"/>
            <a:ext cx="4379665" cy="3787311"/>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If we could </a:t>
            </a:r>
            <a:r>
              <a:rPr lang="en-GB" sz="2400" b="1" dirty="0">
                <a:solidFill>
                  <a:schemeClr val="tx1"/>
                </a:solidFill>
              </a:rPr>
              <a:t>empathise</a:t>
            </a:r>
            <a:r>
              <a:rPr lang="en-GB" sz="2400" dirty="0">
                <a:solidFill>
                  <a:schemeClr val="tx1"/>
                </a:solidFill>
              </a:rPr>
              <a:t> with this action, we might think of a time when we have been devious to get what we want! </a:t>
            </a:r>
          </a:p>
          <a:p>
            <a:pPr algn="ctr"/>
            <a:endParaRPr lang="en-GB" sz="2400" dirty="0">
              <a:solidFill>
                <a:schemeClr val="tx1"/>
              </a:solidFill>
            </a:endParaRPr>
          </a:p>
          <a:p>
            <a:pPr algn="ctr"/>
            <a:r>
              <a:rPr lang="en-GB" sz="2400" dirty="0">
                <a:solidFill>
                  <a:schemeClr val="tx1"/>
                </a:solidFill>
              </a:rPr>
              <a:t>Can you think of a situation where you have been devious? (</a:t>
            </a:r>
            <a:r>
              <a:rPr lang="en-GB" sz="2400" i="1" dirty="0">
                <a:solidFill>
                  <a:schemeClr val="tx1"/>
                </a:solidFill>
              </a:rPr>
              <a:t>Obviously not as serious as the wolf!)</a:t>
            </a:r>
          </a:p>
        </p:txBody>
      </p:sp>
      <p:pic>
        <p:nvPicPr>
          <p:cNvPr id="10" name="Picture 9">
            <a:extLst>
              <a:ext uri="{FF2B5EF4-FFF2-40B4-BE49-F238E27FC236}">
                <a16:creationId xmlns:a16="http://schemas.microsoft.com/office/drawing/2014/main" id="{C77AA7FD-D54D-48FB-A55C-810CDB5406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3074" name="Picture 2" descr="Image result for  little red riding hood">
            <a:extLst>
              <a:ext uri="{FF2B5EF4-FFF2-40B4-BE49-F238E27FC236}">
                <a16:creationId xmlns:a16="http://schemas.microsoft.com/office/drawing/2014/main" id="{65862232-9E37-4809-BD29-29ED7C3786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63680" y="1801302"/>
            <a:ext cx="1990725" cy="2838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5706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838199" y="252583"/>
            <a:ext cx="9614095" cy="1229107"/>
          </a:xfrm>
          <a:solidFill>
            <a:schemeClr val="accent2">
              <a:lumMod val="40000"/>
              <a:lumOff val="60000"/>
            </a:schemeClr>
          </a:solidFill>
          <a:ln>
            <a:solidFill>
              <a:schemeClr val="accent1"/>
            </a:solidFill>
          </a:ln>
        </p:spPr>
        <p:txBody>
          <a:bodyPr>
            <a:normAutofit fontScale="90000"/>
          </a:bodyPr>
          <a:lstStyle/>
          <a:p>
            <a:br>
              <a:rPr lang="en-GB" sz="3200" b="1" dirty="0">
                <a:latin typeface="+mn-lt"/>
              </a:rPr>
            </a:br>
            <a:r>
              <a:rPr lang="en-GB" sz="3200" b="1" dirty="0">
                <a:latin typeface="+mn-lt"/>
              </a:rPr>
              <a:t>Your turn</a:t>
            </a:r>
            <a:r>
              <a:rPr lang="en-GB" sz="3200" dirty="0">
                <a:latin typeface="+mn-lt"/>
              </a:rPr>
              <a:t>: think of one of the characters in the story then follow the instructions below:</a:t>
            </a:r>
            <a:br>
              <a:rPr lang="en-GB" sz="3200" dirty="0">
                <a:latin typeface="+mn-lt"/>
              </a:rPr>
            </a:br>
            <a:endParaRPr lang="en-GB" sz="3200" dirty="0">
              <a:latin typeface="+mn-lt"/>
            </a:endParaRPr>
          </a:p>
        </p:txBody>
      </p:sp>
      <p:pic>
        <p:nvPicPr>
          <p:cNvPr id="10" name="Picture 9">
            <a:extLst>
              <a:ext uri="{FF2B5EF4-FFF2-40B4-BE49-F238E27FC236}">
                <a16:creationId xmlns:a16="http://schemas.microsoft.com/office/drawing/2014/main" id="{C77AA7FD-D54D-48FB-A55C-810CDB5406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3" name="Rectangle: Rounded Corners 2">
            <a:extLst>
              <a:ext uri="{FF2B5EF4-FFF2-40B4-BE49-F238E27FC236}">
                <a16:creationId xmlns:a16="http://schemas.microsoft.com/office/drawing/2014/main" id="{CF579C50-5384-4B99-A6E5-1C1234D1DF03}"/>
              </a:ext>
            </a:extLst>
          </p:cNvPr>
          <p:cNvSpPr/>
          <p:nvPr/>
        </p:nvSpPr>
        <p:spPr>
          <a:xfrm>
            <a:off x="1161757" y="1925615"/>
            <a:ext cx="5992837" cy="422979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a) Identify a key action.</a:t>
            </a:r>
          </a:p>
          <a:p>
            <a:br>
              <a:rPr lang="en-GB" sz="2400" dirty="0">
                <a:solidFill>
                  <a:schemeClr val="tx1"/>
                </a:solidFill>
              </a:rPr>
            </a:br>
            <a:r>
              <a:rPr lang="en-GB" sz="2400" dirty="0">
                <a:solidFill>
                  <a:schemeClr val="tx1"/>
                </a:solidFill>
              </a:rPr>
              <a:t>b) Try to explain why they acted in that way (their motive).</a:t>
            </a:r>
          </a:p>
          <a:p>
            <a:br>
              <a:rPr lang="en-GB" sz="2400" dirty="0">
                <a:solidFill>
                  <a:schemeClr val="tx1"/>
                </a:solidFill>
              </a:rPr>
            </a:br>
            <a:r>
              <a:rPr lang="en-GB" sz="2400" dirty="0">
                <a:solidFill>
                  <a:schemeClr val="tx1"/>
                </a:solidFill>
              </a:rPr>
              <a:t> c) Identify the character trait which this shows.</a:t>
            </a:r>
          </a:p>
          <a:p>
            <a:br>
              <a:rPr lang="en-GB" sz="2400" dirty="0">
                <a:solidFill>
                  <a:schemeClr val="tx1"/>
                </a:solidFill>
              </a:rPr>
            </a:br>
            <a:r>
              <a:rPr lang="en-GB" sz="2400" dirty="0">
                <a:solidFill>
                  <a:schemeClr val="tx1"/>
                </a:solidFill>
              </a:rPr>
              <a:t>d) Can you think of a situation where you felt like that? Can you empathise?</a:t>
            </a:r>
            <a:br>
              <a:rPr lang="en-GB" sz="2400" dirty="0">
                <a:solidFill>
                  <a:schemeClr val="tx1"/>
                </a:solidFill>
              </a:rPr>
            </a:br>
            <a:endParaRPr lang="en-GB" sz="2400" dirty="0">
              <a:solidFill>
                <a:schemeClr val="tx1"/>
              </a:solidFill>
            </a:endParaRPr>
          </a:p>
        </p:txBody>
      </p:sp>
      <p:pic>
        <p:nvPicPr>
          <p:cNvPr id="2050" name="Picture 2" descr="Image result for  little red riding hood">
            <a:extLst>
              <a:ext uri="{FF2B5EF4-FFF2-40B4-BE49-F238E27FC236}">
                <a16:creationId xmlns:a16="http://schemas.microsoft.com/office/drawing/2014/main" id="{893E29AA-669E-4415-8C0F-F69B9A8C48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49941" y="1992709"/>
            <a:ext cx="2872420" cy="40956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37798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3406139" y="321862"/>
            <a:ext cx="5379720" cy="957873"/>
          </a:xfrm>
          <a:solidFill>
            <a:schemeClr val="accent2">
              <a:lumMod val="40000"/>
              <a:lumOff val="60000"/>
            </a:schemeClr>
          </a:solidFill>
          <a:ln>
            <a:solidFill>
              <a:schemeClr val="accent1"/>
            </a:solidFill>
          </a:ln>
        </p:spPr>
        <p:txBody>
          <a:bodyPr>
            <a:normAutofit/>
          </a:bodyPr>
          <a:lstStyle/>
          <a:p>
            <a:pPr algn="ctr"/>
            <a:r>
              <a:rPr lang="en-GB" sz="3200" b="1" dirty="0">
                <a:latin typeface="+mn-lt"/>
              </a:rPr>
              <a:t>Character Actions</a:t>
            </a:r>
          </a:p>
        </p:txBody>
      </p:sp>
      <p:sp>
        <p:nvSpPr>
          <p:cNvPr id="6" name="Rectangle: Rounded Corners 5">
            <a:extLst>
              <a:ext uri="{FF2B5EF4-FFF2-40B4-BE49-F238E27FC236}">
                <a16:creationId xmlns:a16="http://schemas.microsoft.com/office/drawing/2014/main" id="{A5F29C8E-612A-4A56-B1A6-58F84917D2B6}"/>
              </a:ext>
            </a:extLst>
          </p:cNvPr>
          <p:cNvSpPr/>
          <p:nvPr/>
        </p:nvSpPr>
        <p:spPr>
          <a:xfrm>
            <a:off x="609600" y="1505243"/>
            <a:ext cx="10972799" cy="802493"/>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Look at the extracts below. For each one, identify the ACTION and the MOTIVE for it.</a:t>
            </a:r>
          </a:p>
        </p:txBody>
      </p:sp>
      <p:sp>
        <p:nvSpPr>
          <p:cNvPr id="7" name="Rectangle: Rounded Corners 6">
            <a:extLst>
              <a:ext uri="{FF2B5EF4-FFF2-40B4-BE49-F238E27FC236}">
                <a16:creationId xmlns:a16="http://schemas.microsoft.com/office/drawing/2014/main" id="{0F41ACE8-75EA-494C-9A72-1BE37FA7440A}"/>
              </a:ext>
            </a:extLst>
          </p:cNvPr>
          <p:cNvSpPr/>
          <p:nvPr/>
        </p:nvSpPr>
        <p:spPr>
          <a:xfrm>
            <a:off x="815925" y="2623201"/>
            <a:ext cx="5655215" cy="161778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Gemma noticed the teacher walking towards her, holding a big pile of books. Quickly, she rushed to the door and held it open for her.</a:t>
            </a:r>
          </a:p>
        </p:txBody>
      </p:sp>
      <p:sp>
        <p:nvSpPr>
          <p:cNvPr id="8" name="Rectangle: Rounded Corners 7">
            <a:extLst>
              <a:ext uri="{FF2B5EF4-FFF2-40B4-BE49-F238E27FC236}">
                <a16:creationId xmlns:a16="http://schemas.microsoft.com/office/drawing/2014/main" id="{36D8901D-16EB-4BA8-A84C-352A801EF111}"/>
              </a:ext>
            </a:extLst>
          </p:cNvPr>
          <p:cNvSpPr/>
          <p:nvPr/>
        </p:nvSpPr>
        <p:spPr>
          <a:xfrm>
            <a:off x="815926" y="4460094"/>
            <a:ext cx="5655215" cy="161778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As she crossed the line, exhausted, Kim realised that she was only third. She  folded her arms and marched off without congratulating the winner.</a:t>
            </a:r>
          </a:p>
        </p:txBody>
      </p:sp>
      <p:sp>
        <p:nvSpPr>
          <p:cNvPr id="2" name="Rectangle: Rounded Corners 1">
            <a:extLst>
              <a:ext uri="{FF2B5EF4-FFF2-40B4-BE49-F238E27FC236}">
                <a16:creationId xmlns:a16="http://schemas.microsoft.com/office/drawing/2014/main" id="{1B5AC3E7-9C30-44F7-AC3A-A8EEED7F9134}"/>
              </a:ext>
            </a:extLst>
          </p:cNvPr>
          <p:cNvSpPr/>
          <p:nvPr/>
        </p:nvSpPr>
        <p:spPr>
          <a:xfrm>
            <a:off x="6893169" y="2575023"/>
            <a:ext cx="4375053" cy="1617784"/>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ACTION: held the door open.</a:t>
            </a:r>
          </a:p>
          <a:p>
            <a:r>
              <a:rPr lang="en-GB" sz="2400" dirty="0">
                <a:solidFill>
                  <a:schemeClr val="tx1"/>
                </a:solidFill>
              </a:rPr>
              <a:t>MOTIVE: to be helpful.</a:t>
            </a:r>
          </a:p>
        </p:txBody>
      </p:sp>
      <p:sp>
        <p:nvSpPr>
          <p:cNvPr id="9" name="Rectangle: Rounded Corners 8">
            <a:extLst>
              <a:ext uri="{FF2B5EF4-FFF2-40B4-BE49-F238E27FC236}">
                <a16:creationId xmlns:a16="http://schemas.microsoft.com/office/drawing/2014/main" id="{4965D6F3-F6AC-48AB-A527-887C7D12DB15}"/>
              </a:ext>
            </a:extLst>
          </p:cNvPr>
          <p:cNvSpPr/>
          <p:nvPr/>
        </p:nvSpPr>
        <p:spPr>
          <a:xfrm>
            <a:off x="6893169" y="4474162"/>
            <a:ext cx="4375053" cy="1617784"/>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ACTION: folding arms and walking off.</a:t>
            </a:r>
          </a:p>
          <a:p>
            <a:r>
              <a:rPr lang="en-GB" sz="2400" dirty="0">
                <a:solidFill>
                  <a:schemeClr val="tx1"/>
                </a:solidFill>
              </a:rPr>
              <a:t>MOTIVE: upset not to have won.</a:t>
            </a:r>
          </a:p>
        </p:txBody>
      </p:sp>
      <p:pic>
        <p:nvPicPr>
          <p:cNvPr id="10" name="Picture 9">
            <a:extLst>
              <a:ext uri="{FF2B5EF4-FFF2-40B4-BE49-F238E27FC236}">
                <a16:creationId xmlns:a16="http://schemas.microsoft.com/office/drawing/2014/main" id="{EDE35397-497F-42D3-A150-535DB4FAA5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Tree>
    <p:extLst>
      <p:ext uri="{BB962C8B-B14F-4D97-AF65-F5344CB8AC3E}">
        <p14:creationId xmlns:p14="http://schemas.microsoft.com/office/powerpoint/2010/main" val="260091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3406140" y="308219"/>
            <a:ext cx="5379720" cy="957873"/>
          </a:xfrm>
          <a:solidFill>
            <a:schemeClr val="accent2">
              <a:lumMod val="40000"/>
              <a:lumOff val="60000"/>
            </a:schemeClr>
          </a:solidFill>
          <a:ln>
            <a:solidFill>
              <a:schemeClr val="accent1"/>
            </a:solidFill>
          </a:ln>
        </p:spPr>
        <p:txBody>
          <a:bodyPr>
            <a:normAutofit/>
          </a:bodyPr>
          <a:lstStyle/>
          <a:p>
            <a:pPr algn="ctr"/>
            <a:r>
              <a:rPr lang="en-GB" sz="3200" b="1" dirty="0">
                <a:latin typeface="+mn-lt"/>
              </a:rPr>
              <a:t>Character Actions</a:t>
            </a:r>
          </a:p>
        </p:txBody>
      </p:sp>
      <p:sp>
        <p:nvSpPr>
          <p:cNvPr id="6" name="Rectangle: Rounded Corners 5">
            <a:extLst>
              <a:ext uri="{FF2B5EF4-FFF2-40B4-BE49-F238E27FC236}">
                <a16:creationId xmlns:a16="http://schemas.microsoft.com/office/drawing/2014/main" id="{A5F29C8E-612A-4A56-B1A6-58F84917D2B6}"/>
              </a:ext>
            </a:extLst>
          </p:cNvPr>
          <p:cNvSpPr/>
          <p:nvPr/>
        </p:nvSpPr>
        <p:spPr>
          <a:xfrm>
            <a:off x="815926" y="1519311"/>
            <a:ext cx="10972799" cy="802493"/>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Look at the extracts below. For each one, identify the ACTION and the MOTIVE for it.</a:t>
            </a:r>
          </a:p>
        </p:txBody>
      </p:sp>
      <p:sp>
        <p:nvSpPr>
          <p:cNvPr id="2" name="Rectangle: Rounded Corners 1">
            <a:extLst>
              <a:ext uri="{FF2B5EF4-FFF2-40B4-BE49-F238E27FC236}">
                <a16:creationId xmlns:a16="http://schemas.microsoft.com/office/drawing/2014/main" id="{1B5AC3E7-9C30-44F7-AC3A-A8EEED7F9134}"/>
              </a:ext>
            </a:extLst>
          </p:cNvPr>
          <p:cNvSpPr/>
          <p:nvPr/>
        </p:nvSpPr>
        <p:spPr>
          <a:xfrm>
            <a:off x="6893169" y="2575023"/>
            <a:ext cx="4375053" cy="1617784"/>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ACTION: showed Claire how to use the protractor.</a:t>
            </a:r>
          </a:p>
          <a:p>
            <a:r>
              <a:rPr lang="en-GB" sz="2400" dirty="0">
                <a:solidFill>
                  <a:schemeClr val="tx1"/>
                </a:solidFill>
              </a:rPr>
              <a:t>MOTIVE: to be helpful.</a:t>
            </a:r>
          </a:p>
        </p:txBody>
      </p:sp>
      <p:sp>
        <p:nvSpPr>
          <p:cNvPr id="9" name="Rectangle: Rounded Corners 8">
            <a:extLst>
              <a:ext uri="{FF2B5EF4-FFF2-40B4-BE49-F238E27FC236}">
                <a16:creationId xmlns:a16="http://schemas.microsoft.com/office/drawing/2014/main" id="{4965D6F3-F6AC-48AB-A527-887C7D12DB15}"/>
              </a:ext>
            </a:extLst>
          </p:cNvPr>
          <p:cNvSpPr/>
          <p:nvPr/>
        </p:nvSpPr>
        <p:spPr>
          <a:xfrm>
            <a:off x="6893169" y="4495043"/>
            <a:ext cx="4375053" cy="1617784"/>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ACTION: throwing the pencil and screwing up the paper.</a:t>
            </a:r>
          </a:p>
          <a:p>
            <a:r>
              <a:rPr lang="en-GB" sz="2400" dirty="0">
                <a:solidFill>
                  <a:schemeClr val="tx1"/>
                </a:solidFill>
              </a:rPr>
              <a:t>MOTIVE: because he was unhappy with his drawing.</a:t>
            </a:r>
          </a:p>
        </p:txBody>
      </p:sp>
      <p:sp>
        <p:nvSpPr>
          <p:cNvPr id="10" name="Rectangle: Rounded Corners 9">
            <a:extLst>
              <a:ext uri="{FF2B5EF4-FFF2-40B4-BE49-F238E27FC236}">
                <a16:creationId xmlns:a16="http://schemas.microsoft.com/office/drawing/2014/main" id="{7344B2EA-3B16-48FE-93D8-66ACEC1F5B1C}"/>
              </a:ext>
            </a:extLst>
          </p:cNvPr>
          <p:cNvSpPr/>
          <p:nvPr/>
        </p:nvSpPr>
        <p:spPr>
          <a:xfrm>
            <a:off x="815926" y="2555410"/>
            <a:ext cx="5655215" cy="161778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Claire sighed as she tried for the fifth time to measure the angle accurately. Noticing  her sad face, Sam leant across and showed her how to line up the protractor correctly.</a:t>
            </a:r>
          </a:p>
        </p:txBody>
      </p:sp>
      <p:sp>
        <p:nvSpPr>
          <p:cNvPr id="11" name="Rectangle: Rounded Corners 10">
            <a:extLst>
              <a:ext uri="{FF2B5EF4-FFF2-40B4-BE49-F238E27FC236}">
                <a16:creationId xmlns:a16="http://schemas.microsoft.com/office/drawing/2014/main" id="{CDFAC5A5-FF29-4ACF-912E-51CA0F2DAF1E}"/>
              </a:ext>
            </a:extLst>
          </p:cNvPr>
          <p:cNvSpPr/>
          <p:nvPr/>
        </p:nvSpPr>
        <p:spPr>
          <a:xfrm>
            <a:off x="815925" y="4522543"/>
            <a:ext cx="5655215" cy="161778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“I’ve had enough of this. My lion looks rubbish!” shouted Tom, in the middle of the art lesson. Suddenly, he threw down his pencil and screwed up his paper.</a:t>
            </a:r>
          </a:p>
        </p:txBody>
      </p:sp>
      <p:pic>
        <p:nvPicPr>
          <p:cNvPr id="8" name="Picture 7">
            <a:extLst>
              <a:ext uri="{FF2B5EF4-FFF2-40B4-BE49-F238E27FC236}">
                <a16:creationId xmlns:a16="http://schemas.microsoft.com/office/drawing/2014/main" id="{2BC698B8-9496-4EC9-B9E3-BB5445DA37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Tree>
    <p:extLst>
      <p:ext uri="{BB962C8B-B14F-4D97-AF65-F5344CB8AC3E}">
        <p14:creationId xmlns:p14="http://schemas.microsoft.com/office/powerpoint/2010/main" val="3979537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838200" y="252583"/>
            <a:ext cx="9459351" cy="1229107"/>
          </a:xfrm>
          <a:solidFill>
            <a:schemeClr val="accent2">
              <a:lumMod val="40000"/>
              <a:lumOff val="60000"/>
            </a:schemeClr>
          </a:solidFill>
          <a:ln>
            <a:solidFill>
              <a:schemeClr val="accent1"/>
            </a:solidFill>
          </a:ln>
        </p:spPr>
        <p:txBody>
          <a:bodyPr>
            <a:normAutofit fontScale="90000"/>
          </a:bodyPr>
          <a:lstStyle/>
          <a:p>
            <a:pPr algn="ctr"/>
            <a:r>
              <a:rPr lang="en-GB" sz="3200" b="1" u="sng" dirty="0">
                <a:latin typeface="+mn-lt"/>
              </a:rPr>
              <a:t>Discussion</a:t>
            </a:r>
            <a:br>
              <a:rPr lang="en-GB" sz="3200" dirty="0">
                <a:latin typeface="+mn-lt"/>
              </a:rPr>
            </a:br>
            <a:r>
              <a:rPr lang="en-GB" sz="3200" b="1" dirty="0">
                <a:latin typeface="+mn-lt"/>
              </a:rPr>
              <a:t>Read this extract </a:t>
            </a:r>
            <a:r>
              <a:rPr lang="en-GB" sz="3200" dirty="0">
                <a:latin typeface="+mn-lt"/>
              </a:rPr>
              <a:t>and, for each character, identify one action. Can you identify a MOTIVE for it?</a:t>
            </a:r>
          </a:p>
        </p:txBody>
      </p:sp>
      <p:pic>
        <p:nvPicPr>
          <p:cNvPr id="10" name="Picture 9">
            <a:extLst>
              <a:ext uri="{FF2B5EF4-FFF2-40B4-BE49-F238E27FC236}">
                <a16:creationId xmlns:a16="http://schemas.microsoft.com/office/drawing/2014/main" id="{C77AA7FD-D54D-48FB-A55C-810CDB5406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2" name="Rectangle 1">
            <a:extLst>
              <a:ext uri="{FF2B5EF4-FFF2-40B4-BE49-F238E27FC236}">
                <a16:creationId xmlns:a16="http://schemas.microsoft.com/office/drawing/2014/main" id="{95A60383-2B7E-49E5-B0E5-BEBF2F193AA4}"/>
              </a:ext>
            </a:extLst>
          </p:cNvPr>
          <p:cNvSpPr/>
          <p:nvPr/>
        </p:nvSpPr>
        <p:spPr>
          <a:xfrm>
            <a:off x="309489" y="1786597"/>
            <a:ext cx="11553834" cy="4951828"/>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He said, in a terrible voice, ‘Hepzibah, Hepzibah, </a:t>
            </a:r>
            <a:r>
              <a:rPr lang="en-GB" sz="2000" i="1" dirty="0">
                <a:solidFill>
                  <a:schemeClr val="tx1"/>
                </a:solidFill>
              </a:rPr>
              <a:t>Hepzibah</a:t>
            </a:r>
            <a:r>
              <a:rPr lang="en-GB" sz="2000" dirty="0">
                <a:solidFill>
                  <a:schemeClr val="tx1"/>
                </a:solidFill>
              </a:rPr>
              <a:t>! So she’s got to you too, has she? Bewitched you with her lying tales and slippery ways as well as my poor sister!’</a:t>
            </a:r>
          </a:p>
          <a:p>
            <a:r>
              <a:rPr lang="en-GB" sz="2000" dirty="0">
                <a:solidFill>
                  <a:schemeClr val="tx1"/>
                </a:solidFill>
              </a:rPr>
              <a:t>He pushed roughly past her and out of the room. He roared down the passage, ‘Louise, LOUISA…’</a:t>
            </a:r>
          </a:p>
          <a:p>
            <a:r>
              <a:rPr lang="en-GB" sz="2000" dirty="0">
                <a:solidFill>
                  <a:schemeClr val="tx1"/>
                </a:solidFill>
              </a:rPr>
              <a:t>He had knocked over the water jug when he got up from the table. Carrie tried to mop up the mess with the edge of the tablecloth and put a mat under the worst of it to stop the damp marking the table, but her hands seemed all thumbs and she couldn’t stop crying. It had all gone wrong somehow; she didn’t know why, but it had. Mr Evans was angry and he shouldn’t have been, she had tried so hard to explain…</a:t>
            </a:r>
          </a:p>
          <a:p>
            <a:r>
              <a:rPr lang="en-GB" sz="2000" dirty="0">
                <a:solidFill>
                  <a:schemeClr val="tx1"/>
                </a:solidFill>
              </a:rPr>
              <a:t>Nick said, beside her, ‘What on earth have you done?’</a:t>
            </a:r>
          </a:p>
          <a:p>
            <a:r>
              <a:rPr lang="en-GB" sz="2000" dirty="0">
                <a:solidFill>
                  <a:schemeClr val="tx1"/>
                </a:solidFill>
              </a:rPr>
              <a:t>‘</a:t>
            </a:r>
            <a:r>
              <a:rPr lang="en-GB" sz="2000" dirty="0" err="1">
                <a:solidFill>
                  <a:schemeClr val="tx1"/>
                </a:solidFill>
              </a:rPr>
              <a:t>T’wasn’t</a:t>
            </a:r>
            <a:r>
              <a:rPr lang="en-GB" sz="2000" dirty="0">
                <a:solidFill>
                  <a:schemeClr val="tx1"/>
                </a:solidFill>
              </a:rPr>
              <a:t> me’, she sobbed. ‘It was him. </a:t>
            </a:r>
            <a:r>
              <a:rPr lang="en-GB" sz="2000" i="1" dirty="0">
                <a:solidFill>
                  <a:schemeClr val="tx1"/>
                </a:solidFill>
              </a:rPr>
              <a:t>He</a:t>
            </a:r>
            <a:r>
              <a:rPr lang="en-GB" sz="2000" dirty="0">
                <a:solidFill>
                  <a:schemeClr val="tx1"/>
                </a:solidFill>
              </a:rPr>
              <a:t> knocked the jug over.’</a:t>
            </a:r>
          </a:p>
          <a:p>
            <a:r>
              <a:rPr lang="en-GB" sz="2000" dirty="0">
                <a:solidFill>
                  <a:schemeClr val="tx1"/>
                </a:solidFill>
              </a:rPr>
              <a:t>‘I didn’t mean that, you half-witted dope! Just listen to him. Did you start him off?’</a:t>
            </a:r>
          </a:p>
          <a:p>
            <a:r>
              <a:rPr lang="en-GB" sz="2000" dirty="0">
                <a:solidFill>
                  <a:schemeClr val="tx1"/>
                </a:solidFill>
              </a:rPr>
              <a:t>He was shouting at Auntie Lou in the kitchen. ‘….told you what was going on, didn’t I? Told you she’d got her claws in, but you wouldn’t have it.’</a:t>
            </a:r>
          </a:p>
          <a:p>
            <a:endParaRPr lang="en-GB" sz="2000" dirty="0">
              <a:solidFill>
                <a:schemeClr val="tx1"/>
              </a:solidFill>
            </a:endParaRPr>
          </a:p>
          <a:p>
            <a:r>
              <a:rPr lang="en-GB" sz="2000" i="1" dirty="0">
                <a:solidFill>
                  <a:schemeClr val="tx1"/>
                </a:solidFill>
              </a:rPr>
              <a:t>From ‘Carrie’s War’ by Nina </a:t>
            </a:r>
            <a:r>
              <a:rPr lang="en-GB" sz="2000" i="1" dirty="0" err="1">
                <a:solidFill>
                  <a:schemeClr val="tx1"/>
                </a:solidFill>
              </a:rPr>
              <a:t>Bawden</a:t>
            </a:r>
            <a:endParaRPr lang="en-GB" sz="2000" i="1" dirty="0">
              <a:solidFill>
                <a:schemeClr val="tx1"/>
              </a:solidFill>
            </a:endParaRPr>
          </a:p>
        </p:txBody>
      </p:sp>
    </p:spTree>
    <p:extLst>
      <p:ext uri="{BB962C8B-B14F-4D97-AF65-F5344CB8AC3E}">
        <p14:creationId xmlns:p14="http://schemas.microsoft.com/office/powerpoint/2010/main" val="30424045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309490" y="252584"/>
            <a:ext cx="9988062" cy="1069780"/>
          </a:xfrm>
          <a:solidFill>
            <a:schemeClr val="accent2">
              <a:lumMod val="40000"/>
              <a:lumOff val="60000"/>
            </a:schemeClr>
          </a:solidFill>
          <a:ln>
            <a:solidFill>
              <a:schemeClr val="accent1"/>
            </a:solidFill>
          </a:ln>
        </p:spPr>
        <p:txBody>
          <a:bodyPr>
            <a:normAutofit/>
          </a:bodyPr>
          <a:lstStyle/>
          <a:p>
            <a:pPr algn="ctr"/>
            <a:r>
              <a:rPr lang="en-GB" sz="3200" dirty="0">
                <a:latin typeface="+mn-lt"/>
              </a:rPr>
              <a:t>Let’s look at an example question</a:t>
            </a:r>
            <a:br>
              <a:rPr lang="en-GB" sz="3200" dirty="0">
                <a:latin typeface="+mn-lt"/>
              </a:rPr>
            </a:br>
            <a:r>
              <a:rPr lang="en-GB" sz="3200" b="1" dirty="0">
                <a:latin typeface="+mn-lt"/>
              </a:rPr>
              <a:t>Why did Mr Evans push past Carrie?</a:t>
            </a:r>
          </a:p>
        </p:txBody>
      </p:sp>
      <p:pic>
        <p:nvPicPr>
          <p:cNvPr id="10" name="Picture 9">
            <a:extLst>
              <a:ext uri="{FF2B5EF4-FFF2-40B4-BE49-F238E27FC236}">
                <a16:creationId xmlns:a16="http://schemas.microsoft.com/office/drawing/2014/main" id="{C77AA7FD-D54D-48FB-A55C-810CDB5406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2" name="Rectangle 1">
            <a:extLst>
              <a:ext uri="{FF2B5EF4-FFF2-40B4-BE49-F238E27FC236}">
                <a16:creationId xmlns:a16="http://schemas.microsoft.com/office/drawing/2014/main" id="{95A60383-2B7E-49E5-B0E5-BEBF2F193AA4}"/>
              </a:ext>
            </a:extLst>
          </p:cNvPr>
          <p:cNvSpPr/>
          <p:nvPr/>
        </p:nvSpPr>
        <p:spPr>
          <a:xfrm>
            <a:off x="309489" y="1547446"/>
            <a:ext cx="8187397" cy="4951828"/>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He said, in a terrible voice, ‘Hepzibah, Hepzibah, </a:t>
            </a:r>
            <a:r>
              <a:rPr lang="en-GB" i="1" dirty="0">
                <a:solidFill>
                  <a:schemeClr val="tx1"/>
                </a:solidFill>
              </a:rPr>
              <a:t>Hepzibah</a:t>
            </a:r>
            <a:r>
              <a:rPr lang="en-GB" dirty="0">
                <a:solidFill>
                  <a:schemeClr val="tx1"/>
                </a:solidFill>
              </a:rPr>
              <a:t>! So she’s got to you too, has she? Bewitched you with her lying tales and slippery ways as well as my poor sister!’</a:t>
            </a:r>
          </a:p>
          <a:p>
            <a:r>
              <a:rPr lang="en-GB" b="1" u="sng" dirty="0">
                <a:solidFill>
                  <a:schemeClr val="tx1"/>
                </a:solidFill>
              </a:rPr>
              <a:t>He pushed roughly past her and out of the room</a:t>
            </a:r>
            <a:r>
              <a:rPr lang="en-GB" dirty="0">
                <a:solidFill>
                  <a:schemeClr val="tx1"/>
                </a:solidFill>
              </a:rPr>
              <a:t>. He roared down the passage, ‘Louise, LOUISA…’</a:t>
            </a:r>
          </a:p>
          <a:p>
            <a:r>
              <a:rPr lang="en-GB" dirty="0">
                <a:solidFill>
                  <a:schemeClr val="tx1"/>
                </a:solidFill>
              </a:rPr>
              <a:t>He had knocked over the water jug when he got up from the table. Carrie tried to mop up the mess with the edge of the tablecloth and put a mat under the worst of it to stop the damp marking the table, but her hands seemed all thumbs and she couldn’t stop crying. It had all gone wrong somehow; she didn’t know why, but it had. Mr Evans was angry and he shouldn’t have been, she had tried so hard to explain…</a:t>
            </a:r>
          </a:p>
          <a:p>
            <a:r>
              <a:rPr lang="en-GB" dirty="0">
                <a:solidFill>
                  <a:schemeClr val="tx1"/>
                </a:solidFill>
              </a:rPr>
              <a:t>Nick said, beside her, ‘What on earth have you done?’</a:t>
            </a:r>
          </a:p>
          <a:p>
            <a:r>
              <a:rPr lang="en-GB" dirty="0">
                <a:solidFill>
                  <a:schemeClr val="tx1"/>
                </a:solidFill>
              </a:rPr>
              <a:t>‘</a:t>
            </a:r>
            <a:r>
              <a:rPr lang="en-GB" dirty="0" err="1">
                <a:solidFill>
                  <a:schemeClr val="tx1"/>
                </a:solidFill>
              </a:rPr>
              <a:t>T’wasn’t</a:t>
            </a:r>
            <a:r>
              <a:rPr lang="en-GB" dirty="0">
                <a:solidFill>
                  <a:schemeClr val="tx1"/>
                </a:solidFill>
              </a:rPr>
              <a:t> me’, she sobbed. ‘It was him. </a:t>
            </a:r>
            <a:r>
              <a:rPr lang="en-GB" i="1" dirty="0">
                <a:solidFill>
                  <a:schemeClr val="tx1"/>
                </a:solidFill>
              </a:rPr>
              <a:t>He</a:t>
            </a:r>
            <a:r>
              <a:rPr lang="en-GB" dirty="0">
                <a:solidFill>
                  <a:schemeClr val="tx1"/>
                </a:solidFill>
              </a:rPr>
              <a:t> knocked the jug over.’</a:t>
            </a:r>
          </a:p>
          <a:p>
            <a:r>
              <a:rPr lang="en-GB" dirty="0">
                <a:solidFill>
                  <a:schemeClr val="tx1"/>
                </a:solidFill>
              </a:rPr>
              <a:t>‘I didn’t mean that, you half -witted dope! Just listen to him. Did you start him off?’</a:t>
            </a:r>
          </a:p>
          <a:p>
            <a:r>
              <a:rPr lang="en-GB" dirty="0">
                <a:solidFill>
                  <a:schemeClr val="tx1"/>
                </a:solidFill>
              </a:rPr>
              <a:t>He was shouting at Auntie Lou in the kitchen. ‘….told you what was going on, didn’t I? Told you she’d got her claws in, but you wouldn’t have it.’</a:t>
            </a:r>
          </a:p>
          <a:p>
            <a:endParaRPr lang="en-GB" dirty="0">
              <a:solidFill>
                <a:schemeClr val="tx1"/>
              </a:solidFill>
            </a:endParaRPr>
          </a:p>
          <a:p>
            <a:r>
              <a:rPr lang="en-GB" i="1" dirty="0">
                <a:solidFill>
                  <a:schemeClr val="tx1"/>
                </a:solidFill>
              </a:rPr>
              <a:t>From ‘Carrie’s War’ by Nina </a:t>
            </a:r>
            <a:r>
              <a:rPr lang="en-GB" i="1" dirty="0" err="1">
                <a:solidFill>
                  <a:schemeClr val="tx1"/>
                </a:solidFill>
              </a:rPr>
              <a:t>Bawden</a:t>
            </a:r>
            <a:endParaRPr lang="en-GB" i="1" dirty="0">
              <a:solidFill>
                <a:schemeClr val="tx1"/>
              </a:solidFill>
            </a:endParaRPr>
          </a:p>
        </p:txBody>
      </p:sp>
      <p:sp>
        <p:nvSpPr>
          <p:cNvPr id="3" name="Rectangle 2">
            <a:extLst>
              <a:ext uri="{FF2B5EF4-FFF2-40B4-BE49-F238E27FC236}">
                <a16:creationId xmlns:a16="http://schemas.microsoft.com/office/drawing/2014/main" id="{4BAC703E-0470-4C16-ADA6-56502DEC103B}"/>
              </a:ext>
            </a:extLst>
          </p:cNvPr>
          <p:cNvSpPr/>
          <p:nvPr/>
        </p:nvSpPr>
        <p:spPr>
          <a:xfrm>
            <a:off x="8750105" y="1645920"/>
            <a:ext cx="3010486" cy="4853354"/>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He is clearly cross about ‘</a:t>
            </a:r>
            <a:r>
              <a:rPr lang="en-GB" sz="2000" dirty="0" err="1">
                <a:solidFill>
                  <a:schemeClr val="tx1"/>
                </a:solidFill>
              </a:rPr>
              <a:t>Hepzibah</a:t>
            </a:r>
            <a:r>
              <a:rPr lang="en-GB" sz="2000" dirty="0">
                <a:solidFill>
                  <a:schemeClr val="tx1"/>
                </a:solidFill>
              </a:rPr>
              <a:t>’ telling Carrie tales. As soon as he had left the room, he was calling to his wife and, later in the extract, he seemed to be blaming his wife.</a:t>
            </a:r>
          </a:p>
          <a:p>
            <a:pPr algn="ctr"/>
            <a:endParaRPr lang="en-GB" sz="2000" dirty="0">
              <a:solidFill>
                <a:schemeClr val="tx1"/>
              </a:solidFill>
            </a:endParaRPr>
          </a:p>
          <a:p>
            <a:pPr algn="ctr"/>
            <a:r>
              <a:rPr lang="en-GB" sz="2000" dirty="0">
                <a:solidFill>
                  <a:schemeClr val="tx1"/>
                </a:solidFill>
              </a:rPr>
              <a:t>So, my answer would be:</a:t>
            </a:r>
          </a:p>
          <a:p>
            <a:pPr algn="ctr"/>
            <a:r>
              <a:rPr lang="en-GB" sz="2000" b="1" dirty="0">
                <a:solidFill>
                  <a:schemeClr val="tx1"/>
                </a:solidFill>
              </a:rPr>
              <a:t>He pushed past Carrie because he was angry and wanted to go and speak to his wife.</a:t>
            </a:r>
          </a:p>
        </p:txBody>
      </p:sp>
    </p:spTree>
    <p:extLst>
      <p:ext uri="{BB962C8B-B14F-4D97-AF65-F5344CB8AC3E}">
        <p14:creationId xmlns:p14="http://schemas.microsoft.com/office/powerpoint/2010/main" val="2337490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838200" y="252583"/>
            <a:ext cx="9459351" cy="1229107"/>
          </a:xfrm>
          <a:solidFill>
            <a:schemeClr val="accent2">
              <a:lumMod val="40000"/>
              <a:lumOff val="60000"/>
            </a:schemeClr>
          </a:solidFill>
          <a:ln>
            <a:solidFill>
              <a:schemeClr val="accent1"/>
            </a:solidFill>
          </a:ln>
        </p:spPr>
        <p:txBody>
          <a:bodyPr>
            <a:normAutofit/>
          </a:bodyPr>
          <a:lstStyle/>
          <a:p>
            <a:pPr algn="ctr"/>
            <a:r>
              <a:rPr lang="en-GB" sz="3200" dirty="0">
                <a:latin typeface="+mn-lt"/>
              </a:rPr>
              <a:t>Let’s look at an example question</a:t>
            </a:r>
            <a:br>
              <a:rPr lang="en-GB" sz="3200" dirty="0">
                <a:latin typeface="+mn-lt"/>
              </a:rPr>
            </a:br>
            <a:r>
              <a:rPr lang="en-GB" sz="3200" b="1" dirty="0">
                <a:latin typeface="+mn-lt"/>
              </a:rPr>
              <a:t>Why did Mr Evans push past Carrie?</a:t>
            </a:r>
          </a:p>
        </p:txBody>
      </p:sp>
      <p:pic>
        <p:nvPicPr>
          <p:cNvPr id="10" name="Picture 9">
            <a:extLst>
              <a:ext uri="{FF2B5EF4-FFF2-40B4-BE49-F238E27FC236}">
                <a16:creationId xmlns:a16="http://schemas.microsoft.com/office/drawing/2014/main" id="{C77AA7FD-D54D-48FB-A55C-810CDB5406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4" name="Rectangle: Rounded Corners 3">
            <a:extLst>
              <a:ext uri="{FF2B5EF4-FFF2-40B4-BE49-F238E27FC236}">
                <a16:creationId xmlns:a16="http://schemas.microsoft.com/office/drawing/2014/main" id="{B9B7DE83-A4BC-40DF-B9C6-25C35FBE066C}"/>
              </a:ext>
            </a:extLst>
          </p:cNvPr>
          <p:cNvSpPr/>
          <p:nvPr/>
        </p:nvSpPr>
        <p:spPr>
          <a:xfrm>
            <a:off x="838200" y="1805247"/>
            <a:ext cx="6639951" cy="102694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Was this the right way for him to behave? Why/why not?</a:t>
            </a:r>
          </a:p>
        </p:txBody>
      </p:sp>
      <p:sp>
        <p:nvSpPr>
          <p:cNvPr id="7" name="Rectangle: Rounded Corners 6">
            <a:extLst>
              <a:ext uri="{FF2B5EF4-FFF2-40B4-BE49-F238E27FC236}">
                <a16:creationId xmlns:a16="http://schemas.microsoft.com/office/drawing/2014/main" id="{3D0BE91F-F005-4FC1-A568-A83524B30616}"/>
              </a:ext>
            </a:extLst>
          </p:cNvPr>
          <p:cNvSpPr/>
          <p:nvPr/>
        </p:nvSpPr>
        <p:spPr>
          <a:xfrm>
            <a:off x="838200" y="4862841"/>
            <a:ext cx="6639951" cy="102694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Have you ever felt angry and determined to speak to someone? Can you empathise with Mr Evans?</a:t>
            </a:r>
          </a:p>
        </p:txBody>
      </p:sp>
      <p:sp>
        <p:nvSpPr>
          <p:cNvPr id="8" name="Rectangle: Rounded Corners 7">
            <a:extLst>
              <a:ext uri="{FF2B5EF4-FFF2-40B4-BE49-F238E27FC236}">
                <a16:creationId xmlns:a16="http://schemas.microsoft.com/office/drawing/2014/main" id="{19B5A07D-EAA2-4DD1-9EF9-583619A4883E}"/>
              </a:ext>
            </a:extLst>
          </p:cNvPr>
          <p:cNvSpPr/>
          <p:nvPr/>
        </p:nvSpPr>
        <p:spPr>
          <a:xfrm>
            <a:off x="838199" y="3334044"/>
            <a:ext cx="6639951" cy="102694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If you were in this situation, what would you have done?</a:t>
            </a:r>
          </a:p>
        </p:txBody>
      </p:sp>
      <p:pic>
        <p:nvPicPr>
          <p:cNvPr id="4098" name="Picture 2" descr="Image result for carries war">
            <a:extLst>
              <a:ext uri="{FF2B5EF4-FFF2-40B4-BE49-F238E27FC236}">
                <a16:creationId xmlns:a16="http://schemas.microsoft.com/office/drawing/2014/main" id="{1848D184-DE8F-4823-8CDD-E7A44752D7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92551" y="1947863"/>
            <a:ext cx="2755064" cy="428412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7011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838200" y="252583"/>
            <a:ext cx="9459351" cy="1229107"/>
          </a:xfrm>
          <a:solidFill>
            <a:schemeClr val="accent2">
              <a:lumMod val="40000"/>
              <a:lumOff val="60000"/>
            </a:schemeClr>
          </a:solidFill>
          <a:ln>
            <a:solidFill>
              <a:schemeClr val="accent1"/>
            </a:solidFill>
          </a:ln>
        </p:spPr>
        <p:txBody>
          <a:bodyPr>
            <a:normAutofit fontScale="90000"/>
          </a:bodyPr>
          <a:lstStyle/>
          <a:p>
            <a:pPr algn="ctr"/>
            <a:r>
              <a:rPr lang="en-GB" sz="3200" b="1" dirty="0">
                <a:latin typeface="+mn-lt"/>
              </a:rPr>
              <a:t>Your turn</a:t>
            </a:r>
            <a:r>
              <a:rPr lang="en-GB" sz="3200" dirty="0">
                <a:latin typeface="+mn-lt"/>
              </a:rPr>
              <a:t>: answer these questions about the characters’ motives. Try to give reasons for your answers.</a:t>
            </a:r>
            <a:endParaRPr lang="en-GB" sz="3200" b="1" dirty="0">
              <a:latin typeface="+mn-lt"/>
            </a:endParaRPr>
          </a:p>
        </p:txBody>
      </p:sp>
      <p:pic>
        <p:nvPicPr>
          <p:cNvPr id="10" name="Picture 9">
            <a:extLst>
              <a:ext uri="{FF2B5EF4-FFF2-40B4-BE49-F238E27FC236}">
                <a16:creationId xmlns:a16="http://schemas.microsoft.com/office/drawing/2014/main" id="{C77AA7FD-D54D-48FB-A55C-810CDB5406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2" name="Rectangle 1">
            <a:extLst>
              <a:ext uri="{FF2B5EF4-FFF2-40B4-BE49-F238E27FC236}">
                <a16:creationId xmlns:a16="http://schemas.microsoft.com/office/drawing/2014/main" id="{95A60383-2B7E-49E5-B0E5-BEBF2F193AA4}"/>
              </a:ext>
            </a:extLst>
          </p:cNvPr>
          <p:cNvSpPr/>
          <p:nvPr/>
        </p:nvSpPr>
        <p:spPr>
          <a:xfrm>
            <a:off x="211015" y="1730326"/>
            <a:ext cx="8187397" cy="4951828"/>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He said, in a terrible voice, ‘Hepzibah, Hepzibah, </a:t>
            </a:r>
            <a:r>
              <a:rPr lang="en-GB" i="1" dirty="0">
                <a:solidFill>
                  <a:schemeClr val="tx1"/>
                </a:solidFill>
              </a:rPr>
              <a:t>Hepzibah</a:t>
            </a:r>
            <a:r>
              <a:rPr lang="en-GB" dirty="0">
                <a:solidFill>
                  <a:schemeClr val="tx1"/>
                </a:solidFill>
              </a:rPr>
              <a:t>! So she’s got to you too, has she? Bewitched you with her lying tales and slippery ways as well as my poor sister!’</a:t>
            </a:r>
          </a:p>
          <a:p>
            <a:r>
              <a:rPr lang="en-GB" dirty="0">
                <a:solidFill>
                  <a:schemeClr val="tx1"/>
                </a:solidFill>
              </a:rPr>
              <a:t>He pushed roughly past her and out of the room. He roared down the passage, ‘Louise, LOUISA…’</a:t>
            </a:r>
          </a:p>
          <a:p>
            <a:r>
              <a:rPr lang="en-GB" dirty="0">
                <a:solidFill>
                  <a:schemeClr val="tx1"/>
                </a:solidFill>
              </a:rPr>
              <a:t>He had knocked over the water jug when he got up from the table. Carrie tried to mop up the mess with the edge of the tablecloth and put a mat under the worst of it to stop the damp marking the table, but her hands seemed all thumbs and she couldn’t stop crying. It had all gone wrong somehow; she didn’t know why, but it had. Mr Evans was angry and he shouldn’t have been, she had tried so hard to explain…</a:t>
            </a:r>
          </a:p>
          <a:p>
            <a:r>
              <a:rPr lang="en-GB" dirty="0">
                <a:solidFill>
                  <a:schemeClr val="tx1"/>
                </a:solidFill>
              </a:rPr>
              <a:t>Nick said, beside her, ‘What on earth have you done?’</a:t>
            </a:r>
          </a:p>
          <a:p>
            <a:r>
              <a:rPr lang="en-GB" dirty="0">
                <a:solidFill>
                  <a:schemeClr val="tx1"/>
                </a:solidFill>
              </a:rPr>
              <a:t>‘</a:t>
            </a:r>
            <a:r>
              <a:rPr lang="en-GB" dirty="0" err="1">
                <a:solidFill>
                  <a:schemeClr val="tx1"/>
                </a:solidFill>
              </a:rPr>
              <a:t>T’wasn’t</a:t>
            </a:r>
            <a:r>
              <a:rPr lang="en-GB" dirty="0">
                <a:solidFill>
                  <a:schemeClr val="tx1"/>
                </a:solidFill>
              </a:rPr>
              <a:t> me’, she sobbed. ‘It was him. </a:t>
            </a:r>
            <a:r>
              <a:rPr lang="en-GB" i="1" dirty="0">
                <a:solidFill>
                  <a:schemeClr val="tx1"/>
                </a:solidFill>
              </a:rPr>
              <a:t>He</a:t>
            </a:r>
            <a:r>
              <a:rPr lang="en-GB" dirty="0">
                <a:solidFill>
                  <a:schemeClr val="tx1"/>
                </a:solidFill>
              </a:rPr>
              <a:t> knocked the jug over.’</a:t>
            </a:r>
          </a:p>
          <a:p>
            <a:r>
              <a:rPr lang="en-GB" dirty="0">
                <a:solidFill>
                  <a:schemeClr val="tx1"/>
                </a:solidFill>
              </a:rPr>
              <a:t>‘I didn’t mean that, you half -witted dope! Just listen to him. Did you start him off?’</a:t>
            </a:r>
          </a:p>
          <a:p>
            <a:r>
              <a:rPr lang="en-GB" dirty="0">
                <a:solidFill>
                  <a:schemeClr val="tx1"/>
                </a:solidFill>
              </a:rPr>
              <a:t>He was shouting at Auntie Lou in the kitchen. ‘….told you what was going on, didn’t I? Told you she’d got her claws in, but you wouldn’t have it.’</a:t>
            </a:r>
          </a:p>
          <a:p>
            <a:endParaRPr lang="en-GB" dirty="0">
              <a:solidFill>
                <a:schemeClr val="tx1"/>
              </a:solidFill>
            </a:endParaRPr>
          </a:p>
          <a:p>
            <a:r>
              <a:rPr lang="en-GB" i="1" dirty="0">
                <a:solidFill>
                  <a:schemeClr val="tx1"/>
                </a:solidFill>
              </a:rPr>
              <a:t>From ‘Carrie’s War’ by Nina </a:t>
            </a:r>
            <a:r>
              <a:rPr lang="en-GB" i="1" dirty="0" err="1">
                <a:solidFill>
                  <a:schemeClr val="tx1"/>
                </a:solidFill>
              </a:rPr>
              <a:t>Bawden</a:t>
            </a:r>
            <a:endParaRPr lang="en-GB" i="1" dirty="0">
              <a:solidFill>
                <a:schemeClr val="tx1"/>
              </a:solidFill>
            </a:endParaRPr>
          </a:p>
        </p:txBody>
      </p:sp>
      <p:sp>
        <p:nvSpPr>
          <p:cNvPr id="4" name="Rectangle: Rounded Corners 3">
            <a:extLst>
              <a:ext uri="{FF2B5EF4-FFF2-40B4-BE49-F238E27FC236}">
                <a16:creationId xmlns:a16="http://schemas.microsoft.com/office/drawing/2014/main" id="{18817ADB-9C48-4340-890D-31F23249B26C}"/>
              </a:ext>
            </a:extLst>
          </p:cNvPr>
          <p:cNvSpPr/>
          <p:nvPr/>
        </p:nvSpPr>
        <p:spPr>
          <a:xfrm>
            <a:off x="8595360" y="1730326"/>
            <a:ext cx="3169489" cy="137863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Why do you think Carrie was trying to clear up the mess?</a:t>
            </a:r>
          </a:p>
        </p:txBody>
      </p:sp>
      <p:sp>
        <p:nvSpPr>
          <p:cNvPr id="7" name="Rectangle: Rounded Corners 6">
            <a:extLst>
              <a:ext uri="{FF2B5EF4-FFF2-40B4-BE49-F238E27FC236}">
                <a16:creationId xmlns:a16="http://schemas.microsoft.com/office/drawing/2014/main" id="{F6A41E8E-CF4F-4873-98D7-2AE58CD69390}"/>
              </a:ext>
            </a:extLst>
          </p:cNvPr>
          <p:cNvSpPr/>
          <p:nvPr/>
        </p:nvSpPr>
        <p:spPr>
          <a:xfrm>
            <a:off x="8595358" y="4992857"/>
            <a:ext cx="3169489" cy="137863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Why do you think Carrie couldn’t stop crying?</a:t>
            </a:r>
          </a:p>
        </p:txBody>
      </p:sp>
      <p:sp>
        <p:nvSpPr>
          <p:cNvPr id="8" name="Rectangle: Rounded Corners 7">
            <a:extLst>
              <a:ext uri="{FF2B5EF4-FFF2-40B4-BE49-F238E27FC236}">
                <a16:creationId xmlns:a16="http://schemas.microsoft.com/office/drawing/2014/main" id="{71654002-CF91-417F-B978-B31C0CD95596}"/>
              </a:ext>
            </a:extLst>
          </p:cNvPr>
          <p:cNvSpPr/>
          <p:nvPr/>
        </p:nvSpPr>
        <p:spPr>
          <a:xfrm>
            <a:off x="8595359" y="3365587"/>
            <a:ext cx="3169489" cy="137863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How do you think Nick is feeling when he says to Carrie, ’What on earth have you done?’</a:t>
            </a:r>
          </a:p>
        </p:txBody>
      </p:sp>
    </p:spTree>
    <p:extLst>
      <p:ext uri="{BB962C8B-B14F-4D97-AF65-F5344CB8AC3E}">
        <p14:creationId xmlns:p14="http://schemas.microsoft.com/office/powerpoint/2010/main" val="24382761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838200" y="252583"/>
            <a:ext cx="9459351" cy="1027577"/>
          </a:xfrm>
          <a:solidFill>
            <a:schemeClr val="accent2">
              <a:lumMod val="40000"/>
              <a:lumOff val="60000"/>
            </a:schemeClr>
          </a:solidFill>
          <a:ln>
            <a:solidFill>
              <a:schemeClr val="accent1"/>
            </a:solidFill>
          </a:ln>
        </p:spPr>
        <p:txBody>
          <a:bodyPr>
            <a:normAutofit/>
          </a:bodyPr>
          <a:lstStyle/>
          <a:p>
            <a:pPr algn="ctr"/>
            <a:r>
              <a:rPr lang="en-GB" sz="3200" dirty="0">
                <a:latin typeface="+mn-lt"/>
              </a:rPr>
              <a:t>How did you do? Here are some possible answers:</a:t>
            </a:r>
          </a:p>
        </p:txBody>
      </p:sp>
      <p:pic>
        <p:nvPicPr>
          <p:cNvPr id="10" name="Picture 9">
            <a:extLst>
              <a:ext uri="{FF2B5EF4-FFF2-40B4-BE49-F238E27FC236}">
                <a16:creationId xmlns:a16="http://schemas.microsoft.com/office/drawing/2014/main" id="{C77AA7FD-D54D-48FB-A55C-810CDB5406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4" name="Rectangle: Rounded Corners 3">
            <a:extLst>
              <a:ext uri="{FF2B5EF4-FFF2-40B4-BE49-F238E27FC236}">
                <a16:creationId xmlns:a16="http://schemas.microsoft.com/office/drawing/2014/main" id="{18817ADB-9C48-4340-890D-31F23249B26C}"/>
              </a:ext>
            </a:extLst>
          </p:cNvPr>
          <p:cNvSpPr/>
          <p:nvPr/>
        </p:nvSpPr>
        <p:spPr>
          <a:xfrm>
            <a:off x="717453" y="1743114"/>
            <a:ext cx="3169489" cy="137863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Why do you think Carrie was trying to clear up the mess?</a:t>
            </a:r>
          </a:p>
        </p:txBody>
      </p:sp>
      <p:sp>
        <p:nvSpPr>
          <p:cNvPr id="7" name="Rectangle: Rounded Corners 6">
            <a:extLst>
              <a:ext uri="{FF2B5EF4-FFF2-40B4-BE49-F238E27FC236}">
                <a16:creationId xmlns:a16="http://schemas.microsoft.com/office/drawing/2014/main" id="{F6A41E8E-CF4F-4873-98D7-2AE58CD69390}"/>
              </a:ext>
            </a:extLst>
          </p:cNvPr>
          <p:cNvSpPr/>
          <p:nvPr/>
        </p:nvSpPr>
        <p:spPr>
          <a:xfrm>
            <a:off x="717452" y="5019821"/>
            <a:ext cx="3169489" cy="137863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Why do you think Carrie couldn’t stop crying?</a:t>
            </a:r>
          </a:p>
        </p:txBody>
      </p:sp>
      <p:sp>
        <p:nvSpPr>
          <p:cNvPr id="8" name="Rectangle: Rounded Corners 7">
            <a:extLst>
              <a:ext uri="{FF2B5EF4-FFF2-40B4-BE49-F238E27FC236}">
                <a16:creationId xmlns:a16="http://schemas.microsoft.com/office/drawing/2014/main" id="{71654002-CF91-417F-B978-B31C0CD95596}"/>
              </a:ext>
            </a:extLst>
          </p:cNvPr>
          <p:cNvSpPr/>
          <p:nvPr/>
        </p:nvSpPr>
        <p:spPr>
          <a:xfrm>
            <a:off x="717453" y="3383172"/>
            <a:ext cx="3169489" cy="137863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How do you think Nick is feeling when he says to Carrie, ’What on earth have you done?’</a:t>
            </a:r>
          </a:p>
        </p:txBody>
      </p:sp>
      <p:sp>
        <p:nvSpPr>
          <p:cNvPr id="3" name="Rectangle: Rounded Corners 2">
            <a:extLst>
              <a:ext uri="{FF2B5EF4-FFF2-40B4-BE49-F238E27FC236}">
                <a16:creationId xmlns:a16="http://schemas.microsoft.com/office/drawing/2014/main" id="{4C83E8CE-F598-4306-B5F1-823E66278D48}"/>
              </a:ext>
            </a:extLst>
          </p:cNvPr>
          <p:cNvSpPr/>
          <p:nvPr/>
        </p:nvSpPr>
        <p:spPr>
          <a:xfrm>
            <a:off x="4332849" y="1743114"/>
            <a:ext cx="7385539" cy="1378634"/>
          </a:xfrm>
          <a:prstGeom prst="round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Firstly, to stop it becoming worse. Also, because she didn’t want Mr Evans to be any more angry, so she was trying to make the situation better.</a:t>
            </a:r>
          </a:p>
        </p:txBody>
      </p:sp>
      <p:sp>
        <p:nvSpPr>
          <p:cNvPr id="9" name="Rectangle: Rounded Corners 8">
            <a:extLst>
              <a:ext uri="{FF2B5EF4-FFF2-40B4-BE49-F238E27FC236}">
                <a16:creationId xmlns:a16="http://schemas.microsoft.com/office/drawing/2014/main" id="{BB6E73CB-377E-46FE-9E5E-902BF0C93C3B}"/>
              </a:ext>
            </a:extLst>
          </p:cNvPr>
          <p:cNvSpPr/>
          <p:nvPr/>
        </p:nvSpPr>
        <p:spPr>
          <a:xfrm>
            <a:off x="4332848" y="3333827"/>
            <a:ext cx="7385539" cy="1378634"/>
          </a:xfrm>
          <a:prstGeom prst="round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He seems to be frustrated with Carrie – almost as if he is blaming her. The words ‘</a:t>
            </a:r>
            <a:r>
              <a:rPr lang="en-GB" i="1" dirty="0">
                <a:solidFill>
                  <a:schemeClr val="tx1"/>
                </a:solidFill>
              </a:rPr>
              <a:t>on earth</a:t>
            </a:r>
            <a:r>
              <a:rPr lang="en-GB" dirty="0">
                <a:solidFill>
                  <a:schemeClr val="tx1"/>
                </a:solidFill>
              </a:rPr>
              <a:t>’ exaggerate his feelings as if she has done something </a:t>
            </a:r>
            <a:r>
              <a:rPr lang="en-GB" b="1" dirty="0">
                <a:solidFill>
                  <a:schemeClr val="tx1"/>
                </a:solidFill>
              </a:rPr>
              <a:t>really wrong.</a:t>
            </a:r>
          </a:p>
        </p:txBody>
      </p:sp>
      <p:sp>
        <p:nvSpPr>
          <p:cNvPr id="11" name="Rectangle: Rounded Corners 10">
            <a:extLst>
              <a:ext uri="{FF2B5EF4-FFF2-40B4-BE49-F238E27FC236}">
                <a16:creationId xmlns:a16="http://schemas.microsoft.com/office/drawing/2014/main" id="{EB1D4373-7E20-481B-AF89-F99FC416180B}"/>
              </a:ext>
            </a:extLst>
          </p:cNvPr>
          <p:cNvSpPr/>
          <p:nvPr/>
        </p:nvSpPr>
        <p:spPr>
          <a:xfrm>
            <a:off x="4332849" y="4973885"/>
            <a:ext cx="7385539" cy="1378634"/>
          </a:xfrm>
          <a:prstGeom prst="round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Because she was so upset about the situation. From the words ‘</a:t>
            </a:r>
            <a:r>
              <a:rPr lang="en-GB" i="1" dirty="0">
                <a:solidFill>
                  <a:schemeClr val="tx1"/>
                </a:solidFill>
              </a:rPr>
              <a:t>Mr Evans was angry and he shouldn’t have been, she had tried so hard to explain …’ </a:t>
            </a:r>
            <a:r>
              <a:rPr lang="en-GB" dirty="0">
                <a:solidFill>
                  <a:schemeClr val="tx1"/>
                </a:solidFill>
              </a:rPr>
              <a:t>it seems that Carrie had been trying to explain something and she couldn’t understand why Mr Evans reacted as he did. Her tears are a mixture of fear and frustration.</a:t>
            </a:r>
          </a:p>
        </p:txBody>
      </p:sp>
    </p:spTree>
    <p:extLst>
      <p:ext uri="{BB962C8B-B14F-4D97-AF65-F5344CB8AC3E}">
        <p14:creationId xmlns:p14="http://schemas.microsoft.com/office/powerpoint/2010/main" val="13735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B1004A6-16CC-4C72-A8DC-89A295353DCD}"/>
              </a:ext>
            </a:extLst>
          </p:cNvPr>
          <p:cNvSpPr/>
          <p:nvPr/>
        </p:nvSpPr>
        <p:spPr>
          <a:xfrm>
            <a:off x="342313" y="1055077"/>
            <a:ext cx="11507373" cy="5669279"/>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 </a:t>
            </a:r>
          </a:p>
          <a:p>
            <a:r>
              <a:rPr lang="en-GB" dirty="0">
                <a:solidFill>
                  <a:schemeClr val="tx1"/>
                </a:solidFill>
              </a:rPr>
              <a:t>‘</a:t>
            </a:r>
            <a:r>
              <a:rPr lang="en-GB" sz="2000" dirty="0">
                <a:solidFill>
                  <a:schemeClr val="tx1"/>
                </a:solidFill>
              </a:rPr>
              <a:t>Do I look stupid?’ snarled Uncle Vernon, a bit of fried egg dangling from his bushy moustache. ‘I know what’ll happen if that owl’s let out.’</a:t>
            </a:r>
          </a:p>
          <a:p>
            <a:r>
              <a:rPr lang="en-GB" sz="2000" dirty="0">
                <a:solidFill>
                  <a:schemeClr val="tx1"/>
                </a:solidFill>
              </a:rPr>
              <a:t>He exchanged dark looks with his wife, Petunia.</a:t>
            </a:r>
          </a:p>
          <a:p>
            <a:r>
              <a:rPr lang="en-GB" sz="2000" dirty="0">
                <a:solidFill>
                  <a:schemeClr val="tx1"/>
                </a:solidFill>
              </a:rPr>
              <a:t>Harry tried to argue back but his words were drowned by a long, loud belch from the Dursley’s son, Dudley.</a:t>
            </a:r>
          </a:p>
          <a:p>
            <a:r>
              <a:rPr lang="en-GB" sz="2000" dirty="0">
                <a:solidFill>
                  <a:schemeClr val="tx1"/>
                </a:solidFill>
              </a:rPr>
              <a:t>‘I want more bacon.’</a:t>
            </a:r>
          </a:p>
          <a:p>
            <a:r>
              <a:rPr lang="en-GB" sz="2000" dirty="0">
                <a:solidFill>
                  <a:schemeClr val="tx1"/>
                </a:solidFill>
              </a:rPr>
              <a:t>‘There’s more in the frying pan, </a:t>
            </a:r>
            <a:r>
              <a:rPr lang="en-GB" sz="2000" dirty="0" err="1">
                <a:solidFill>
                  <a:schemeClr val="tx1"/>
                </a:solidFill>
              </a:rPr>
              <a:t>sweetums</a:t>
            </a:r>
            <a:r>
              <a:rPr lang="en-GB" sz="2000" dirty="0">
                <a:solidFill>
                  <a:schemeClr val="tx1"/>
                </a:solidFill>
              </a:rPr>
              <a:t>,’ said Aunt Petunia, turning misty eyes on her massive son. ‘We must feed you up while we’ve got the chance… I don’t like the sound of that school food…’</a:t>
            </a:r>
          </a:p>
          <a:p>
            <a:r>
              <a:rPr lang="en-GB" sz="2000" dirty="0">
                <a:solidFill>
                  <a:schemeClr val="tx1"/>
                </a:solidFill>
              </a:rPr>
              <a:t>‘Nonsense, Petunia, I never went hungry when I was at </a:t>
            </a:r>
            <a:r>
              <a:rPr lang="en-GB" sz="2000" dirty="0" err="1">
                <a:solidFill>
                  <a:schemeClr val="tx1"/>
                </a:solidFill>
              </a:rPr>
              <a:t>Smeltings</a:t>
            </a:r>
            <a:r>
              <a:rPr lang="en-GB" sz="2000" dirty="0">
                <a:solidFill>
                  <a:schemeClr val="tx1"/>
                </a:solidFill>
              </a:rPr>
              <a:t>,’ said Uncle Vernon heartily. ‘Dudley gets enough, don’t you, son?’</a:t>
            </a:r>
          </a:p>
          <a:p>
            <a:r>
              <a:rPr lang="en-GB" sz="2000" dirty="0">
                <a:solidFill>
                  <a:schemeClr val="tx1"/>
                </a:solidFill>
              </a:rPr>
              <a:t>Dudley, who was so large his bottom drooped over either side of the kitchen chair, grinned and turned to Harry.</a:t>
            </a:r>
          </a:p>
          <a:p>
            <a:r>
              <a:rPr lang="en-GB" sz="2000" dirty="0">
                <a:solidFill>
                  <a:schemeClr val="tx1"/>
                </a:solidFill>
              </a:rPr>
              <a:t>‘Pass the frying pan.’</a:t>
            </a:r>
          </a:p>
          <a:p>
            <a:r>
              <a:rPr lang="en-GB" sz="2000" dirty="0">
                <a:solidFill>
                  <a:schemeClr val="tx1"/>
                </a:solidFill>
              </a:rPr>
              <a:t>‘You’ve forgotten the magic word,’ said Harry irritably.</a:t>
            </a:r>
          </a:p>
          <a:p>
            <a:r>
              <a:rPr lang="en-GB" sz="2000" dirty="0">
                <a:solidFill>
                  <a:schemeClr val="tx1"/>
                </a:solidFill>
              </a:rPr>
              <a:t>The effect of this simple sentence on the rest of the family was incredible: Dudley gasped and fell off his chair with a crash that shook the whole kitchen; Mrs Dursley gave a small scream and clapped her hands to her mouth; Mr Dursley jumped to his feet, veins throbbing in his temples.</a:t>
            </a:r>
          </a:p>
          <a:p>
            <a:r>
              <a:rPr lang="en-GB" sz="2000" dirty="0">
                <a:solidFill>
                  <a:schemeClr val="tx1"/>
                </a:solidFill>
              </a:rPr>
              <a:t> </a:t>
            </a:r>
          </a:p>
          <a:p>
            <a:r>
              <a:rPr lang="en-GB" sz="2000" dirty="0">
                <a:solidFill>
                  <a:schemeClr val="tx1"/>
                </a:solidFill>
              </a:rPr>
              <a:t> </a:t>
            </a:r>
            <a:r>
              <a:rPr lang="en-GB" sz="2000" i="1" dirty="0">
                <a:solidFill>
                  <a:schemeClr val="tx1"/>
                </a:solidFill>
              </a:rPr>
              <a:t>From ‘Harry Potter and the Chamber of Secrets’ by </a:t>
            </a:r>
            <a:r>
              <a:rPr lang="en-GB" sz="2000" i="1" dirty="0" err="1">
                <a:solidFill>
                  <a:schemeClr val="tx1"/>
                </a:solidFill>
              </a:rPr>
              <a:t>J.K.Rowling</a:t>
            </a:r>
            <a:endParaRPr lang="en-GB" sz="2000" i="1" dirty="0">
              <a:solidFill>
                <a:schemeClr val="tx1"/>
              </a:solidFill>
            </a:endParaRPr>
          </a:p>
          <a:p>
            <a:r>
              <a:rPr lang="en-GB" sz="2000" dirty="0">
                <a:solidFill>
                  <a:schemeClr val="tx1"/>
                </a:solidFill>
              </a:rPr>
              <a:t> </a:t>
            </a:r>
          </a:p>
        </p:txBody>
      </p:sp>
      <p:sp>
        <p:nvSpPr>
          <p:cNvPr id="4" name="Rectangle 3">
            <a:extLst>
              <a:ext uri="{FF2B5EF4-FFF2-40B4-BE49-F238E27FC236}">
                <a16:creationId xmlns:a16="http://schemas.microsoft.com/office/drawing/2014/main" id="{F221EBF9-BBFC-40A4-9D4A-869CAD11E67D}"/>
              </a:ext>
            </a:extLst>
          </p:cNvPr>
          <p:cNvSpPr/>
          <p:nvPr/>
        </p:nvSpPr>
        <p:spPr>
          <a:xfrm>
            <a:off x="335443" y="201476"/>
            <a:ext cx="10592972" cy="759655"/>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Your turn</a:t>
            </a:r>
            <a:r>
              <a:rPr lang="en-GB" sz="2800" dirty="0">
                <a:solidFill>
                  <a:schemeClr val="tx1"/>
                </a:solidFill>
              </a:rPr>
              <a:t>: read this extract then answer the questions on the next slide.</a:t>
            </a:r>
          </a:p>
        </p:txBody>
      </p:sp>
      <p:pic>
        <p:nvPicPr>
          <p:cNvPr id="5" name="Picture 4">
            <a:extLst>
              <a:ext uri="{FF2B5EF4-FFF2-40B4-BE49-F238E27FC236}">
                <a16:creationId xmlns:a16="http://schemas.microsoft.com/office/drawing/2014/main" id="{AE95F653-68AB-47AF-A570-C84FC0FC8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82502" y="147711"/>
            <a:ext cx="867184" cy="867184"/>
          </a:xfrm>
          <a:prstGeom prst="rect">
            <a:avLst/>
          </a:prstGeom>
        </p:spPr>
      </p:pic>
    </p:spTree>
    <p:extLst>
      <p:ext uri="{BB962C8B-B14F-4D97-AF65-F5344CB8AC3E}">
        <p14:creationId xmlns:p14="http://schemas.microsoft.com/office/powerpoint/2010/main" val="1310425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B1004A6-16CC-4C72-A8DC-89A295353DCD}"/>
              </a:ext>
            </a:extLst>
          </p:cNvPr>
          <p:cNvSpPr/>
          <p:nvPr/>
        </p:nvSpPr>
        <p:spPr>
          <a:xfrm>
            <a:off x="342314" y="147711"/>
            <a:ext cx="8027964" cy="6576645"/>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 </a:t>
            </a:r>
          </a:p>
          <a:p>
            <a:r>
              <a:rPr lang="en-GB" dirty="0">
                <a:solidFill>
                  <a:schemeClr val="tx1"/>
                </a:solidFill>
              </a:rPr>
              <a:t>‘Do I look stupid?’ snarled Uncle Vernon, a bit of fried egg dangling from his bushy moustache. ‘I know what’ll happen if that owl’s let out.’</a:t>
            </a:r>
          </a:p>
          <a:p>
            <a:r>
              <a:rPr lang="en-GB" dirty="0">
                <a:solidFill>
                  <a:schemeClr val="tx1"/>
                </a:solidFill>
              </a:rPr>
              <a:t>He exchanged dark looks with his wife, Petunia.</a:t>
            </a:r>
          </a:p>
          <a:p>
            <a:r>
              <a:rPr lang="en-GB" dirty="0">
                <a:solidFill>
                  <a:schemeClr val="tx1"/>
                </a:solidFill>
              </a:rPr>
              <a:t>Harry tried to argue back but his words were drowned by a long, loud belch from the Dursley’s son, Dudley.</a:t>
            </a:r>
          </a:p>
          <a:p>
            <a:r>
              <a:rPr lang="en-GB" dirty="0">
                <a:solidFill>
                  <a:schemeClr val="tx1"/>
                </a:solidFill>
              </a:rPr>
              <a:t>‘I want more bacon.’</a:t>
            </a:r>
          </a:p>
          <a:p>
            <a:r>
              <a:rPr lang="en-GB" dirty="0">
                <a:solidFill>
                  <a:schemeClr val="tx1"/>
                </a:solidFill>
              </a:rPr>
              <a:t>‘There’s more in the frying pan, </a:t>
            </a:r>
            <a:r>
              <a:rPr lang="en-GB" dirty="0" err="1">
                <a:solidFill>
                  <a:schemeClr val="tx1"/>
                </a:solidFill>
              </a:rPr>
              <a:t>sweetums</a:t>
            </a:r>
            <a:r>
              <a:rPr lang="en-GB" dirty="0">
                <a:solidFill>
                  <a:schemeClr val="tx1"/>
                </a:solidFill>
              </a:rPr>
              <a:t>,’ said Aunt Petunia, turning misty eyes on her massive son. ‘We must feed you up while we’ve got the chance… I don’t like the sound of that school food…’</a:t>
            </a:r>
          </a:p>
          <a:p>
            <a:r>
              <a:rPr lang="en-GB" dirty="0">
                <a:solidFill>
                  <a:schemeClr val="tx1"/>
                </a:solidFill>
              </a:rPr>
              <a:t>‘Nonsense, Petunia, I never went hungry when I was at </a:t>
            </a:r>
            <a:r>
              <a:rPr lang="en-GB" dirty="0" err="1">
                <a:solidFill>
                  <a:schemeClr val="tx1"/>
                </a:solidFill>
              </a:rPr>
              <a:t>Smeltings</a:t>
            </a:r>
            <a:r>
              <a:rPr lang="en-GB" dirty="0">
                <a:solidFill>
                  <a:schemeClr val="tx1"/>
                </a:solidFill>
              </a:rPr>
              <a:t>,’ said Uncle Vernon heartily. ‘Dudley gets enough, don’t you, son?’</a:t>
            </a:r>
          </a:p>
          <a:p>
            <a:r>
              <a:rPr lang="en-GB" dirty="0">
                <a:solidFill>
                  <a:schemeClr val="tx1"/>
                </a:solidFill>
              </a:rPr>
              <a:t>Dudley, who was so large his bottom drooped over either side of the kitchen chair, grinned and turned to Harry.</a:t>
            </a:r>
          </a:p>
          <a:p>
            <a:r>
              <a:rPr lang="en-GB" dirty="0">
                <a:solidFill>
                  <a:schemeClr val="tx1"/>
                </a:solidFill>
              </a:rPr>
              <a:t>‘Pass the frying pan.’</a:t>
            </a:r>
          </a:p>
          <a:p>
            <a:r>
              <a:rPr lang="en-GB" dirty="0">
                <a:solidFill>
                  <a:schemeClr val="tx1"/>
                </a:solidFill>
              </a:rPr>
              <a:t>‘You’ve forgotten the magic word,’ said Harry irritably.</a:t>
            </a:r>
          </a:p>
          <a:p>
            <a:r>
              <a:rPr lang="en-GB" dirty="0">
                <a:solidFill>
                  <a:schemeClr val="tx1"/>
                </a:solidFill>
              </a:rPr>
              <a:t>The effect of this simple sentence on the rest of the family was incredible: Dudley gasped and fell off his chair with a crash that shook the whole kitchen; Mrs Dursley gave a small scream and clapped her hands to her mouth; Mr Dursley jumped to his feet, veins throbbing in his temples.</a:t>
            </a:r>
          </a:p>
          <a:p>
            <a:r>
              <a:rPr lang="en-GB" dirty="0">
                <a:solidFill>
                  <a:schemeClr val="tx1"/>
                </a:solidFill>
              </a:rPr>
              <a:t> </a:t>
            </a:r>
          </a:p>
          <a:p>
            <a:r>
              <a:rPr lang="en-GB" dirty="0">
                <a:solidFill>
                  <a:schemeClr val="tx1"/>
                </a:solidFill>
              </a:rPr>
              <a:t> </a:t>
            </a:r>
            <a:r>
              <a:rPr lang="en-GB" i="1" dirty="0">
                <a:solidFill>
                  <a:schemeClr val="tx1"/>
                </a:solidFill>
              </a:rPr>
              <a:t>From ‘Harry Potter and the Chamber of Secrets’ by </a:t>
            </a:r>
            <a:r>
              <a:rPr lang="en-GB" i="1" dirty="0" err="1">
                <a:solidFill>
                  <a:schemeClr val="tx1"/>
                </a:solidFill>
              </a:rPr>
              <a:t>J.K.Rowling</a:t>
            </a:r>
            <a:endParaRPr lang="en-GB" i="1" dirty="0">
              <a:solidFill>
                <a:schemeClr val="tx1"/>
              </a:solidFill>
            </a:endParaRPr>
          </a:p>
          <a:p>
            <a:r>
              <a:rPr lang="en-GB" sz="2000" dirty="0">
                <a:solidFill>
                  <a:schemeClr val="tx1"/>
                </a:solidFill>
              </a:rPr>
              <a:t> </a:t>
            </a:r>
          </a:p>
        </p:txBody>
      </p:sp>
      <p:pic>
        <p:nvPicPr>
          <p:cNvPr id="5" name="Picture 4">
            <a:extLst>
              <a:ext uri="{FF2B5EF4-FFF2-40B4-BE49-F238E27FC236}">
                <a16:creationId xmlns:a16="http://schemas.microsoft.com/office/drawing/2014/main" id="{AE95F653-68AB-47AF-A570-C84FC0FC8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82502" y="147711"/>
            <a:ext cx="867184" cy="867184"/>
          </a:xfrm>
          <a:prstGeom prst="rect">
            <a:avLst/>
          </a:prstGeom>
        </p:spPr>
      </p:pic>
      <p:sp>
        <p:nvSpPr>
          <p:cNvPr id="2" name="Rectangle: Rounded Corners 1">
            <a:extLst>
              <a:ext uri="{FF2B5EF4-FFF2-40B4-BE49-F238E27FC236}">
                <a16:creationId xmlns:a16="http://schemas.microsoft.com/office/drawing/2014/main" id="{B6DF1822-153E-46B3-B125-C9482DF53362}"/>
              </a:ext>
            </a:extLst>
          </p:cNvPr>
          <p:cNvSpPr/>
          <p:nvPr/>
        </p:nvSpPr>
        <p:spPr>
          <a:xfrm>
            <a:off x="8745739" y="1237957"/>
            <a:ext cx="3127717" cy="119575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Why do you think Harry was irritable?</a:t>
            </a:r>
          </a:p>
        </p:txBody>
      </p:sp>
      <p:sp>
        <p:nvSpPr>
          <p:cNvPr id="6" name="Rectangle: Rounded Corners 5">
            <a:extLst>
              <a:ext uri="{FF2B5EF4-FFF2-40B4-BE49-F238E27FC236}">
                <a16:creationId xmlns:a16="http://schemas.microsoft.com/office/drawing/2014/main" id="{8BC825DC-58EB-4B94-876C-8651CABB4316}"/>
              </a:ext>
            </a:extLst>
          </p:cNvPr>
          <p:cNvSpPr/>
          <p:nvPr/>
        </p:nvSpPr>
        <p:spPr>
          <a:xfrm>
            <a:off x="8721969" y="2967596"/>
            <a:ext cx="3127717" cy="119575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Why did Mr Dursley ‘exchange dark looks’ with his wife?</a:t>
            </a:r>
          </a:p>
        </p:txBody>
      </p:sp>
      <p:sp>
        <p:nvSpPr>
          <p:cNvPr id="7" name="Rectangle: Rounded Corners 6">
            <a:extLst>
              <a:ext uri="{FF2B5EF4-FFF2-40B4-BE49-F238E27FC236}">
                <a16:creationId xmlns:a16="http://schemas.microsoft.com/office/drawing/2014/main" id="{D09CB223-C465-44C4-89BD-B047ACE9344D}"/>
              </a:ext>
            </a:extLst>
          </p:cNvPr>
          <p:cNvSpPr/>
          <p:nvPr/>
        </p:nvSpPr>
        <p:spPr>
          <a:xfrm>
            <a:off x="8745739" y="4697236"/>
            <a:ext cx="3127717" cy="119575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Why do you think Mr Dursley jumped to his feet after Harry spoke?</a:t>
            </a:r>
          </a:p>
        </p:txBody>
      </p:sp>
    </p:spTree>
    <p:extLst>
      <p:ext uri="{BB962C8B-B14F-4D97-AF65-F5344CB8AC3E}">
        <p14:creationId xmlns:p14="http://schemas.microsoft.com/office/powerpoint/2010/main" val="35733577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838200" y="252583"/>
            <a:ext cx="9459351" cy="1027577"/>
          </a:xfrm>
          <a:solidFill>
            <a:schemeClr val="accent2">
              <a:lumMod val="40000"/>
              <a:lumOff val="60000"/>
            </a:schemeClr>
          </a:solidFill>
          <a:ln>
            <a:solidFill>
              <a:schemeClr val="accent1"/>
            </a:solidFill>
          </a:ln>
        </p:spPr>
        <p:txBody>
          <a:bodyPr>
            <a:normAutofit/>
          </a:bodyPr>
          <a:lstStyle/>
          <a:p>
            <a:pPr algn="ctr"/>
            <a:r>
              <a:rPr lang="en-GB" sz="3200" dirty="0">
                <a:latin typeface="+mn-lt"/>
              </a:rPr>
              <a:t>How did you do? Here are some possible answers:</a:t>
            </a:r>
          </a:p>
        </p:txBody>
      </p:sp>
      <p:pic>
        <p:nvPicPr>
          <p:cNvPr id="10" name="Picture 9">
            <a:extLst>
              <a:ext uri="{FF2B5EF4-FFF2-40B4-BE49-F238E27FC236}">
                <a16:creationId xmlns:a16="http://schemas.microsoft.com/office/drawing/2014/main" id="{C77AA7FD-D54D-48FB-A55C-810CDB5406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4" name="Rectangle: Rounded Corners 3">
            <a:extLst>
              <a:ext uri="{FF2B5EF4-FFF2-40B4-BE49-F238E27FC236}">
                <a16:creationId xmlns:a16="http://schemas.microsoft.com/office/drawing/2014/main" id="{18817ADB-9C48-4340-890D-31F23249B26C}"/>
              </a:ext>
            </a:extLst>
          </p:cNvPr>
          <p:cNvSpPr/>
          <p:nvPr/>
        </p:nvSpPr>
        <p:spPr>
          <a:xfrm>
            <a:off x="717453" y="1743114"/>
            <a:ext cx="3169489" cy="137863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Why do you think Harry was irritable?</a:t>
            </a:r>
          </a:p>
        </p:txBody>
      </p:sp>
      <p:sp>
        <p:nvSpPr>
          <p:cNvPr id="3" name="Rectangle: Rounded Corners 2">
            <a:extLst>
              <a:ext uri="{FF2B5EF4-FFF2-40B4-BE49-F238E27FC236}">
                <a16:creationId xmlns:a16="http://schemas.microsoft.com/office/drawing/2014/main" id="{4C83E8CE-F598-4306-B5F1-823E66278D48}"/>
              </a:ext>
            </a:extLst>
          </p:cNvPr>
          <p:cNvSpPr/>
          <p:nvPr/>
        </p:nvSpPr>
        <p:spPr>
          <a:xfrm>
            <a:off x="4332849" y="1743114"/>
            <a:ext cx="7385539" cy="1378634"/>
          </a:xfrm>
          <a:prstGeom prst="round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Because the family were all being rude to him (for example, Uncle Vernon ‘snarled’ at him). Also, Uncle Vernon wouldn’t let Harry’s owl out.</a:t>
            </a:r>
          </a:p>
        </p:txBody>
      </p:sp>
      <p:sp>
        <p:nvSpPr>
          <p:cNvPr id="9" name="Rectangle: Rounded Corners 8">
            <a:extLst>
              <a:ext uri="{FF2B5EF4-FFF2-40B4-BE49-F238E27FC236}">
                <a16:creationId xmlns:a16="http://schemas.microsoft.com/office/drawing/2014/main" id="{BB6E73CB-377E-46FE-9E5E-902BF0C93C3B}"/>
              </a:ext>
            </a:extLst>
          </p:cNvPr>
          <p:cNvSpPr/>
          <p:nvPr/>
        </p:nvSpPr>
        <p:spPr>
          <a:xfrm>
            <a:off x="4332848" y="3333827"/>
            <a:ext cx="7385539" cy="1378634"/>
          </a:xfrm>
          <a:prstGeom prst="round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Because he was suspicious of the owl and worried what would happen if he let it out. By looking at his wife, he was sending her the message that he wasn’t very happy about the situation.</a:t>
            </a:r>
          </a:p>
        </p:txBody>
      </p:sp>
      <p:sp>
        <p:nvSpPr>
          <p:cNvPr id="11" name="Rectangle: Rounded Corners 10">
            <a:extLst>
              <a:ext uri="{FF2B5EF4-FFF2-40B4-BE49-F238E27FC236}">
                <a16:creationId xmlns:a16="http://schemas.microsoft.com/office/drawing/2014/main" id="{EB1D4373-7E20-481B-AF89-F99FC416180B}"/>
              </a:ext>
            </a:extLst>
          </p:cNvPr>
          <p:cNvSpPr/>
          <p:nvPr/>
        </p:nvSpPr>
        <p:spPr>
          <a:xfrm>
            <a:off x="4332849" y="4973885"/>
            <a:ext cx="7385539" cy="1378634"/>
          </a:xfrm>
          <a:prstGeom prst="round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Because he was angry. He felt Harry was trying to annoy them by mentioning ‘magic’ and he wanted to do something about it. The fact that his temples were ‘throbbing’ also suggests that he is angry.</a:t>
            </a:r>
          </a:p>
        </p:txBody>
      </p:sp>
      <p:sp>
        <p:nvSpPr>
          <p:cNvPr id="12" name="Rectangle: Rounded Corners 11">
            <a:extLst>
              <a:ext uri="{FF2B5EF4-FFF2-40B4-BE49-F238E27FC236}">
                <a16:creationId xmlns:a16="http://schemas.microsoft.com/office/drawing/2014/main" id="{36D697EE-AB9B-498F-87B1-F450D0B4A636}"/>
              </a:ext>
            </a:extLst>
          </p:cNvPr>
          <p:cNvSpPr/>
          <p:nvPr/>
        </p:nvSpPr>
        <p:spPr>
          <a:xfrm>
            <a:off x="759225" y="3472907"/>
            <a:ext cx="3127717" cy="119575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Why did Mr Dursley ‘exchange dark looks’ with his wife?</a:t>
            </a:r>
          </a:p>
        </p:txBody>
      </p:sp>
      <p:sp>
        <p:nvSpPr>
          <p:cNvPr id="13" name="Rectangle: Rounded Corners 12">
            <a:extLst>
              <a:ext uri="{FF2B5EF4-FFF2-40B4-BE49-F238E27FC236}">
                <a16:creationId xmlns:a16="http://schemas.microsoft.com/office/drawing/2014/main" id="{52C3314C-6A9D-4034-B165-FEA48D82BD82}"/>
              </a:ext>
            </a:extLst>
          </p:cNvPr>
          <p:cNvSpPr/>
          <p:nvPr/>
        </p:nvSpPr>
        <p:spPr>
          <a:xfrm>
            <a:off x="759225" y="5065325"/>
            <a:ext cx="3127717" cy="119575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Why do you think Mr Dursley jumped to his feet after Harry spoke?</a:t>
            </a:r>
          </a:p>
        </p:txBody>
      </p:sp>
    </p:spTree>
    <p:extLst>
      <p:ext uri="{BB962C8B-B14F-4D97-AF65-F5344CB8AC3E}">
        <p14:creationId xmlns:p14="http://schemas.microsoft.com/office/powerpoint/2010/main" val="2631837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838200" y="252583"/>
            <a:ext cx="9459351" cy="1229107"/>
          </a:xfrm>
          <a:solidFill>
            <a:schemeClr val="accent2">
              <a:lumMod val="40000"/>
              <a:lumOff val="60000"/>
            </a:schemeClr>
          </a:solidFill>
          <a:ln>
            <a:solidFill>
              <a:schemeClr val="accent1"/>
            </a:solidFill>
          </a:ln>
        </p:spPr>
        <p:txBody>
          <a:bodyPr>
            <a:normAutofit/>
          </a:bodyPr>
          <a:lstStyle/>
          <a:p>
            <a:pPr algn="ctr"/>
            <a:r>
              <a:rPr lang="en-GB" sz="3200" b="1" dirty="0">
                <a:latin typeface="+mn-lt"/>
              </a:rPr>
              <a:t>Can you empathise with these characters?</a:t>
            </a:r>
          </a:p>
        </p:txBody>
      </p:sp>
      <p:pic>
        <p:nvPicPr>
          <p:cNvPr id="10" name="Picture 9">
            <a:extLst>
              <a:ext uri="{FF2B5EF4-FFF2-40B4-BE49-F238E27FC236}">
                <a16:creationId xmlns:a16="http://schemas.microsoft.com/office/drawing/2014/main" id="{C77AA7FD-D54D-48FB-A55C-810CDB5406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4" name="Rectangle: Rounded Corners 3">
            <a:extLst>
              <a:ext uri="{FF2B5EF4-FFF2-40B4-BE49-F238E27FC236}">
                <a16:creationId xmlns:a16="http://schemas.microsoft.com/office/drawing/2014/main" id="{B9B7DE83-A4BC-40DF-B9C6-25C35FBE066C}"/>
              </a:ext>
            </a:extLst>
          </p:cNvPr>
          <p:cNvSpPr/>
          <p:nvPr/>
        </p:nvSpPr>
        <p:spPr>
          <a:xfrm>
            <a:off x="838200" y="1836981"/>
            <a:ext cx="6639951" cy="102694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Was it right for Harry to try to annoy (wind up) the family by mentioning magic?</a:t>
            </a:r>
          </a:p>
        </p:txBody>
      </p:sp>
      <p:sp>
        <p:nvSpPr>
          <p:cNvPr id="7" name="Rectangle: Rounded Corners 6">
            <a:extLst>
              <a:ext uri="{FF2B5EF4-FFF2-40B4-BE49-F238E27FC236}">
                <a16:creationId xmlns:a16="http://schemas.microsoft.com/office/drawing/2014/main" id="{3D0BE91F-F005-4FC1-A568-A83524B30616}"/>
              </a:ext>
            </a:extLst>
          </p:cNvPr>
          <p:cNvSpPr/>
          <p:nvPr/>
        </p:nvSpPr>
        <p:spPr>
          <a:xfrm>
            <a:off x="838200" y="4862840"/>
            <a:ext cx="6794695" cy="1177107"/>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Mr Dursley often feels that Harry is ‘up to something’ and he is suspicious of Harry’s actions? Have you ever felt like this? Give an example.</a:t>
            </a:r>
          </a:p>
        </p:txBody>
      </p:sp>
      <p:sp>
        <p:nvSpPr>
          <p:cNvPr id="8" name="Rectangle: Rounded Corners 7">
            <a:extLst>
              <a:ext uri="{FF2B5EF4-FFF2-40B4-BE49-F238E27FC236}">
                <a16:creationId xmlns:a16="http://schemas.microsoft.com/office/drawing/2014/main" id="{19B5A07D-EAA2-4DD1-9EF9-583619A4883E}"/>
              </a:ext>
            </a:extLst>
          </p:cNvPr>
          <p:cNvSpPr/>
          <p:nvPr/>
        </p:nvSpPr>
        <p:spPr>
          <a:xfrm>
            <a:off x="838200" y="3349910"/>
            <a:ext cx="6639951" cy="102694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If you were in this situation, what would you have done?</a:t>
            </a:r>
          </a:p>
        </p:txBody>
      </p:sp>
      <p:pic>
        <p:nvPicPr>
          <p:cNvPr id="5122" name="Picture 2" descr="Image result for harry potter and the  chamber of secrets">
            <a:extLst>
              <a:ext uri="{FF2B5EF4-FFF2-40B4-BE49-F238E27FC236}">
                <a16:creationId xmlns:a16="http://schemas.microsoft.com/office/drawing/2014/main" id="{3FEEFC5E-6702-45B2-88B0-04BBE51CA2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9643" y="1836981"/>
            <a:ext cx="2825947" cy="43398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6955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454560-34CE-4FCA-9511-652ACF22D4F7}"/>
              </a:ext>
            </a:extLst>
          </p:cNvPr>
          <p:cNvSpPr>
            <a:spLocks noGrp="1"/>
          </p:cNvSpPr>
          <p:nvPr>
            <p:ph type="title"/>
          </p:nvPr>
        </p:nvSpPr>
        <p:spPr>
          <a:xfrm>
            <a:off x="725659" y="1363931"/>
            <a:ext cx="10515600" cy="3531626"/>
          </a:xfrm>
          <a:solidFill>
            <a:schemeClr val="accent2">
              <a:lumMod val="40000"/>
              <a:lumOff val="60000"/>
            </a:schemeClr>
          </a:solidFill>
          <a:ln>
            <a:solidFill>
              <a:schemeClr val="tx1"/>
            </a:solidFill>
          </a:ln>
        </p:spPr>
        <p:txBody>
          <a:bodyPr>
            <a:normAutofit/>
          </a:bodyPr>
          <a:lstStyle/>
          <a:p>
            <a:pPr algn="ctr"/>
            <a:r>
              <a:rPr lang="en-GB" dirty="0">
                <a:latin typeface="+mn-lt"/>
              </a:rPr>
              <a:t>So, when we are reading narratives, empathising with the character helps us to understand their actions. By working out the motive for their actions, we can understand their character much better.</a:t>
            </a:r>
          </a:p>
        </p:txBody>
      </p:sp>
      <p:pic>
        <p:nvPicPr>
          <p:cNvPr id="3" name="Picture 2">
            <a:extLst>
              <a:ext uri="{FF2B5EF4-FFF2-40B4-BE49-F238E27FC236}">
                <a16:creationId xmlns:a16="http://schemas.microsoft.com/office/drawing/2014/main" id="{89440DCD-0D3E-484D-AA73-FDCAAC3291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82502" y="147711"/>
            <a:ext cx="867184" cy="867184"/>
          </a:xfrm>
          <a:prstGeom prst="rect">
            <a:avLst/>
          </a:prstGeom>
        </p:spPr>
      </p:pic>
    </p:spTree>
    <p:extLst>
      <p:ext uri="{BB962C8B-B14F-4D97-AF65-F5344CB8AC3E}">
        <p14:creationId xmlns:p14="http://schemas.microsoft.com/office/powerpoint/2010/main" val="2715934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2784</Words>
  <Application>Microsoft Office PowerPoint</Application>
  <PresentationFormat>Widescreen</PresentationFormat>
  <Paragraphs>139</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Calibri Light</vt:lpstr>
      <vt:lpstr>Times New Roman</vt:lpstr>
      <vt:lpstr>Wingdings</vt:lpstr>
      <vt:lpstr>Office Theme</vt:lpstr>
      <vt:lpstr>R4f. Can empathise with a character's motives and behaviours</vt:lpstr>
      <vt:lpstr>PowerPoint Presentation</vt:lpstr>
      <vt:lpstr>What is empathy?</vt:lpstr>
      <vt:lpstr>Your turn: how are these characters feeling? Tell your partner about a situation where you felt the same. Can you empathise with the person?</vt:lpstr>
      <vt:lpstr>If we can empathise with characters, we can begin to understand their actions and motives for behaving in a certain way.</vt:lpstr>
      <vt:lpstr> Your turn: think of one of the characters in the story then follow the instructions below: </vt:lpstr>
      <vt:lpstr>Character Actions</vt:lpstr>
      <vt:lpstr>Character Actions</vt:lpstr>
      <vt:lpstr>Discussion Read this extract and, for each character, identify one action. Can you identify a MOTIVE for it?</vt:lpstr>
      <vt:lpstr>Let’s look at an example question Why did Mr Evans push past Carrie?</vt:lpstr>
      <vt:lpstr>Let’s look at an example question Why did Mr Evans push past Carrie?</vt:lpstr>
      <vt:lpstr>Your turn: answer these questions about the characters’ motives. Try to give reasons for your answers.</vt:lpstr>
      <vt:lpstr>How did you do? Here are some possible answers:</vt:lpstr>
      <vt:lpstr>PowerPoint Presentation</vt:lpstr>
      <vt:lpstr>PowerPoint Presentation</vt:lpstr>
      <vt:lpstr>How did you do? Here are some possible answers:</vt:lpstr>
      <vt:lpstr>Can you empathise with these characters?</vt:lpstr>
      <vt:lpstr>So, when we are reading narratives, empathising with the character helps us to understand their actions. By working out the motive for their actions, we can understand their character much better.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Christina Maskell</cp:lastModifiedBy>
  <cp:revision>48</cp:revision>
  <dcterms:created xsi:type="dcterms:W3CDTF">2017-03-29T13:14:03Z</dcterms:created>
  <dcterms:modified xsi:type="dcterms:W3CDTF">2020-04-26T16:20:57Z</dcterms:modified>
</cp:coreProperties>
</file>