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6"/>
  </p:notesMasterIdLst>
  <p:handoutMasterIdLst>
    <p:handoutMasterId r:id="rId17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67" r:id="rId15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8"/>
      <p:bold r:id="rId19"/>
      <p:italic r:id="rId20"/>
      <p:boldItalic r:id="rId21"/>
    </p:embeddedFont>
    <p:embeddedFont>
      <p:font typeface="Twinkl" panose="020B0604020202020204" charset="0"/>
      <p:regular r:id="rId22"/>
      <p:bold r:id="rId23"/>
    </p:embeddedFont>
    <p:embeddedFont>
      <p:font typeface="Twinkl SemiBold" charset="0"/>
      <p:bold r:id="rId24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EDF98"/>
    <a:srgbClr val="6A9325"/>
    <a:srgbClr val="EC6D76"/>
    <a:srgbClr val="DE1E5A"/>
    <a:srgbClr val="18A0DB"/>
    <a:srgbClr val="BC0105"/>
    <a:srgbClr val="4DB1E3"/>
    <a:srgbClr val="80C1EB"/>
    <a:srgbClr val="ACDDF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715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1256" y="5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7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A758D83-CF7D-405F-9506-25CDCFD17FB2}" type="datetimeFigureOut">
              <a:rPr lang="en-GB"/>
              <a:pPr>
                <a:defRPr/>
              </a:pPr>
              <a:t>22/04/2020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6510AF1-B48B-464E-8FF5-8C21C2C9FA2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80AF32A-68D1-4930-90AC-941DAF329463}" type="datetimeFigureOut">
              <a:rPr lang="en-GB"/>
              <a:pPr>
                <a:defRPr/>
              </a:pPr>
              <a:t>22/04/2020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0BEE2D1-1B1B-4C1F-A10B-1D61A38D137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750198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/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/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/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7583373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437211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912314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346254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lickr.com/photos/koiart66/3976925220" TargetMode="Externa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4.xml"/><Relationship Id="rId4" Type="http://schemas.openxmlformats.org/officeDocument/2006/relationships/hyperlink" Target="https://www.flickr.com/photos/koiart66/3976924722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lickr.com/photos/koiart66/3976924722" TargetMode="External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s://www.flickr.com/photos/clairity/19780175323" TargetMode="Externa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commons.wikimedia.org/wiki/File:Georgia_O%27Keeffe_Red_Canna_1919_HMA.jpg" TargetMode="External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4.xml"/><Relationship Id="rId4" Type="http://schemas.openxmlformats.org/officeDocument/2006/relationships/hyperlink" Target="https://www.high.org/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lickr.com/photos/clairity/15963083548/in/photolist-c2zgKf-c2zgM7-c2zgEN-Rmurtu-qjAYAq" TargetMode="External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4.xml"/><Relationship Id="rId4" Type="http://schemas.openxmlformats.org/officeDocument/2006/relationships/hyperlink" Target="https://www.flickr.com/photos/clairity/19780175323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lickr.com/photos/clairity/46518179772/in/photolist-2dSDQbh-aHSBka-7Bmfww-c2zgM7-as2G7a-c2zgEN-7KKC8W-6aik7K-cJw7LL-SncXrj-Lr9EyH-75hxE-56osAA-2981SF3-297S4io-aviYTR-75hjh-fzb5LB-28XKhYK-fzqsXU-fzqsw7-26cQYnd-7JCkqZ-oCXrmx-Df5LAT-7JCkyR-eeQ7MC-5Thn7-na3Pxx-66dcKV-KYVF9y-fzb3Qr-fzqnVq-75hzT-b4ksHn-cWdSBq-fzq5hE-7SZ4rP-7JGgi3-MQKAFC-fzaJxg-qSZewg-c2zgKf-75hxQ-vTfQmu-7JGg69-27dsRR7-29Lwt7Z-fniwJe-fzb8Nv" TargetMode="Externa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Relationship Id="rId4" Type="http://schemas.openxmlformats.org/officeDocument/2006/relationships/hyperlink" Target="https://www.flickr.com/photos/clairity/19780175323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lickr.com/photos/clairity/15313897865" TargetMode="Externa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lickr.com/photos/skrobola/100581004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Early Life</a:t>
            </a: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755650" y="1901038"/>
            <a:ext cx="4722813" cy="26383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Georgia </a:t>
            </a:r>
            <a:r>
              <a:rPr lang="en-GB" altLang="en-US" dirty="0" err="1">
                <a:solidFill>
                  <a:schemeClr val="tx1"/>
                </a:solidFill>
              </a:rPr>
              <a:t>Totto</a:t>
            </a:r>
            <a:r>
              <a:rPr lang="en-GB" altLang="en-US" dirty="0">
                <a:solidFill>
                  <a:schemeClr val="tx1"/>
                </a:solidFill>
              </a:rPr>
              <a:t> O’Keeffe was born on 15</a:t>
            </a:r>
            <a:r>
              <a:rPr lang="en-GB" altLang="en-US" baseline="30000" dirty="0">
                <a:solidFill>
                  <a:schemeClr val="tx1"/>
                </a:solidFill>
              </a:rPr>
              <a:t>th</a:t>
            </a:r>
            <a:r>
              <a:rPr lang="en-GB" altLang="en-US" dirty="0">
                <a:solidFill>
                  <a:schemeClr val="tx1"/>
                </a:solidFill>
              </a:rPr>
              <a:t> November 1887 in Wisconsin, USA.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She was one of seven children, and her mother encouraged Georgia’s interest in art.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The landscape in Wisconsin was very important to Georgia, which became evident in her later work.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388"/>
          <a:stretch/>
        </p:blipFill>
        <p:spPr bwMode="auto">
          <a:xfrm>
            <a:off x="5584825" y="1473200"/>
            <a:ext cx="2806700" cy="38694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755650" y="5268286"/>
            <a:ext cx="7632700" cy="824538"/>
          </a:xfrm>
          <a:prstGeom prst="rect">
            <a:avLst/>
          </a:prstGeom>
          <a:solidFill>
            <a:srgbClr val="CEDF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She studied at the Art Institute of Chicago and had her first gallery show in 1916.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Flowers</a:t>
            </a: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755650" y="1322911"/>
            <a:ext cx="7632700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Georgia began experimenting with painting close up views of flowers. She used oil paints in vibrant, bold colours.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216" b="1662"/>
          <a:stretch/>
        </p:blipFill>
        <p:spPr>
          <a:xfrm>
            <a:off x="2097469" y="2068925"/>
            <a:ext cx="4949062" cy="4023900"/>
          </a:xfrm>
          <a:prstGeom prst="rect">
            <a:avLst/>
          </a:prstGeom>
        </p:spPr>
      </p:pic>
      <p:sp>
        <p:nvSpPr>
          <p:cNvPr id="17" name="TextBox 21"/>
          <p:cNvSpPr txBox="1">
            <a:spLocks noChangeArrowheads="1"/>
          </p:cNvSpPr>
          <p:nvPr/>
        </p:nvSpPr>
        <p:spPr bwMode="auto">
          <a:xfrm>
            <a:off x="2784475" y="6211887"/>
            <a:ext cx="3565525" cy="96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 b="1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  <a:hlinkClick r:id="rId3"/>
              </a:rPr>
              <a:t>Art Postcards 4</a:t>
            </a:r>
            <a:r>
              <a:rPr lang="en-GB" altLang="en-US" sz="5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 by </a:t>
            </a:r>
            <a:r>
              <a:rPr lang="en-GB" altLang="en-US" sz="500" b="1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  <a:hlinkClick r:id="rId4"/>
              </a:rPr>
              <a:t>koiart71</a:t>
            </a:r>
            <a:r>
              <a:rPr lang="en-GB" altLang="en-US" sz="5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 is licensed under CC BY 2.0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05" b="1025"/>
          <a:stretch/>
        </p:blipFill>
        <p:spPr bwMode="auto">
          <a:xfrm>
            <a:off x="1572561" y="1473200"/>
            <a:ext cx="5998877" cy="44477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Yellow Calla</a:t>
            </a:r>
          </a:p>
        </p:txBody>
      </p:sp>
      <p:sp>
        <p:nvSpPr>
          <p:cNvPr id="11268" name="TextBox 21"/>
          <p:cNvSpPr txBox="1">
            <a:spLocks noChangeArrowheads="1"/>
          </p:cNvSpPr>
          <p:nvPr/>
        </p:nvSpPr>
        <p:spPr bwMode="auto">
          <a:xfrm>
            <a:off x="2784475" y="6211887"/>
            <a:ext cx="3565525" cy="96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 b="1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  <a:hlinkClick r:id="rId3"/>
              </a:rPr>
              <a:t>Georgia O'Keeffe Art Postcards 5</a:t>
            </a:r>
            <a:r>
              <a:rPr lang="en-GB" altLang="en-US" sz="500" b="1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 </a:t>
            </a:r>
            <a:r>
              <a:rPr lang="en-GB" altLang="en-US" sz="5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by </a:t>
            </a:r>
            <a:r>
              <a:rPr lang="en-GB" altLang="en-US" sz="500" b="1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  <a:hlinkClick r:id="rId3"/>
              </a:rPr>
              <a:t>koiart71</a:t>
            </a:r>
            <a:r>
              <a:rPr lang="en-GB" altLang="en-US" sz="5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 is licensed under CC BY 2.0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Oriental Poppies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755650" y="1315514"/>
            <a:ext cx="7632700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Painting the flowers at such a close range makes the viewer see the object in a completely different way.</a:t>
            </a:r>
          </a:p>
        </p:txBody>
      </p:sp>
      <p:sp>
        <p:nvSpPr>
          <p:cNvPr id="6" name="TextBox 21"/>
          <p:cNvSpPr txBox="1">
            <a:spLocks noChangeArrowheads="1"/>
          </p:cNvSpPr>
          <p:nvPr/>
        </p:nvSpPr>
        <p:spPr bwMode="auto">
          <a:xfrm>
            <a:off x="2784475" y="6211887"/>
            <a:ext cx="3565525" cy="96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 b="1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  <a:hlinkClick r:id="rId2"/>
              </a:rPr>
              <a:t>Georgia O'Keeffe, Oriental Poppies, 1927, Weisman</a:t>
            </a:r>
            <a:r>
              <a:rPr lang="en-GB" altLang="en-US" sz="5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 by </a:t>
            </a:r>
            <a:r>
              <a:rPr lang="en-GB" altLang="en-US" sz="500" b="1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  <a:hlinkClick r:id="rId2"/>
              </a:rPr>
              <a:t>Sharon </a:t>
            </a:r>
            <a:r>
              <a:rPr lang="en-GB" altLang="en-US" sz="500" b="1" dirty="0" err="1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  <a:hlinkClick r:id="rId2"/>
              </a:rPr>
              <a:t>Mollerus</a:t>
            </a:r>
            <a:r>
              <a:rPr lang="en-GB" altLang="en-US" sz="5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 is licensed under CC BY 2.0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5913" y="2142639"/>
            <a:ext cx="5272173" cy="38776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Inside Red Canna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755650" y="1514475"/>
            <a:ext cx="3816350" cy="153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The vibrancy of colour used and the simplified images of leaves and petals, resulted in dramatic and innovative paintings, exploring the idea of abstraction.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45" b="7673"/>
          <a:stretch/>
        </p:blipFill>
        <p:spPr>
          <a:xfrm>
            <a:off x="4572000" y="1514475"/>
            <a:ext cx="3816351" cy="4578350"/>
          </a:xfrm>
          <a:prstGeom prst="rect">
            <a:avLst/>
          </a:prstGeom>
        </p:spPr>
      </p:pic>
      <p:sp>
        <p:nvSpPr>
          <p:cNvPr id="7" name="TextBox 21"/>
          <p:cNvSpPr txBox="1">
            <a:spLocks noChangeArrowheads="1"/>
          </p:cNvSpPr>
          <p:nvPr/>
        </p:nvSpPr>
        <p:spPr bwMode="auto">
          <a:xfrm>
            <a:off x="4572000" y="6201015"/>
            <a:ext cx="3816351" cy="107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 b="1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  <a:hlinkClick r:id="rId3"/>
              </a:rPr>
              <a:t>Georgia O'Keeffe Red Canna 1919</a:t>
            </a:r>
            <a:r>
              <a:rPr lang="en-GB" altLang="en-US" sz="5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 by </a:t>
            </a:r>
            <a:r>
              <a:rPr lang="en-GB" altLang="en-US" sz="500" b="1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  <a:hlinkClick r:id="rId4"/>
              </a:rPr>
              <a:t>High Museum of Art</a:t>
            </a:r>
            <a:r>
              <a:rPr lang="en-GB" altLang="en-US" sz="5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 is licensed under CC BY 2.0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O’Keeffe’s Intention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998538" y="2316163"/>
            <a:ext cx="7389812" cy="2157412"/>
          </a:xfrm>
          <a:prstGeom prst="rect">
            <a:avLst/>
          </a:prstGeom>
          <a:noFill/>
          <a:ln w="28575">
            <a:solidFill>
              <a:srgbClr val="6A9325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368000" tIns="108000" rIns="28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"If I could paint the flower exactly as I see it no one </a:t>
            </a:r>
            <a:br>
              <a:rPr lang="en-GB" altLang="en-US" dirty="0">
                <a:solidFill>
                  <a:schemeClr val="tx1"/>
                </a:solidFill>
              </a:rPr>
            </a:br>
            <a:r>
              <a:rPr lang="en-GB" altLang="en-US" dirty="0">
                <a:solidFill>
                  <a:schemeClr val="tx1"/>
                </a:solidFill>
              </a:rPr>
              <a:t>   would see what I see because I would paint it small </a:t>
            </a:r>
            <a:br>
              <a:rPr lang="en-GB" altLang="en-US" dirty="0">
                <a:solidFill>
                  <a:schemeClr val="tx1"/>
                </a:solidFill>
              </a:rPr>
            </a:br>
            <a:r>
              <a:rPr lang="en-GB" altLang="en-US" dirty="0">
                <a:solidFill>
                  <a:schemeClr val="tx1"/>
                </a:solidFill>
              </a:rPr>
              <a:t>   like the flower is small. So I said to myself - I'll paint what I see - what the flower is to me but I'll paint it big </a:t>
            </a:r>
            <a:br>
              <a:rPr lang="en-GB" altLang="en-US" dirty="0">
                <a:solidFill>
                  <a:schemeClr val="tx1"/>
                </a:solidFill>
              </a:rPr>
            </a:br>
            <a:r>
              <a:rPr lang="en-GB" altLang="en-US" dirty="0">
                <a:solidFill>
                  <a:schemeClr val="tx1"/>
                </a:solidFill>
              </a:rPr>
              <a:t>     and they will be surprised into taking time to look </a:t>
            </a:r>
            <a:br>
              <a:rPr lang="en-GB" altLang="en-US" dirty="0">
                <a:solidFill>
                  <a:schemeClr val="tx1"/>
                </a:solidFill>
              </a:rPr>
            </a:br>
            <a:r>
              <a:rPr lang="en-GB" altLang="en-US" dirty="0">
                <a:solidFill>
                  <a:schemeClr val="tx1"/>
                </a:solidFill>
              </a:rPr>
              <a:t>        at it – I will make even busy New Yorkers take     </a:t>
            </a:r>
            <a:br>
              <a:rPr lang="en-GB" altLang="en-US" dirty="0">
                <a:solidFill>
                  <a:schemeClr val="tx1"/>
                </a:solidFill>
              </a:rPr>
            </a:br>
            <a:r>
              <a:rPr lang="en-GB" altLang="en-US" dirty="0">
                <a:solidFill>
                  <a:schemeClr val="tx1"/>
                </a:solidFill>
              </a:rPr>
              <a:t>          time to see what I see of flowers."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488" y="2225675"/>
            <a:ext cx="3389312" cy="417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52161" y="2232346"/>
            <a:ext cx="1533503" cy="3110305"/>
          </a:xfrm>
          <a:prstGeom prst="rect">
            <a:avLst/>
          </a:prstGeom>
          <a:ln w="3175">
            <a:solidFill>
              <a:srgbClr val="242423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A Symbol of Modernity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4572001" y="1473200"/>
            <a:ext cx="3817938" cy="12534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O’Keefe looked around at her surroundings during her time living in New York City, and began painting the skyscrapers.</a:t>
            </a:r>
          </a:p>
        </p:txBody>
      </p:sp>
      <p:sp>
        <p:nvSpPr>
          <p:cNvPr id="15365" name="TextBox 21"/>
          <p:cNvSpPr txBox="1">
            <a:spLocks noChangeArrowheads="1"/>
          </p:cNvSpPr>
          <p:nvPr/>
        </p:nvSpPr>
        <p:spPr bwMode="auto">
          <a:xfrm>
            <a:off x="2790825" y="6194425"/>
            <a:ext cx="3565525" cy="96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chemeClr val="bg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Photo courtesy of Sharon Mollerus (@flickr.com) - granted under creative commons licence – attribution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014"/>
          <a:stretch/>
        </p:blipFill>
        <p:spPr>
          <a:xfrm>
            <a:off x="755650" y="1367073"/>
            <a:ext cx="3646188" cy="4725752"/>
          </a:xfrm>
          <a:prstGeom prst="rect">
            <a:avLst/>
          </a:prstGeom>
        </p:spPr>
      </p:pic>
      <p:sp>
        <p:nvSpPr>
          <p:cNvPr id="9" name="TextBox 21"/>
          <p:cNvSpPr txBox="1">
            <a:spLocks noChangeArrowheads="1"/>
          </p:cNvSpPr>
          <p:nvPr/>
        </p:nvSpPr>
        <p:spPr bwMode="auto">
          <a:xfrm>
            <a:off x="755650" y="6201623"/>
            <a:ext cx="3646188" cy="107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 b="1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  <a:hlinkClick r:id="rId3"/>
              </a:rPr>
              <a:t>City Night, 1926</a:t>
            </a:r>
            <a:r>
              <a:rPr lang="en-GB" altLang="en-US" sz="5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 by </a:t>
            </a:r>
            <a:r>
              <a:rPr lang="en-GB" altLang="en-US" sz="500" b="1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  <a:hlinkClick r:id="rId4"/>
              </a:rPr>
              <a:t>Sharon </a:t>
            </a:r>
            <a:r>
              <a:rPr lang="en-GB" altLang="en-US" sz="500" b="1" dirty="0" err="1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  <a:hlinkClick r:id="rId4"/>
              </a:rPr>
              <a:t>Mollerus</a:t>
            </a:r>
            <a:r>
              <a:rPr lang="en-GB" altLang="en-US" sz="5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 is licensed under CC BY 2.0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New Mexico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4848225" y="1473200"/>
            <a:ext cx="3455988" cy="1808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In 1929, O’Keeffe visited New Mexico and was amazed at the landscape; the incredible rock formations, the unusual light, the bones of animals dried out by the sun and the Navajo culture.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63"/>
          <a:stretch/>
        </p:blipFill>
        <p:spPr>
          <a:xfrm>
            <a:off x="755650" y="1487064"/>
            <a:ext cx="3879724" cy="4605761"/>
          </a:xfrm>
          <a:prstGeom prst="rect">
            <a:avLst/>
          </a:prstGeom>
        </p:spPr>
      </p:pic>
      <p:sp>
        <p:nvSpPr>
          <p:cNvPr id="9" name="TextBox 21"/>
          <p:cNvSpPr txBox="1">
            <a:spLocks noChangeArrowheads="1"/>
          </p:cNvSpPr>
          <p:nvPr/>
        </p:nvSpPr>
        <p:spPr bwMode="auto">
          <a:xfrm>
            <a:off x="755650" y="6201623"/>
            <a:ext cx="3879724" cy="1071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 b="1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  <a:hlinkClick r:id="rId3"/>
              </a:rPr>
              <a:t>Georgia O'Keeffe, Deer's Skull with </a:t>
            </a:r>
            <a:r>
              <a:rPr lang="en-GB" altLang="en-US" sz="500" b="1" dirty="0" err="1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  <a:hlinkClick r:id="rId3"/>
              </a:rPr>
              <a:t>Pedernal</a:t>
            </a:r>
            <a:r>
              <a:rPr lang="en-GB" altLang="en-US" sz="500" b="1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  <a:hlinkClick r:id="rId3"/>
              </a:rPr>
              <a:t>, 1936</a:t>
            </a:r>
            <a:r>
              <a:rPr lang="en-GB" altLang="en-US" sz="5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 by </a:t>
            </a:r>
            <a:r>
              <a:rPr lang="en-GB" altLang="en-US" sz="500" b="1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  <a:hlinkClick r:id="rId4"/>
              </a:rPr>
              <a:t>Sharon </a:t>
            </a:r>
            <a:r>
              <a:rPr lang="en-GB" altLang="en-US" sz="500" b="1" dirty="0" err="1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  <a:hlinkClick r:id="rId4"/>
              </a:rPr>
              <a:t>Mollerus</a:t>
            </a:r>
            <a:r>
              <a:rPr lang="en-GB" altLang="en-US" sz="5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 is licensed under CC BY 2.0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Black Cross</a:t>
            </a:r>
          </a:p>
        </p:txBody>
      </p:sp>
      <p:sp>
        <p:nvSpPr>
          <p:cNvPr id="17412" name="TextBox 21"/>
          <p:cNvSpPr txBox="1">
            <a:spLocks noChangeArrowheads="1"/>
          </p:cNvSpPr>
          <p:nvPr/>
        </p:nvSpPr>
        <p:spPr bwMode="auto">
          <a:xfrm>
            <a:off x="2784475" y="5995988"/>
            <a:ext cx="3565525" cy="9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chemeClr val="bg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Photo courtesy of Sharon Mollerus (@flickr.com) - granted under creative commons licence – attribution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42"/>
          <a:stretch/>
        </p:blipFill>
        <p:spPr>
          <a:xfrm>
            <a:off x="2752768" y="1473200"/>
            <a:ext cx="3628938" cy="4621213"/>
          </a:xfrm>
          <a:prstGeom prst="rect">
            <a:avLst/>
          </a:prstGeom>
        </p:spPr>
      </p:pic>
      <p:sp>
        <p:nvSpPr>
          <p:cNvPr id="7" name="TextBox 21"/>
          <p:cNvSpPr txBox="1">
            <a:spLocks noChangeArrowheads="1"/>
          </p:cNvSpPr>
          <p:nvPr/>
        </p:nvSpPr>
        <p:spPr bwMode="auto">
          <a:xfrm>
            <a:off x="2632138" y="6201623"/>
            <a:ext cx="3879724" cy="1071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 b="1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  <a:hlinkClick r:id="rId3"/>
              </a:rPr>
              <a:t>Black Cross, New Mexico, 1929</a:t>
            </a:r>
            <a:r>
              <a:rPr lang="en-GB" altLang="en-US" sz="5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 by </a:t>
            </a:r>
            <a:r>
              <a:rPr lang="en-GB" altLang="en-US" sz="500" b="1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  <a:hlinkClick r:id="rId3"/>
              </a:rPr>
              <a:t>Sharon </a:t>
            </a:r>
            <a:r>
              <a:rPr lang="en-GB" altLang="en-US" sz="500" b="1" dirty="0" err="1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  <a:hlinkClick r:id="rId3"/>
              </a:rPr>
              <a:t>Mollerus</a:t>
            </a:r>
            <a:r>
              <a:rPr lang="en-GB" altLang="en-US" sz="5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 is licensed under CC BY 2.0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dirty="0"/>
              <a:t>From the Faraway</a:t>
            </a:r>
          </a:p>
        </p:txBody>
      </p:sp>
      <p:sp>
        <p:nvSpPr>
          <p:cNvPr id="18436" name="TextBox 21"/>
          <p:cNvSpPr txBox="1">
            <a:spLocks noChangeArrowheads="1"/>
          </p:cNvSpPr>
          <p:nvPr/>
        </p:nvSpPr>
        <p:spPr bwMode="auto">
          <a:xfrm>
            <a:off x="2784475" y="5995988"/>
            <a:ext cx="3565525" cy="9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chemeClr val="bg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Photo courtesy of missvancamp (@flickr.com) - granted under creative commons licence – attribution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6873" y="1492106"/>
            <a:ext cx="5120728" cy="4602307"/>
          </a:xfrm>
          <a:prstGeom prst="rect">
            <a:avLst/>
          </a:prstGeom>
        </p:spPr>
      </p:pic>
      <p:sp>
        <p:nvSpPr>
          <p:cNvPr id="7" name="TextBox 21"/>
          <p:cNvSpPr txBox="1">
            <a:spLocks noChangeArrowheads="1"/>
          </p:cNvSpPr>
          <p:nvPr/>
        </p:nvSpPr>
        <p:spPr bwMode="auto">
          <a:xfrm>
            <a:off x="2632138" y="6201623"/>
            <a:ext cx="3879724" cy="1071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 b="1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  <a:hlinkClick r:id="rId3"/>
              </a:rPr>
              <a:t>From the Faraway, Nearby 1937, Georgia O'Keeffe</a:t>
            </a:r>
            <a:r>
              <a:rPr lang="en-GB" altLang="en-US" sz="5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 by </a:t>
            </a:r>
            <a:r>
              <a:rPr lang="en-GB" altLang="en-US" sz="500" b="1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  <a:hlinkClick r:id="rId3"/>
              </a:rPr>
              <a:t>Mark </a:t>
            </a:r>
            <a:r>
              <a:rPr lang="en-GB" altLang="en-US" sz="500" b="1" dirty="0" err="1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  <a:hlinkClick r:id="rId3"/>
              </a:rPr>
              <a:t>Skrobola</a:t>
            </a:r>
            <a:r>
              <a:rPr lang="en-GB" altLang="en-US" sz="5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 is licensed under CC BY 2.0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Later Life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755650" y="1290638"/>
            <a:ext cx="7632700" cy="70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Georgia O’Keeffe began to lose her eyesight and in 1972, she painted her last unassisted painting. In 1977, at 90 years old, she said,</a:t>
            </a:r>
          </a:p>
        </p:txBody>
      </p:sp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755650" y="2530475"/>
            <a:ext cx="4521200" cy="1049338"/>
          </a:xfrm>
          <a:prstGeom prst="rect">
            <a:avLst/>
          </a:prstGeom>
          <a:solidFill>
            <a:srgbClr val="CEDF98"/>
          </a:solidFill>
          <a:ln>
            <a:noFill/>
          </a:ln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“I can see what I want to paint. The</a:t>
            </a:r>
            <a:br>
              <a:rPr lang="en-GB" altLang="en-US" dirty="0">
                <a:solidFill>
                  <a:schemeClr val="tx1"/>
                </a:solidFill>
              </a:rPr>
            </a:br>
            <a:r>
              <a:rPr lang="en-GB" altLang="en-US" dirty="0">
                <a:solidFill>
                  <a:schemeClr val="tx1"/>
                </a:solidFill>
              </a:rPr>
              <a:t>thing that makes you want to create</a:t>
            </a:r>
            <a:br>
              <a:rPr lang="en-GB" altLang="en-US" dirty="0">
                <a:solidFill>
                  <a:schemeClr val="tx1"/>
                </a:solidFill>
              </a:rPr>
            </a:br>
            <a:r>
              <a:rPr lang="en-GB" altLang="en-US" dirty="0">
                <a:solidFill>
                  <a:schemeClr val="tx1"/>
                </a:solidFill>
              </a:rPr>
              <a:t>is still there.”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0038" y="1990725"/>
            <a:ext cx="3008312" cy="410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Legacy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3825875" y="1620838"/>
            <a:ext cx="4562475" cy="1808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Georgia O’Keeffe is recognised as being a pioneer of American modernism. She was highly praised for her art, which was unusual for a woman in a male dominated art world. She died on 6</a:t>
            </a:r>
            <a:r>
              <a:rPr lang="en-GB" altLang="en-US" baseline="30000">
                <a:solidFill>
                  <a:schemeClr val="tx1"/>
                </a:solidFill>
              </a:rPr>
              <a:t>th</a:t>
            </a:r>
            <a:r>
              <a:rPr lang="en-GB" altLang="en-US">
                <a:solidFill>
                  <a:schemeClr val="tx1"/>
                </a:solidFill>
              </a:rPr>
              <a:t> March 1986 aged 98 years old.</a:t>
            </a:r>
          </a:p>
        </p:txBody>
      </p:sp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3733800" y="3746500"/>
            <a:ext cx="4654550" cy="1325563"/>
          </a:xfrm>
          <a:prstGeom prst="rect">
            <a:avLst/>
          </a:prstGeom>
          <a:solidFill>
            <a:srgbClr val="CEDF98"/>
          </a:solidFill>
          <a:ln>
            <a:noFill/>
          </a:ln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She painted thousands of paintings in her lifetime. Many of them are on display at The Georgia O'Keeffe Museum, which opened in Santa Fe in 1997.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620838"/>
            <a:ext cx="2840038" cy="355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Attribution Hyperlink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1C1C1C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0</TotalTime>
  <Words>613</Words>
  <Application>Microsoft Office PowerPoint</Application>
  <PresentationFormat>On-screen Show (4:3)</PresentationFormat>
  <Paragraphs>39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Twinkl SemiBold</vt:lpstr>
      <vt:lpstr>Calibri</vt:lpstr>
      <vt:lpstr>Twinkl</vt:lpstr>
      <vt:lpstr>Office Theme</vt:lpstr>
      <vt:lpstr>PowerPoint Presentation</vt:lpstr>
      <vt:lpstr>Early Life</vt:lpstr>
      <vt:lpstr>Flowers</vt:lpstr>
      <vt:lpstr>Yellow Calla</vt:lpstr>
      <vt:lpstr>Oriental Poppies</vt:lpstr>
      <vt:lpstr>Inside Red Canna</vt:lpstr>
      <vt:lpstr>O’Keeffe’s Intention</vt:lpstr>
      <vt:lpstr>A Symbol of Modernity</vt:lpstr>
      <vt:lpstr>New Mexico</vt:lpstr>
      <vt:lpstr>Black Cross</vt:lpstr>
      <vt:lpstr>From the Faraway</vt:lpstr>
      <vt:lpstr>Later Life</vt:lpstr>
      <vt:lpstr>Legacy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Ashley Kime</dc:creator>
  <cp:lastModifiedBy>Christina Maskell</cp:lastModifiedBy>
  <cp:revision>20</cp:revision>
  <dcterms:created xsi:type="dcterms:W3CDTF">2017-05-19T13:10:12Z</dcterms:created>
  <dcterms:modified xsi:type="dcterms:W3CDTF">2020-04-22T13:42:52Z</dcterms:modified>
</cp:coreProperties>
</file>