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5" r:id="rId4"/>
    <p:sldId id="263" r:id="rId5"/>
    <p:sldId id="266" r:id="rId6"/>
    <p:sldId id="268" r:id="rId7"/>
    <p:sldId id="267" r:id="rId8"/>
    <p:sldId id="264" r:id="rId9"/>
    <p:sldId id="269" r:id="rId10"/>
    <p:sldId id="270" r:id="rId11"/>
    <p:sldId id="27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59" autoAdjust="0"/>
    <p:restoredTop sz="94618"/>
  </p:normalViewPr>
  <p:slideViewPr>
    <p:cSldViewPr snapToGrid="0" snapToObjects="1">
      <p:cViewPr varScale="1">
        <p:scale>
          <a:sx n="63" d="100"/>
          <a:sy n="63" d="100"/>
        </p:scale>
        <p:origin x="72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4/26/2020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4/26/2020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4/26/2020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4/26/2020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2887" y="2009444"/>
            <a:ext cx="9144000" cy="1927273"/>
          </a:xfrm>
          <a:solidFill>
            <a:schemeClr val="accent2">
              <a:lumMod val="40000"/>
              <a:lumOff val="60000"/>
            </a:schemeClr>
          </a:solidFill>
          <a:ln>
            <a:solidFill>
              <a:schemeClr val="accent1">
                <a:lumMod val="75000"/>
              </a:schemeClr>
            </a:solidFill>
          </a:ln>
        </p:spPr>
        <p:txBody>
          <a:bodyPr>
            <a:normAutofit/>
          </a:bodyPr>
          <a:lstStyle/>
          <a:p>
            <a:r>
              <a:rPr lang="en-GB" sz="4400">
                <a:latin typeface="+mn-lt"/>
              </a:rPr>
              <a:t>B2R3a. </a:t>
            </a:r>
            <a:r>
              <a:rPr lang="en-GB" sz="4400" dirty="0">
                <a:latin typeface="+mn-lt"/>
              </a:rPr>
              <a:t>Can identify, select and highlight key words in a sentence to answer recall questions. </a:t>
            </a:r>
            <a:endParaRPr lang="en-US" sz="4400" dirty="0">
              <a:latin typeface="+mn-lt"/>
            </a:endParaRPr>
          </a:p>
        </p:txBody>
      </p:sp>
      <p:sp>
        <p:nvSpPr>
          <p:cNvPr id="4" name="Text Box 4"/>
          <p:cNvSpPr txBox="1">
            <a:spLocks noChangeArrowheads="1"/>
          </p:cNvSpPr>
          <p:nvPr/>
        </p:nvSpPr>
        <p:spPr bwMode="auto">
          <a:xfrm>
            <a:off x="2933700" y="5170953"/>
            <a:ext cx="6324600" cy="1000125"/>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algn="just" fontAlgn="base">
              <a:spcBef>
                <a:spcPts val="0"/>
              </a:spcBef>
              <a:spcAft>
                <a:spcPts val="0"/>
              </a:spcAft>
            </a:pPr>
            <a:r>
              <a:rPr lang="en-GB" sz="1000" kern="1200">
                <a:solidFill>
                  <a:srgbClr val="000000"/>
                </a:solidFill>
                <a:effectLst/>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1200">
              <a:effectLst/>
              <a:latin typeface="Times New Roman" charset="0"/>
              <a:ea typeface="Times New Roman" charset="0"/>
            </a:endParaRPr>
          </a:p>
          <a:p>
            <a:pPr marL="0" marR="0" algn="just" fontAlgn="base">
              <a:spcBef>
                <a:spcPts val="0"/>
              </a:spcBef>
              <a:spcAft>
                <a:spcPts val="0"/>
              </a:spcAft>
            </a:pPr>
            <a:r>
              <a:rPr lang="en-GB" sz="1000" kern="1200">
                <a:solidFill>
                  <a:srgbClr val="000000"/>
                </a:solidFill>
                <a:effectLst/>
                <a:latin typeface="Arial" charset="0"/>
                <a:ea typeface="Times New Roman" charset="0"/>
              </a:rPr>
              <a:t>All opinions and contributions are those of the authors. The contents of this resource are not connected with nor endorsed by any other company, organisation or institution.</a:t>
            </a:r>
            <a:endParaRPr lang="en-US" sz="1200">
              <a:effectLst/>
              <a:latin typeface="Times New Roman" charset="0"/>
              <a:ea typeface="Times New Roman" charset="0"/>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a:t>
            </a:r>
            <a:r>
              <a:rPr lang="en-US" sz="1600" dirty="0" err="1"/>
              <a:t>PiXL</a:t>
            </a:r>
            <a:r>
              <a:rPr lang="en-US" sz="1600" dirty="0"/>
              <a:t> Club Ltd.</a:t>
            </a:r>
          </a:p>
          <a:p>
            <a:pPr algn="ctr"/>
            <a:r>
              <a:rPr lang="en-US" sz="1600" dirty="0"/>
              <a:t>Example 2017</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a:t>
            </a:r>
            <a:r>
              <a:rPr lang="en-GB" sz="1600" dirty="0" err="1"/>
              <a:t>PiXL</a:t>
            </a:r>
            <a:r>
              <a:rPr lang="en-GB" sz="1600" dirty="0"/>
              <a:t> Club Limited, 2017</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pic>
        <p:nvPicPr>
          <p:cNvPr id="8" name="Picture 2" descr="C:\Users\LUrquhart\AppData\Local\Microsoft\Windows\Temporary Internet Files\Content.IE5\NGP6GHAO\14836299-stack-of-books-books-stacked[1].jpg">
            <a:extLst>
              <a:ext uri="{FF2B5EF4-FFF2-40B4-BE49-F238E27FC236}">
                <a16:creationId xmlns:a16="http://schemas.microsoft.com/office/drawing/2014/main" id="{E9A47863-5350-4259-B744-942ECF28F8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57032" y="954977"/>
            <a:ext cx="802535" cy="87469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6" name="TextBox 5"/>
          <p:cNvSpPr txBox="1"/>
          <p:nvPr/>
        </p:nvSpPr>
        <p:spPr>
          <a:xfrm>
            <a:off x="2681964" y="530085"/>
            <a:ext cx="6669741" cy="707886"/>
          </a:xfrm>
          <a:prstGeom prst="rect">
            <a:avLst/>
          </a:prstGeom>
          <a:solidFill>
            <a:schemeClr val="accent2">
              <a:lumMod val="40000"/>
              <a:lumOff val="60000"/>
            </a:schemeClr>
          </a:solidFill>
          <a:ln>
            <a:solidFill>
              <a:srgbClr val="0070C0"/>
            </a:solidFill>
          </a:ln>
        </p:spPr>
        <p:txBody>
          <a:bodyPr wrap="square" rtlCol="0">
            <a:spAutoFit/>
          </a:bodyPr>
          <a:lstStyle/>
          <a:p>
            <a:pPr algn="ctr"/>
            <a:r>
              <a:rPr lang="en-US" sz="4000" dirty="0"/>
              <a:t>Teachers’ Notes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3" name="Content Placeholder 2">
            <a:extLst>
              <a:ext uri="{FF2B5EF4-FFF2-40B4-BE49-F238E27FC236}">
                <a16:creationId xmlns:a16="http://schemas.microsoft.com/office/drawing/2014/main" id="{894B3F14-5C65-4BA3-8C48-C5E9B72BC962}"/>
              </a:ext>
            </a:extLst>
          </p:cNvPr>
          <p:cNvSpPr>
            <a:spLocks noGrp="1"/>
          </p:cNvSpPr>
          <p:nvPr>
            <p:ph idx="1"/>
          </p:nvPr>
        </p:nvSpPr>
        <p:spPr>
          <a:solidFill>
            <a:schemeClr val="accent5">
              <a:lumMod val="20000"/>
              <a:lumOff val="80000"/>
            </a:schemeClr>
          </a:solidFill>
          <a:ln>
            <a:solidFill>
              <a:schemeClr val="accent1">
                <a:lumMod val="75000"/>
              </a:schemeClr>
            </a:solidFill>
          </a:ln>
        </p:spPr>
        <p:txBody>
          <a:bodyPr>
            <a:normAutofit/>
          </a:bodyPr>
          <a:lstStyle/>
          <a:p>
            <a:pPr marL="0" indent="0">
              <a:buNone/>
            </a:pPr>
            <a:r>
              <a:rPr lang="en-GB" dirty="0"/>
              <a:t>In this therapy, the focus is on modelling the use of key words to help pupils answer questions about a text.</a:t>
            </a:r>
          </a:p>
          <a:p>
            <a:pPr marL="0" indent="0">
              <a:buNone/>
            </a:pPr>
            <a:endParaRPr lang="en-GB" dirty="0"/>
          </a:p>
          <a:p>
            <a:pPr marL="0" indent="0">
              <a:buNone/>
            </a:pPr>
            <a:r>
              <a:rPr lang="en-GB" dirty="0"/>
              <a:t>It begins by modelling how to identify the key words in the question. Then it moves on to using these to locate the relevant information in the text.</a:t>
            </a:r>
          </a:p>
          <a:p>
            <a:pPr marL="0" indent="0">
              <a:buNone/>
            </a:pPr>
            <a:endParaRPr lang="en-GB" dirty="0"/>
          </a:p>
          <a:p>
            <a:pPr marL="0" indent="0">
              <a:buNone/>
            </a:pPr>
            <a:r>
              <a:rPr lang="en-GB" dirty="0"/>
              <a:t>Throughout the lesson, there are opportunities for pupils to practise these skills independently.</a:t>
            </a:r>
          </a:p>
        </p:txBody>
      </p:sp>
    </p:spTree>
    <p:extLst>
      <p:ext uri="{BB962C8B-B14F-4D97-AF65-F5344CB8AC3E}">
        <p14:creationId xmlns:p14="http://schemas.microsoft.com/office/powerpoint/2010/main" val="452468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solidFill>
            <a:schemeClr val="accent2">
              <a:lumMod val="40000"/>
              <a:lumOff val="60000"/>
            </a:schemeClr>
          </a:solidFill>
          <a:ln>
            <a:solidFill>
              <a:schemeClr val="accent1"/>
            </a:solidFill>
          </a:ln>
        </p:spPr>
        <p:txBody>
          <a:bodyPr>
            <a:normAutofit/>
          </a:bodyPr>
          <a:lstStyle/>
          <a:p>
            <a:r>
              <a:rPr lang="en-GB" sz="3200" dirty="0">
                <a:latin typeface="+mn-lt"/>
              </a:rPr>
              <a:t>To help us to understand and answer questions about a text, it is important that we can pick out </a:t>
            </a:r>
            <a:r>
              <a:rPr lang="en-GB" sz="3200" b="1" dirty="0">
                <a:latin typeface="+mn-lt"/>
              </a:rPr>
              <a:t>key words.</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838200" y="1935591"/>
            <a:ext cx="4591929" cy="1285912"/>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For example: what are the most important words to understand in this question?</a:t>
            </a:r>
          </a:p>
        </p:txBody>
      </p:sp>
      <p:sp>
        <p:nvSpPr>
          <p:cNvPr id="2" name="Rectangle: Rounded Corners 1">
            <a:extLst>
              <a:ext uri="{FF2B5EF4-FFF2-40B4-BE49-F238E27FC236}">
                <a16:creationId xmlns:a16="http://schemas.microsoft.com/office/drawing/2014/main" id="{1B2F230C-D677-41ED-B1E0-E11CE39BDA00}"/>
              </a:ext>
            </a:extLst>
          </p:cNvPr>
          <p:cNvSpPr/>
          <p:nvPr/>
        </p:nvSpPr>
        <p:spPr>
          <a:xfrm>
            <a:off x="5613008" y="1935590"/>
            <a:ext cx="6006906" cy="119575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What sort of food does a penguin eat?</a:t>
            </a:r>
          </a:p>
        </p:txBody>
      </p:sp>
      <p:sp>
        <p:nvSpPr>
          <p:cNvPr id="8" name="Rectangle: Rounded Corners 7">
            <a:extLst>
              <a:ext uri="{FF2B5EF4-FFF2-40B4-BE49-F238E27FC236}">
                <a16:creationId xmlns:a16="http://schemas.microsoft.com/office/drawing/2014/main" id="{415CF1BA-5571-48D1-9022-59EED678D85B}"/>
              </a:ext>
            </a:extLst>
          </p:cNvPr>
          <p:cNvSpPr/>
          <p:nvPr/>
        </p:nvSpPr>
        <p:spPr>
          <a:xfrm>
            <a:off x="890367" y="3466406"/>
            <a:ext cx="10411265" cy="119575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What sort of </a:t>
            </a:r>
            <a:r>
              <a:rPr lang="en-GB" sz="3600" b="1" dirty="0">
                <a:solidFill>
                  <a:srgbClr val="FF0000"/>
                </a:solidFill>
              </a:rPr>
              <a:t>food</a:t>
            </a:r>
            <a:r>
              <a:rPr lang="en-GB" sz="3600" dirty="0">
                <a:solidFill>
                  <a:schemeClr val="tx1"/>
                </a:solidFill>
              </a:rPr>
              <a:t> does a </a:t>
            </a:r>
            <a:r>
              <a:rPr lang="en-GB" sz="3600" b="1" dirty="0">
                <a:solidFill>
                  <a:srgbClr val="FF0000"/>
                </a:solidFill>
              </a:rPr>
              <a:t>penguin eat</a:t>
            </a:r>
            <a:r>
              <a:rPr lang="en-GB" sz="3600" dirty="0">
                <a:solidFill>
                  <a:schemeClr val="tx1"/>
                </a:solidFill>
              </a:rPr>
              <a:t>?</a:t>
            </a:r>
          </a:p>
        </p:txBody>
      </p:sp>
      <p:sp>
        <p:nvSpPr>
          <p:cNvPr id="4" name="Rectangle: Rounded Corners 3">
            <a:extLst>
              <a:ext uri="{FF2B5EF4-FFF2-40B4-BE49-F238E27FC236}">
                <a16:creationId xmlns:a16="http://schemas.microsoft.com/office/drawing/2014/main" id="{E3196EDA-4DA9-4BA3-8D12-03D17DC68783}"/>
              </a:ext>
            </a:extLst>
          </p:cNvPr>
          <p:cNvSpPr/>
          <p:nvPr/>
        </p:nvSpPr>
        <p:spPr>
          <a:xfrm>
            <a:off x="1012874" y="4909625"/>
            <a:ext cx="10288758" cy="1322363"/>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The key words in this question are ‘food’ and ‘penguin eat’. The other words link these together, but they wouldn’t help me to answer the question.</a:t>
            </a:r>
          </a:p>
        </p:txBody>
      </p:sp>
    </p:spTree>
    <p:extLst>
      <p:ext uri="{BB962C8B-B14F-4D97-AF65-F5344CB8AC3E}">
        <p14:creationId xmlns:p14="http://schemas.microsoft.com/office/powerpoint/2010/main" val="1311981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solidFill>
            <a:schemeClr val="accent2">
              <a:lumMod val="40000"/>
              <a:lumOff val="60000"/>
            </a:schemeClr>
          </a:solidFill>
          <a:ln>
            <a:solidFill>
              <a:schemeClr val="accent1"/>
            </a:solidFill>
          </a:ln>
        </p:spPr>
        <p:txBody>
          <a:bodyPr>
            <a:normAutofit/>
          </a:bodyPr>
          <a:lstStyle/>
          <a:p>
            <a:r>
              <a:rPr lang="en-GB" sz="3200" b="1" dirty="0">
                <a:latin typeface="+mn-lt"/>
              </a:rPr>
              <a:t>Your turn</a:t>
            </a:r>
            <a:r>
              <a:rPr lang="en-GB" sz="3200" dirty="0">
                <a:latin typeface="+mn-lt"/>
              </a:rPr>
              <a:t>: can you pick out the key words in these questions?</a:t>
            </a:r>
          </a:p>
        </p:txBody>
      </p:sp>
      <p:sp>
        <p:nvSpPr>
          <p:cNvPr id="2" name="Rectangle 1">
            <a:extLst>
              <a:ext uri="{FF2B5EF4-FFF2-40B4-BE49-F238E27FC236}">
                <a16:creationId xmlns:a16="http://schemas.microsoft.com/office/drawing/2014/main" id="{7D9F7DBC-2729-4D4C-A2F3-2345DB22785F}"/>
              </a:ext>
            </a:extLst>
          </p:cNvPr>
          <p:cNvSpPr/>
          <p:nvPr/>
        </p:nvSpPr>
        <p:spPr>
          <a:xfrm>
            <a:off x="1556239" y="1946784"/>
            <a:ext cx="7053774" cy="99880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What colour are kangaroos?</a:t>
            </a:r>
          </a:p>
        </p:txBody>
      </p:sp>
      <p:sp>
        <p:nvSpPr>
          <p:cNvPr id="8" name="Rectangle 7">
            <a:extLst>
              <a:ext uri="{FF2B5EF4-FFF2-40B4-BE49-F238E27FC236}">
                <a16:creationId xmlns:a16="http://schemas.microsoft.com/office/drawing/2014/main" id="{6DFF485A-F837-41A2-9568-66C36C8A0441}"/>
              </a:ext>
            </a:extLst>
          </p:cNvPr>
          <p:cNvSpPr/>
          <p:nvPr/>
        </p:nvSpPr>
        <p:spPr>
          <a:xfrm>
            <a:off x="1556239" y="3139498"/>
            <a:ext cx="7053774" cy="99880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What is the capital city of Australia?</a:t>
            </a:r>
          </a:p>
        </p:txBody>
      </p:sp>
      <p:sp>
        <p:nvSpPr>
          <p:cNvPr id="9" name="Rectangle 8">
            <a:extLst>
              <a:ext uri="{FF2B5EF4-FFF2-40B4-BE49-F238E27FC236}">
                <a16:creationId xmlns:a16="http://schemas.microsoft.com/office/drawing/2014/main" id="{ECAF6ACA-6063-44E9-B2CE-58E750C7618B}"/>
              </a:ext>
            </a:extLst>
          </p:cNvPr>
          <p:cNvSpPr/>
          <p:nvPr/>
        </p:nvSpPr>
        <p:spPr>
          <a:xfrm>
            <a:off x="1556238" y="4259025"/>
            <a:ext cx="7053775" cy="99880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What is the highest mountain in the world?</a:t>
            </a:r>
          </a:p>
        </p:txBody>
      </p:sp>
      <p:sp>
        <p:nvSpPr>
          <p:cNvPr id="10" name="Rectangle 9">
            <a:extLst>
              <a:ext uri="{FF2B5EF4-FFF2-40B4-BE49-F238E27FC236}">
                <a16:creationId xmlns:a16="http://schemas.microsoft.com/office/drawing/2014/main" id="{1E2A5F29-5C87-4891-BE32-E919240D2924}"/>
              </a:ext>
            </a:extLst>
          </p:cNvPr>
          <p:cNvSpPr/>
          <p:nvPr/>
        </p:nvSpPr>
        <p:spPr>
          <a:xfrm>
            <a:off x="1556239" y="5513927"/>
            <a:ext cx="7053774" cy="99880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Can you give a reason why camels have long eye lashes?</a:t>
            </a:r>
          </a:p>
        </p:txBody>
      </p:sp>
      <p:pic>
        <p:nvPicPr>
          <p:cNvPr id="1026" name="Picture 2" descr="Image result for kangaroo clip art">
            <a:extLst>
              <a:ext uri="{FF2B5EF4-FFF2-40B4-BE49-F238E27FC236}">
                <a16:creationId xmlns:a16="http://schemas.microsoft.com/office/drawing/2014/main" id="{E49A9769-C3E3-4E47-A418-B03C1B5D8D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8142" y="2809072"/>
            <a:ext cx="2197540" cy="2658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947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364522" y="294153"/>
            <a:ext cx="3437206" cy="1325563"/>
          </a:xfrm>
          <a:solidFill>
            <a:schemeClr val="accent2">
              <a:lumMod val="40000"/>
              <a:lumOff val="60000"/>
            </a:schemeClr>
          </a:solidFill>
          <a:ln>
            <a:solidFill>
              <a:schemeClr val="accent1"/>
            </a:solidFill>
          </a:ln>
        </p:spPr>
        <p:txBody>
          <a:bodyPr>
            <a:normAutofit/>
          </a:bodyPr>
          <a:lstStyle/>
          <a:p>
            <a:pPr algn="ctr"/>
            <a:r>
              <a:rPr lang="en-GB" sz="3200" b="1" dirty="0">
                <a:latin typeface="+mn-lt"/>
              </a:rPr>
              <a:t>How did you do?</a:t>
            </a:r>
          </a:p>
        </p:txBody>
      </p:sp>
      <p:sp>
        <p:nvSpPr>
          <p:cNvPr id="2" name="Rectangle 1">
            <a:extLst>
              <a:ext uri="{FF2B5EF4-FFF2-40B4-BE49-F238E27FC236}">
                <a16:creationId xmlns:a16="http://schemas.microsoft.com/office/drawing/2014/main" id="{7D9F7DBC-2729-4D4C-A2F3-2345DB22785F}"/>
              </a:ext>
            </a:extLst>
          </p:cNvPr>
          <p:cNvSpPr/>
          <p:nvPr/>
        </p:nvSpPr>
        <p:spPr>
          <a:xfrm>
            <a:off x="1556239" y="1946784"/>
            <a:ext cx="7053774" cy="99880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What </a:t>
            </a:r>
            <a:r>
              <a:rPr lang="en-GB" sz="2800" b="1" dirty="0">
                <a:solidFill>
                  <a:srgbClr val="FF0000"/>
                </a:solidFill>
              </a:rPr>
              <a:t>colour</a:t>
            </a:r>
            <a:r>
              <a:rPr lang="en-GB" sz="2800" dirty="0">
                <a:solidFill>
                  <a:schemeClr val="tx1"/>
                </a:solidFill>
              </a:rPr>
              <a:t> are </a:t>
            </a:r>
            <a:r>
              <a:rPr lang="en-GB" sz="2800" b="1" dirty="0">
                <a:solidFill>
                  <a:srgbClr val="FF0000"/>
                </a:solidFill>
              </a:rPr>
              <a:t>kangaroos</a:t>
            </a:r>
            <a:r>
              <a:rPr lang="en-GB" sz="2800" dirty="0">
                <a:solidFill>
                  <a:schemeClr val="tx1"/>
                </a:solidFill>
              </a:rPr>
              <a:t>?</a:t>
            </a:r>
          </a:p>
        </p:txBody>
      </p:sp>
      <p:sp>
        <p:nvSpPr>
          <p:cNvPr id="8" name="Rectangle 7">
            <a:extLst>
              <a:ext uri="{FF2B5EF4-FFF2-40B4-BE49-F238E27FC236}">
                <a16:creationId xmlns:a16="http://schemas.microsoft.com/office/drawing/2014/main" id="{6DFF485A-F837-41A2-9568-66C36C8A0441}"/>
              </a:ext>
            </a:extLst>
          </p:cNvPr>
          <p:cNvSpPr/>
          <p:nvPr/>
        </p:nvSpPr>
        <p:spPr>
          <a:xfrm>
            <a:off x="1556239" y="3139498"/>
            <a:ext cx="7053774" cy="99880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What is the </a:t>
            </a:r>
            <a:r>
              <a:rPr lang="en-GB" sz="2800" b="1" dirty="0">
                <a:solidFill>
                  <a:srgbClr val="FF0000"/>
                </a:solidFill>
              </a:rPr>
              <a:t>capital city</a:t>
            </a:r>
            <a:r>
              <a:rPr lang="en-GB" sz="2800" dirty="0">
                <a:solidFill>
                  <a:schemeClr val="tx1"/>
                </a:solidFill>
              </a:rPr>
              <a:t> of </a:t>
            </a:r>
            <a:r>
              <a:rPr lang="en-GB" sz="2800" b="1" dirty="0">
                <a:solidFill>
                  <a:srgbClr val="FF0000"/>
                </a:solidFill>
              </a:rPr>
              <a:t>Australia</a:t>
            </a:r>
            <a:r>
              <a:rPr lang="en-GB" sz="2800" dirty="0">
                <a:solidFill>
                  <a:schemeClr val="tx1"/>
                </a:solidFill>
              </a:rPr>
              <a:t>?</a:t>
            </a:r>
          </a:p>
        </p:txBody>
      </p:sp>
      <p:sp>
        <p:nvSpPr>
          <p:cNvPr id="9" name="Rectangle 8">
            <a:extLst>
              <a:ext uri="{FF2B5EF4-FFF2-40B4-BE49-F238E27FC236}">
                <a16:creationId xmlns:a16="http://schemas.microsoft.com/office/drawing/2014/main" id="{ECAF6ACA-6063-44E9-B2CE-58E750C7618B}"/>
              </a:ext>
            </a:extLst>
          </p:cNvPr>
          <p:cNvSpPr/>
          <p:nvPr/>
        </p:nvSpPr>
        <p:spPr>
          <a:xfrm>
            <a:off x="1556238" y="4259025"/>
            <a:ext cx="7053775" cy="99880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What is the </a:t>
            </a:r>
            <a:r>
              <a:rPr lang="en-GB" sz="2800" b="1" dirty="0">
                <a:solidFill>
                  <a:srgbClr val="FF0000"/>
                </a:solidFill>
              </a:rPr>
              <a:t>highest mountain </a:t>
            </a:r>
            <a:r>
              <a:rPr lang="en-GB" sz="2800" dirty="0">
                <a:solidFill>
                  <a:schemeClr val="tx1"/>
                </a:solidFill>
              </a:rPr>
              <a:t>in the </a:t>
            </a:r>
            <a:r>
              <a:rPr lang="en-GB" sz="2800" b="1" dirty="0">
                <a:solidFill>
                  <a:srgbClr val="FF0000"/>
                </a:solidFill>
              </a:rPr>
              <a:t>world</a:t>
            </a:r>
            <a:r>
              <a:rPr lang="en-GB" sz="2800" dirty="0">
                <a:solidFill>
                  <a:schemeClr val="tx1"/>
                </a:solidFill>
              </a:rPr>
              <a:t>?</a:t>
            </a:r>
          </a:p>
        </p:txBody>
      </p:sp>
      <p:sp>
        <p:nvSpPr>
          <p:cNvPr id="10" name="Rectangle 9">
            <a:extLst>
              <a:ext uri="{FF2B5EF4-FFF2-40B4-BE49-F238E27FC236}">
                <a16:creationId xmlns:a16="http://schemas.microsoft.com/office/drawing/2014/main" id="{1E2A5F29-5C87-4891-BE32-E919240D2924}"/>
              </a:ext>
            </a:extLst>
          </p:cNvPr>
          <p:cNvSpPr/>
          <p:nvPr/>
        </p:nvSpPr>
        <p:spPr>
          <a:xfrm>
            <a:off x="1556239" y="5513927"/>
            <a:ext cx="7053774" cy="99880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Can you give </a:t>
            </a:r>
            <a:r>
              <a:rPr lang="en-GB" sz="2800" b="1" dirty="0">
                <a:solidFill>
                  <a:srgbClr val="FF0000"/>
                </a:solidFill>
              </a:rPr>
              <a:t>a reason why camels </a:t>
            </a:r>
            <a:r>
              <a:rPr lang="en-GB" sz="2800" dirty="0">
                <a:solidFill>
                  <a:schemeClr val="tx1"/>
                </a:solidFill>
              </a:rPr>
              <a:t>have </a:t>
            </a:r>
            <a:r>
              <a:rPr lang="en-GB" sz="2800" b="1" dirty="0">
                <a:solidFill>
                  <a:srgbClr val="FF0000"/>
                </a:solidFill>
              </a:rPr>
              <a:t>long</a:t>
            </a:r>
            <a:r>
              <a:rPr lang="en-GB" sz="2800" dirty="0">
                <a:solidFill>
                  <a:schemeClr val="tx1"/>
                </a:solidFill>
              </a:rPr>
              <a:t> </a:t>
            </a:r>
            <a:r>
              <a:rPr lang="en-GB" sz="2800" b="1" dirty="0">
                <a:solidFill>
                  <a:srgbClr val="FF0000"/>
                </a:solidFill>
              </a:rPr>
              <a:t>eye lashes</a:t>
            </a:r>
            <a:r>
              <a:rPr lang="en-GB" sz="2800" dirty="0">
                <a:solidFill>
                  <a:schemeClr val="tx1"/>
                </a:solidFill>
              </a:rPr>
              <a:t>?</a:t>
            </a:r>
          </a:p>
        </p:txBody>
      </p:sp>
      <p:pic>
        <p:nvPicPr>
          <p:cNvPr id="1026" name="Picture 2" descr="Image result for kangaroo clip art">
            <a:extLst>
              <a:ext uri="{FF2B5EF4-FFF2-40B4-BE49-F238E27FC236}">
                <a16:creationId xmlns:a16="http://schemas.microsoft.com/office/drawing/2014/main" id="{E49A9769-C3E3-4E47-A418-B03C1B5D8D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8142" y="481035"/>
            <a:ext cx="2197540" cy="2658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8671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1021080" y="278674"/>
            <a:ext cx="9726637" cy="746223"/>
          </a:xfrm>
          <a:solidFill>
            <a:schemeClr val="accent2">
              <a:lumMod val="40000"/>
              <a:lumOff val="60000"/>
            </a:schemeClr>
          </a:solidFill>
          <a:ln>
            <a:solidFill>
              <a:schemeClr val="accent1"/>
            </a:solidFill>
          </a:ln>
        </p:spPr>
        <p:txBody>
          <a:bodyPr>
            <a:normAutofit/>
          </a:bodyPr>
          <a:lstStyle/>
          <a:p>
            <a:pPr algn="ctr"/>
            <a:r>
              <a:rPr lang="en-GB" sz="3200" b="1" dirty="0">
                <a:latin typeface="+mn-lt"/>
              </a:rPr>
              <a:t>Why is it important to be able to identify key words?</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1021080" y="1194539"/>
            <a:ext cx="10190871" cy="1237736"/>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I</a:t>
            </a:r>
            <a:r>
              <a:rPr lang="en-GB" sz="2400" dirty="0">
                <a:solidFill>
                  <a:schemeClr val="tx1"/>
                </a:solidFill>
              </a:rPr>
              <a:t>f we can identify the key words in a question, we are more likely to be clear on what we are being asked. It will also help us to find the answer in the text.</a:t>
            </a:r>
          </a:p>
        </p:txBody>
      </p:sp>
      <p:sp>
        <p:nvSpPr>
          <p:cNvPr id="8" name="Rectangle: Rounded Corners 7">
            <a:extLst>
              <a:ext uri="{FF2B5EF4-FFF2-40B4-BE49-F238E27FC236}">
                <a16:creationId xmlns:a16="http://schemas.microsoft.com/office/drawing/2014/main" id="{2DDDA2E1-1B93-4CDF-BB59-EFE3BB60D346}"/>
              </a:ext>
            </a:extLst>
          </p:cNvPr>
          <p:cNvSpPr/>
          <p:nvPr/>
        </p:nvSpPr>
        <p:spPr>
          <a:xfrm>
            <a:off x="253219" y="3833557"/>
            <a:ext cx="4605997" cy="137159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Read this text then we will model how to find answers using key words.</a:t>
            </a:r>
          </a:p>
        </p:txBody>
      </p:sp>
      <p:sp>
        <p:nvSpPr>
          <p:cNvPr id="10" name="Rectangle: Rounded Corners 9">
            <a:extLst>
              <a:ext uri="{FF2B5EF4-FFF2-40B4-BE49-F238E27FC236}">
                <a16:creationId xmlns:a16="http://schemas.microsoft.com/office/drawing/2014/main" id="{2510AC9A-4059-40F7-A1CB-C2266E661F5B}"/>
              </a:ext>
            </a:extLst>
          </p:cNvPr>
          <p:cNvSpPr/>
          <p:nvPr/>
        </p:nvSpPr>
        <p:spPr>
          <a:xfrm>
            <a:off x="5176911" y="2601917"/>
            <a:ext cx="6800557" cy="383488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Penguins are excellent swimmers. They have special flippers to help them swim. Penguins can swim up to speeds of 15 miles per hour. They can stay underwater for up to 20 minutes at a time. Penguins’ black and white colouring gives them camouflage while they are swimming.</a:t>
            </a:r>
          </a:p>
        </p:txBody>
      </p:sp>
    </p:spTree>
    <p:extLst>
      <p:ext uri="{BB962C8B-B14F-4D97-AF65-F5344CB8AC3E}">
        <p14:creationId xmlns:p14="http://schemas.microsoft.com/office/powerpoint/2010/main" val="1491232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2DDDA2E1-1B93-4CDF-BB59-EFE3BB60D346}"/>
              </a:ext>
            </a:extLst>
          </p:cNvPr>
          <p:cNvSpPr/>
          <p:nvPr/>
        </p:nvSpPr>
        <p:spPr>
          <a:xfrm>
            <a:off x="492370" y="413563"/>
            <a:ext cx="5964701" cy="951003"/>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What </a:t>
            </a:r>
            <a:r>
              <a:rPr lang="en-GB" sz="2800" b="1" dirty="0">
                <a:solidFill>
                  <a:srgbClr val="FF0000"/>
                </a:solidFill>
              </a:rPr>
              <a:t>speed</a:t>
            </a:r>
            <a:r>
              <a:rPr lang="en-GB" sz="2800" dirty="0">
                <a:solidFill>
                  <a:schemeClr val="tx1"/>
                </a:solidFill>
              </a:rPr>
              <a:t> can </a:t>
            </a:r>
            <a:r>
              <a:rPr lang="en-GB" sz="2800" b="1" dirty="0">
                <a:solidFill>
                  <a:srgbClr val="FF0000"/>
                </a:solidFill>
              </a:rPr>
              <a:t>penguins swim </a:t>
            </a:r>
            <a:r>
              <a:rPr lang="en-GB" sz="2800" dirty="0">
                <a:solidFill>
                  <a:schemeClr val="tx1"/>
                </a:solidFill>
              </a:rPr>
              <a:t>at?</a:t>
            </a:r>
          </a:p>
        </p:txBody>
      </p:sp>
      <p:sp>
        <p:nvSpPr>
          <p:cNvPr id="10" name="Rectangle: Rounded Corners 9">
            <a:extLst>
              <a:ext uri="{FF2B5EF4-FFF2-40B4-BE49-F238E27FC236}">
                <a16:creationId xmlns:a16="http://schemas.microsoft.com/office/drawing/2014/main" id="{2510AC9A-4059-40F7-A1CB-C2266E661F5B}"/>
              </a:ext>
            </a:extLst>
          </p:cNvPr>
          <p:cNvSpPr/>
          <p:nvPr/>
        </p:nvSpPr>
        <p:spPr>
          <a:xfrm>
            <a:off x="267288" y="1529144"/>
            <a:ext cx="6189784" cy="4688775"/>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Penguins are excellent swimmers. They have special flippers to help them swim. Penguins can </a:t>
            </a:r>
            <a:r>
              <a:rPr lang="en-GB" sz="2800" dirty="0">
                <a:solidFill>
                  <a:schemeClr val="tx1"/>
                </a:solidFill>
                <a:highlight>
                  <a:srgbClr val="FFFF00"/>
                </a:highlight>
              </a:rPr>
              <a:t>swim</a:t>
            </a:r>
            <a:r>
              <a:rPr lang="en-GB" sz="2800" dirty="0">
                <a:solidFill>
                  <a:schemeClr val="tx1"/>
                </a:solidFill>
              </a:rPr>
              <a:t> up to </a:t>
            </a:r>
            <a:r>
              <a:rPr lang="en-GB" sz="2800" dirty="0">
                <a:solidFill>
                  <a:schemeClr val="tx1"/>
                </a:solidFill>
                <a:highlight>
                  <a:srgbClr val="FFFF00"/>
                </a:highlight>
              </a:rPr>
              <a:t>speeds</a:t>
            </a:r>
            <a:r>
              <a:rPr lang="en-GB" sz="2800" dirty="0">
                <a:solidFill>
                  <a:schemeClr val="tx1"/>
                </a:solidFill>
              </a:rPr>
              <a:t> of 15 miles per hour. They can stay underwater for up to 20 minutes at a time. Penguins’ black and white colouring gives them camouflage while they are swimming.</a:t>
            </a:r>
          </a:p>
        </p:txBody>
      </p:sp>
      <p:sp>
        <p:nvSpPr>
          <p:cNvPr id="4" name="Rectangle: Rounded Corners 3">
            <a:extLst>
              <a:ext uri="{FF2B5EF4-FFF2-40B4-BE49-F238E27FC236}">
                <a16:creationId xmlns:a16="http://schemas.microsoft.com/office/drawing/2014/main" id="{B5081F93-4632-4641-B9C4-3CDAF70DA370}"/>
              </a:ext>
            </a:extLst>
          </p:cNvPr>
          <p:cNvSpPr/>
          <p:nvPr/>
        </p:nvSpPr>
        <p:spPr>
          <a:xfrm>
            <a:off x="7146387" y="447298"/>
            <a:ext cx="4206240" cy="1344293"/>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Firstly, highlight the key words in the question.</a:t>
            </a:r>
          </a:p>
        </p:txBody>
      </p:sp>
      <p:sp>
        <p:nvSpPr>
          <p:cNvPr id="9" name="Rectangle: Rounded Corners 8">
            <a:extLst>
              <a:ext uri="{FF2B5EF4-FFF2-40B4-BE49-F238E27FC236}">
                <a16:creationId xmlns:a16="http://schemas.microsoft.com/office/drawing/2014/main" id="{41A72FDC-6408-43B9-8600-58919FA79C63}"/>
              </a:ext>
            </a:extLst>
          </p:cNvPr>
          <p:cNvSpPr/>
          <p:nvPr/>
        </p:nvSpPr>
        <p:spPr>
          <a:xfrm>
            <a:off x="7146387" y="1929705"/>
            <a:ext cx="4206240" cy="137537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Now I scan the text for my key words.</a:t>
            </a:r>
          </a:p>
        </p:txBody>
      </p:sp>
      <p:sp>
        <p:nvSpPr>
          <p:cNvPr id="11" name="Rectangle: Rounded Corners 10">
            <a:extLst>
              <a:ext uri="{FF2B5EF4-FFF2-40B4-BE49-F238E27FC236}">
                <a16:creationId xmlns:a16="http://schemas.microsoft.com/office/drawing/2014/main" id="{954FF052-750F-4819-A1F5-1C0693EE8F8F}"/>
              </a:ext>
            </a:extLst>
          </p:cNvPr>
          <p:cNvSpPr/>
          <p:nvPr/>
        </p:nvSpPr>
        <p:spPr>
          <a:xfrm>
            <a:off x="7146387" y="3487523"/>
            <a:ext cx="4206240" cy="137537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Once I find the key words, I will read the full sentence and, hopefully, find the answer.</a:t>
            </a:r>
          </a:p>
        </p:txBody>
      </p:sp>
      <p:sp>
        <p:nvSpPr>
          <p:cNvPr id="12" name="Rectangle: Rounded Corners 11">
            <a:extLst>
              <a:ext uri="{FF2B5EF4-FFF2-40B4-BE49-F238E27FC236}">
                <a16:creationId xmlns:a16="http://schemas.microsoft.com/office/drawing/2014/main" id="{9A730330-2562-44DC-87F0-267663B052C1}"/>
              </a:ext>
            </a:extLst>
          </p:cNvPr>
          <p:cNvSpPr/>
          <p:nvPr/>
        </p:nvSpPr>
        <p:spPr>
          <a:xfrm>
            <a:off x="7146387" y="5045341"/>
            <a:ext cx="4206240" cy="137537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So, the answer is: </a:t>
            </a:r>
            <a:r>
              <a:rPr lang="en-GB" sz="2400" dirty="0">
                <a:solidFill>
                  <a:schemeClr val="tx1"/>
                </a:solidFill>
              </a:rPr>
              <a:t>up to 15 miles per hour (we don’t need a full sentence here).</a:t>
            </a:r>
          </a:p>
        </p:txBody>
      </p:sp>
    </p:spTree>
    <p:extLst>
      <p:ext uri="{BB962C8B-B14F-4D97-AF65-F5344CB8AC3E}">
        <p14:creationId xmlns:p14="http://schemas.microsoft.com/office/powerpoint/2010/main" val="4124203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1316501" y="278674"/>
            <a:ext cx="9726637" cy="1043689"/>
          </a:xfrm>
          <a:solidFill>
            <a:schemeClr val="accent2">
              <a:lumMod val="40000"/>
              <a:lumOff val="60000"/>
            </a:schemeClr>
          </a:solidFill>
          <a:ln>
            <a:solidFill>
              <a:schemeClr val="accent1"/>
            </a:solidFill>
          </a:ln>
        </p:spPr>
        <p:txBody>
          <a:bodyPr>
            <a:normAutofit/>
          </a:bodyPr>
          <a:lstStyle/>
          <a:p>
            <a:r>
              <a:rPr lang="en-GB" sz="3200" b="1" dirty="0">
                <a:latin typeface="+mn-lt"/>
              </a:rPr>
              <a:t>Your turn</a:t>
            </a:r>
            <a:r>
              <a:rPr lang="en-GB" sz="3200" dirty="0">
                <a:latin typeface="+mn-lt"/>
              </a:rPr>
              <a:t>: use key words to help you to answer these questions about the text.</a:t>
            </a:r>
          </a:p>
        </p:txBody>
      </p:sp>
      <p:sp>
        <p:nvSpPr>
          <p:cNvPr id="2" name="Rectangle 1">
            <a:extLst>
              <a:ext uri="{FF2B5EF4-FFF2-40B4-BE49-F238E27FC236}">
                <a16:creationId xmlns:a16="http://schemas.microsoft.com/office/drawing/2014/main" id="{3B598482-0464-4A6B-AFBD-ED0DAC33A7A5}"/>
              </a:ext>
            </a:extLst>
          </p:cNvPr>
          <p:cNvSpPr/>
          <p:nvPr/>
        </p:nvSpPr>
        <p:spPr>
          <a:xfrm>
            <a:off x="393897" y="1561514"/>
            <a:ext cx="5894362" cy="5106572"/>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Kangaroos are found in the wild in Australia. There are four different types of kangaroo. An interesting fact about kangaroos is they can’t walk backwards! However, they can jump up to three times their own height. They can also swim.</a:t>
            </a:r>
          </a:p>
          <a:p>
            <a:endParaRPr lang="en-GB" sz="2800" dirty="0">
              <a:solidFill>
                <a:schemeClr val="tx1"/>
              </a:solidFill>
            </a:endParaRPr>
          </a:p>
          <a:p>
            <a:r>
              <a:rPr lang="en-GB" sz="2800" dirty="0">
                <a:solidFill>
                  <a:schemeClr val="tx1"/>
                </a:solidFill>
              </a:rPr>
              <a:t>Baby kangaroos are called ‘joeys’ and they are carried around in their mother’s pouch. They usually live to the age of six years old. </a:t>
            </a:r>
          </a:p>
        </p:txBody>
      </p:sp>
      <p:sp>
        <p:nvSpPr>
          <p:cNvPr id="4" name="Rectangle 3">
            <a:extLst>
              <a:ext uri="{FF2B5EF4-FFF2-40B4-BE49-F238E27FC236}">
                <a16:creationId xmlns:a16="http://schemas.microsoft.com/office/drawing/2014/main" id="{1B81BFBF-D2F8-49F8-AE60-70F928AD5FCA}"/>
              </a:ext>
            </a:extLst>
          </p:cNvPr>
          <p:cNvSpPr/>
          <p:nvPr/>
        </p:nvSpPr>
        <p:spPr>
          <a:xfrm>
            <a:off x="6625882" y="1561514"/>
            <a:ext cx="4994032" cy="125202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How many types of kangaroo are there?</a:t>
            </a:r>
          </a:p>
        </p:txBody>
      </p:sp>
      <p:sp>
        <p:nvSpPr>
          <p:cNvPr id="11" name="Rectangle 10">
            <a:extLst>
              <a:ext uri="{FF2B5EF4-FFF2-40B4-BE49-F238E27FC236}">
                <a16:creationId xmlns:a16="http://schemas.microsoft.com/office/drawing/2014/main" id="{1A23CD31-A0AF-4597-8473-7C5109687030}"/>
              </a:ext>
            </a:extLst>
          </p:cNvPr>
          <p:cNvSpPr/>
          <p:nvPr/>
        </p:nvSpPr>
        <p:spPr>
          <a:xfrm>
            <a:off x="6625882" y="3244948"/>
            <a:ext cx="4994032" cy="125202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What are baby kangaroos called?</a:t>
            </a:r>
          </a:p>
        </p:txBody>
      </p:sp>
      <p:sp>
        <p:nvSpPr>
          <p:cNvPr id="12" name="Rectangle 11">
            <a:extLst>
              <a:ext uri="{FF2B5EF4-FFF2-40B4-BE49-F238E27FC236}">
                <a16:creationId xmlns:a16="http://schemas.microsoft.com/office/drawing/2014/main" id="{C95840CE-53FA-40FD-AD3F-C29A7DD24650}"/>
              </a:ext>
            </a:extLst>
          </p:cNvPr>
          <p:cNvSpPr/>
          <p:nvPr/>
        </p:nvSpPr>
        <p:spPr>
          <a:xfrm>
            <a:off x="6625882" y="5045612"/>
            <a:ext cx="4994032" cy="125202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What age do kangaroos usually live to?</a:t>
            </a:r>
          </a:p>
        </p:txBody>
      </p:sp>
    </p:spTree>
    <p:extLst>
      <p:ext uri="{BB962C8B-B14F-4D97-AF65-F5344CB8AC3E}">
        <p14:creationId xmlns:p14="http://schemas.microsoft.com/office/powerpoint/2010/main" val="41996320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1316501" y="278674"/>
            <a:ext cx="9726637" cy="1043689"/>
          </a:xfrm>
          <a:solidFill>
            <a:schemeClr val="accent2">
              <a:lumMod val="40000"/>
              <a:lumOff val="60000"/>
            </a:schemeClr>
          </a:solidFill>
          <a:ln>
            <a:solidFill>
              <a:schemeClr val="accent1"/>
            </a:solidFill>
          </a:ln>
        </p:spPr>
        <p:txBody>
          <a:bodyPr>
            <a:normAutofit/>
          </a:bodyPr>
          <a:lstStyle/>
          <a:p>
            <a:r>
              <a:rPr lang="en-GB" sz="3200" b="1" dirty="0">
                <a:latin typeface="+mn-lt"/>
              </a:rPr>
              <a:t>Your turn</a:t>
            </a:r>
            <a:r>
              <a:rPr lang="en-GB" sz="3200" dirty="0">
                <a:latin typeface="+mn-lt"/>
              </a:rPr>
              <a:t>: use key words to help you to answer these questions about the text.</a:t>
            </a:r>
          </a:p>
        </p:txBody>
      </p:sp>
      <p:sp>
        <p:nvSpPr>
          <p:cNvPr id="2" name="Rectangle 1">
            <a:extLst>
              <a:ext uri="{FF2B5EF4-FFF2-40B4-BE49-F238E27FC236}">
                <a16:creationId xmlns:a16="http://schemas.microsoft.com/office/drawing/2014/main" id="{3B598482-0464-4A6B-AFBD-ED0DAC33A7A5}"/>
              </a:ext>
            </a:extLst>
          </p:cNvPr>
          <p:cNvSpPr/>
          <p:nvPr/>
        </p:nvSpPr>
        <p:spPr>
          <a:xfrm>
            <a:off x="393897" y="1561514"/>
            <a:ext cx="5894362" cy="5106572"/>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The T-Rex is known as the ‘King of the Dinosaurs’. It was a vicious meat-eating creature. It weighed about 7.5 tons. It had huge, powerful back legs to carry its massive body. It also had a long, thick tail to help with balance.</a:t>
            </a:r>
          </a:p>
          <a:p>
            <a:endParaRPr lang="en-GB" sz="2800" dirty="0">
              <a:solidFill>
                <a:schemeClr val="tx1"/>
              </a:solidFill>
            </a:endParaRPr>
          </a:p>
          <a:p>
            <a:r>
              <a:rPr lang="en-GB" sz="2800" dirty="0">
                <a:solidFill>
                  <a:schemeClr val="tx1"/>
                </a:solidFill>
              </a:rPr>
              <a:t>Scientists think that the T-Rex probably didn’t run. One reason is because of how big it was. Another is that, if it fell over, it probably wouldn’t have been able to get back up again!</a:t>
            </a:r>
          </a:p>
        </p:txBody>
      </p:sp>
      <p:sp>
        <p:nvSpPr>
          <p:cNvPr id="11" name="Rectangle 10">
            <a:extLst>
              <a:ext uri="{FF2B5EF4-FFF2-40B4-BE49-F238E27FC236}">
                <a16:creationId xmlns:a16="http://schemas.microsoft.com/office/drawing/2014/main" id="{1A23CD31-A0AF-4597-8473-7C5109687030}"/>
              </a:ext>
            </a:extLst>
          </p:cNvPr>
          <p:cNvSpPr/>
          <p:nvPr/>
        </p:nvSpPr>
        <p:spPr>
          <a:xfrm>
            <a:off x="6625882" y="1561514"/>
            <a:ext cx="4994032" cy="125202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Write down two adjectives used to describe the legs of a T-Rex.</a:t>
            </a:r>
          </a:p>
        </p:txBody>
      </p:sp>
      <p:sp>
        <p:nvSpPr>
          <p:cNvPr id="12" name="Rectangle 11">
            <a:extLst>
              <a:ext uri="{FF2B5EF4-FFF2-40B4-BE49-F238E27FC236}">
                <a16:creationId xmlns:a16="http://schemas.microsoft.com/office/drawing/2014/main" id="{C95840CE-53FA-40FD-AD3F-C29A7DD24650}"/>
              </a:ext>
            </a:extLst>
          </p:cNvPr>
          <p:cNvSpPr/>
          <p:nvPr/>
        </p:nvSpPr>
        <p:spPr>
          <a:xfrm>
            <a:off x="6625882" y="3052689"/>
            <a:ext cx="4994032" cy="125202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Why did it have a thick, long tail?</a:t>
            </a:r>
          </a:p>
        </p:txBody>
      </p:sp>
      <p:sp>
        <p:nvSpPr>
          <p:cNvPr id="9" name="Rectangle 8">
            <a:extLst>
              <a:ext uri="{FF2B5EF4-FFF2-40B4-BE49-F238E27FC236}">
                <a16:creationId xmlns:a16="http://schemas.microsoft.com/office/drawing/2014/main" id="{698F258E-F828-4B18-A6E8-4BF12189E467}"/>
              </a:ext>
            </a:extLst>
          </p:cNvPr>
          <p:cNvSpPr/>
          <p:nvPr/>
        </p:nvSpPr>
        <p:spPr>
          <a:xfrm>
            <a:off x="6625882" y="4836941"/>
            <a:ext cx="4994032" cy="125202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Which word tells us that the body was </a:t>
            </a:r>
            <a:r>
              <a:rPr lang="en-GB" sz="2800">
                <a:solidFill>
                  <a:schemeClr val="tx1"/>
                </a:solidFill>
              </a:rPr>
              <a:t>very big?</a:t>
            </a:r>
            <a:endParaRPr lang="en-GB" sz="2800" dirty="0">
              <a:solidFill>
                <a:schemeClr val="tx1"/>
              </a:solidFill>
            </a:endParaRPr>
          </a:p>
        </p:txBody>
      </p:sp>
    </p:spTree>
    <p:extLst>
      <p:ext uri="{BB962C8B-B14F-4D97-AF65-F5344CB8AC3E}">
        <p14:creationId xmlns:p14="http://schemas.microsoft.com/office/powerpoint/2010/main" val="27070491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1316501" y="278674"/>
            <a:ext cx="9726637" cy="1043689"/>
          </a:xfrm>
          <a:solidFill>
            <a:schemeClr val="accent2">
              <a:lumMod val="40000"/>
              <a:lumOff val="60000"/>
            </a:schemeClr>
          </a:solidFill>
          <a:ln>
            <a:solidFill>
              <a:schemeClr val="accent1"/>
            </a:solidFill>
          </a:ln>
        </p:spPr>
        <p:txBody>
          <a:bodyPr>
            <a:normAutofit/>
          </a:bodyPr>
          <a:lstStyle/>
          <a:p>
            <a:r>
              <a:rPr lang="en-GB" sz="3200" b="1" dirty="0">
                <a:latin typeface="+mn-lt"/>
              </a:rPr>
              <a:t>Your turn</a:t>
            </a:r>
            <a:r>
              <a:rPr lang="en-GB" sz="3200" dirty="0">
                <a:latin typeface="+mn-lt"/>
              </a:rPr>
              <a:t>: use key words to help you to answer these questions about the text.</a:t>
            </a:r>
          </a:p>
        </p:txBody>
      </p:sp>
      <p:sp>
        <p:nvSpPr>
          <p:cNvPr id="2" name="Rectangle 1">
            <a:extLst>
              <a:ext uri="{FF2B5EF4-FFF2-40B4-BE49-F238E27FC236}">
                <a16:creationId xmlns:a16="http://schemas.microsoft.com/office/drawing/2014/main" id="{3B598482-0464-4A6B-AFBD-ED0DAC33A7A5}"/>
              </a:ext>
            </a:extLst>
          </p:cNvPr>
          <p:cNvSpPr/>
          <p:nvPr/>
        </p:nvSpPr>
        <p:spPr>
          <a:xfrm>
            <a:off x="393897" y="1561514"/>
            <a:ext cx="5894362" cy="5106572"/>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As they entered the room, they noticed </a:t>
            </a:r>
            <a:r>
              <a:rPr lang="en-GB" sz="2800" dirty="0" err="1">
                <a:solidFill>
                  <a:schemeClr val="tx1"/>
                </a:solidFill>
              </a:rPr>
              <a:t>Grendor</a:t>
            </a:r>
            <a:r>
              <a:rPr lang="en-GB" sz="2800" dirty="0">
                <a:solidFill>
                  <a:schemeClr val="tx1"/>
                </a:solidFill>
              </a:rPr>
              <a:t> standing over a large, black pot. He was stirring something which was boiling loudly. On the shelf above him was an assortment of jars. Each one had a label on it. Jake was able to read, ‘Toad Warts’ and ‘Lizard Tails’. His stomach turned over. </a:t>
            </a:r>
            <a:r>
              <a:rPr lang="en-GB" sz="2800" dirty="0" err="1">
                <a:solidFill>
                  <a:schemeClr val="tx1"/>
                </a:solidFill>
              </a:rPr>
              <a:t>Grendor</a:t>
            </a:r>
            <a:r>
              <a:rPr lang="en-GB" sz="2800" dirty="0">
                <a:solidFill>
                  <a:schemeClr val="tx1"/>
                </a:solidFill>
              </a:rPr>
              <a:t> turned his huge, silver eyes towards them and smiled. As he did so, a golden serpent slithered across the wooden floor.</a:t>
            </a:r>
          </a:p>
        </p:txBody>
      </p:sp>
      <p:sp>
        <p:nvSpPr>
          <p:cNvPr id="11" name="Rectangle 10">
            <a:extLst>
              <a:ext uri="{FF2B5EF4-FFF2-40B4-BE49-F238E27FC236}">
                <a16:creationId xmlns:a16="http://schemas.microsoft.com/office/drawing/2014/main" id="{1A23CD31-A0AF-4597-8473-7C5109687030}"/>
              </a:ext>
            </a:extLst>
          </p:cNvPr>
          <p:cNvSpPr/>
          <p:nvPr/>
        </p:nvSpPr>
        <p:spPr>
          <a:xfrm>
            <a:off x="6625882" y="1561514"/>
            <a:ext cx="4994032" cy="125202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What was in the jars?</a:t>
            </a:r>
          </a:p>
        </p:txBody>
      </p:sp>
      <p:sp>
        <p:nvSpPr>
          <p:cNvPr id="12" name="Rectangle 11">
            <a:extLst>
              <a:ext uri="{FF2B5EF4-FFF2-40B4-BE49-F238E27FC236}">
                <a16:creationId xmlns:a16="http://schemas.microsoft.com/office/drawing/2014/main" id="{C95840CE-53FA-40FD-AD3F-C29A7DD24650}"/>
              </a:ext>
            </a:extLst>
          </p:cNvPr>
          <p:cNvSpPr/>
          <p:nvPr/>
        </p:nvSpPr>
        <p:spPr>
          <a:xfrm>
            <a:off x="6625882" y="3052689"/>
            <a:ext cx="4994032" cy="125202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Which adjectives are used to describe </a:t>
            </a:r>
            <a:r>
              <a:rPr lang="en-GB" sz="2800" dirty="0" err="1">
                <a:solidFill>
                  <a:schemeClr val="tx1"/>
                </a:solidFill>
              </a:rPr>
              <a:t>Grendor’s</a:t>
            </a:r>
            <a:r>
              <a:rPr lang="en-GB" sz="2800" dirty="0">
                <a:solidFill>
                  <a:schemeClr val="tx1"/>
                </a:solidFill>
              </a:rPr>
              <a:t> eyes?</a:t>
            </a:r>
          </a:p>
        </p:txBody>
      </p:sp>
      <p:sp>
        <p:nvSpPr>
          <p:cNvPr id="9" name="Rectangle 8">
            <a:extLst>
              <a:ext uri="{FF2B5EF4-FFF2-40B4-BE49-F238E27FC236}">
                <a16:creationId xmlns:a16="http://schemas.microsoft.com/office/drawing/2014/main" id="{698F258E-F828-4B18-A6E8-4BF12189E467}"/>
              </a:ext>
            </a:extLst>
          </p:cNvPr>
          <p:cNvSpPr/>
          <p:nvPr/>
        </p:nvSpPr>
        <p:spPr>
          <a:xfrm>
            <a:off x="6625882" y="4836941"/>
            <a:ext cx="4994032" cy="125202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How did the serpent move across the floor?</a:t>
            </a:r>
          </a:p>
        </p:txBody>
      </p:sp>
    </p:spTree>
    <p:extLst>
      <p:ext uri="{BB962C8B-B14F-4D97-AF65-F5344CB8AC3E}">
        <p14:creationId xmlns:p14="http://schemas.microsoft.com/office/powerpoint/2010/main" val="2040784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FD12A29-5BFA-4A0E-B30D-C12CA6AA4EDC}"/>
              </a:ext>
            </a:extLst>
          </p:cNvPr>
          <p:cNvSpPr/>
          <p:nvPr/>
        </p:nvSpPr>
        <p:spPr>
          <a:xfrm>
            <a:off x="801858" y="450165"/>
            <a:ext cx="10775853" cy="6175718"/>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solidFill>
                  <a:schemeClr val="tx1"/>
                </a:solidFill>
              </a:rPr>
              <a:t>So, when you are trying to answer questions about a text, make sure you do the following: </a:t>
            </a:r>
          </a:p>
          <a:p>
            <a:endParaRPr lang="en-GB" sz="3200" dirty="0">
              <a:solidFill>
                <a:schemeClr val="tx1"/>
              </a:solidFill>
            </a:endParaRPr>
          </a:p>
          <a:p>
            <a:pPr marL="457200" indent="-457200">
              <a:buFont typeface="Wingdings" panose="05000000000000000000" pitchFamily="2" charset="2"/>
              <a:buChar char="q"/>
            </a:pPr>
            <a:r>
              <a:rPr lang="en-GB" sz="3200" dirty="0">
                <a:solidFill>
                  <a:schemeClr val="tx1"/>
                </a:solidFill>
              </a:rPr>
              <a:t>Read the text carefully first.</a:t>
            </a:r>
          </a:p>
          <a:p>
            <a:pPr marL="457200" indent="-457200">
              <a:buFont typeface="Wingdings" panose="05000000000000000000" pitchFamily="2" charset="2"/>
              <a:buChar char="q"/>
            </a:pPr>
            <a:r>
              <a:rPr lang="en-GB" sz="3200" dirty="0">
                <a:solidFill>
                  <a:schemeClr val="tx1"/>
                </a:solidFill>
              </a:rPr>
              <a:t>Read the question carefully.</a:t>
            </a:r>
          </a:p>
          <a:p>
            <a:pPr marL="457200" indent="-457200">
              <a:buFont typeface="Wingdings" panose="05000000000000000000" pitchFamily="2" charset="2"/>
              <a:buChar char="q"/>
            </a:pPr>
            <a:r>
              <a:rPr lang="en-GB" sz="3200" dirty="0">
                <a:solidFill>
                  <a:schemeClr val="tx1"/>
                </a:solidFill>
              </a:rPr>
              <a:t>Underline or highlight the key words in the question.</a:t>
            </a:r>
          </a:p>
          <a:p>
            <a:pPr marL="457200" indent="-457200">
              <a:buFont typeface="Wingdings" panose="05000000000000000000" pitchFamily="2" charset="2"/>
              <a:buChar char="q"/>
            </a:pPr>
            <a:r>
              <a:rPr lang="en-GB" sz="3200" dirty="0">
                <a:solidFill>
                  <a:schemeClr val="tx1"/>
                </a:solidFill>
              </a:rPr>
              <a:t>Scan the text for these key words.</a:t>
            </a:r>
          </a:p>
          <a:p>
            <a:pPr marL="457200" indent="-457200">
              <a:buFont typeface="Wingdings" panose="05000000000000000000" pitchFamily="2" charset="2"/>
              <a:buChar char="q"/>
            </a:pPr>
            <a:r>
              <a:rPr lang="en-GB" sz="3200" dirty="0">
                <a:solidFill>
                  <a:schemeClr val="tx1"/>
                </a:solidFill>
              </a:rPr>
              <a:t>Read the text around them.</a:t>
            </a:r>
          </a:p>
          <a:p>
            <a:pPr marL="457200" indent="-457200">
              <a:buFont typeface="Wingdings" panose="05000000000000000000" pitchFamily="2" charset="2"/>
              <a:buChar char="q"/>
            </a:pPr>
            <a:r>
              <a:rPr lang="en-GB" sz="3200" dirty="0">
                <a:solidFill>
                  <a:schemeClr val="tx1"/>
                </a:solidFill>
              </a:rPr>
              <a:t>Find the answer.</a:t>
            </a:r>
          </a:p>
          <a:p>
            <a:pPr marL="457200" indent="-457200">
              <a:buFont typeface="Wingdings" panose="05000000000000000000" pitchFamily="2" charset="2"/>
              <a:buChar char="q"/>
            </a:pPr>
            <a:r>
              <a:rPr lang="en-GB" sz="3200" dirty="0">
                <a:solidFill>
                  <a:schemeClr val="tx1"/>
                </a:solidFill>
              </a:rPr>
              <a:t>Always read the question again to check that you have answered it correctly.</a:t>
            </a:r>
          </a:p>
          <a:p>
            <a:endParaRPr lang="en-GB" sz="3200" dirty="0">
              <a:solidFill>
                <a:schemeClr val="tx1"/>
              </a:solidFill>
            </a:endParaRPr>
          </a:p>
        </p:txBody>
      </p:sp>
      <p:pic>
        <p:nvPicPr>
          <p:cNvPr id="4" name="Picture 2" descr="C:\Users\LUrquhart\AppData\Local\Microsoft\Windows\Temporary Internet Files\Content.IE5\NGP6GHAO\14836299-stack-of-books-books-stacked[1].jpg">
            <a:extLst>
              <a:ext uri="{FF2B5EF4-FFF2-40B4-BE49-F238E27FC236}">
                <a16:creationId xmlns:a16="http://schemas.microsoft.com/office/drawing/2014/main" id="{399D3894-31BC-443D-8E61-25AF1E1912B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2705" y="1222263"/>
            <a:ext cx="1468654" cy="160071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68958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1068</Words>
  <Application>Microsoft Office PowerPoint</Application>
  <PresentationFormat>Widescreen</PresentationFormat>
  <Paragraphs>65</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Times New Roman</vt:lpstr>
      <vt:lpstr>Wingdings</vt:lpstr>
      <vt:lpstr>Office Theme</vt:lpstr>
      <vt:lpstr>B2R3a. Can identify, select and highlight key words in a sentence to answer recall questions. </vt:lpstr>
      <vt:lpstr>PowerPoint Presentation</vt:lpstr>
      <vt:lpstr>To help us to understand and answer questions about a text, it is important that we can pick out key words.</vt:lpstr>
      <vt:lpstr>Your turn: can you pick out the key words in these questions?</vt:lpstr>
      <vt:lpstr>How did you do?</vt:lpstr>
      <vt:lpstr>Why is it important to be able to identify key words?</vt:lpstr>
      <vt:lpstr>PowerPoint Presentation</vt:lpstr>
      <vt:lpstr>Your turn: use key words to help you to answer these questions about the text.</vt:lpstr>
      <vt:lpstr>Your turn: use key words to help you to answer these questions about the text.</vt:lpstr>
      <vt:lpstr>Your turn: use key words to help you to answer these questions about the text.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Christina Maskell</cp:lastModifiedBy>
  <cp:revision>32</cp:revision>
  <dcterms:created xsi:type="dcterms:W3CDTF">2017-03-29T13:14:03Z</dcterms:created>
  <dcterms:modified xsi:type="dcterms:W3CDTF">2020-04-26T16:25:53Z</dcterms:modified>
</cp:coreProperties>
</file>