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4" r:id="rId4"/>
    <p:sldId id="265" r:id="rId5"/>
    <p:sldId id="268" r:id="rId6"/>
    <p:sldId id="270" r:id="rId7"/>
    <p:sldId id="271" r:id="rId8"/>
    <p:sldId id="267" r:id="rId9"/>
    <p:sldId id="274" r:id="rId10"/>
    <p:sldId id="273" r:id="rId11"/>
    <p:sldId id="263" r:id="rId12"/>
    <p:sldId id="272" r:id="rId13"/>
    <p:sldId id="275" r:id="rId14"/>
    <p:sldId id="269" r:id="rId15"/>
    <p:sldId id="277" r:id="rId16"/>
    <p:sldId id="276" r:id="rId17"/>
    <p:sldId id="278" r:id="rId18"/>
    <p:sldId id="27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4/26/2020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4/26/2020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4/26/2020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4/26/2020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4/26/2020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5313" y="2180493"/>
            <a:ext cx="9144000" cy="1785129"/>
          </a:xfrm>
          <a:solidFill>
            <a:schemeClr val="accent2">
              <a:lumMod val="40000"/>
              <a:lumOff val="60000"/>
            </a:schemeClr>
          </a:solidFill>
          <a:ln>
            <a:solidFill>
              <a:schemeClr val="accent1">
                <a:lumMod val="75000"/>
              </a:schemeClr>
            </a:solidFill>
          </a:ln>
        </p:spPr>
        <p:txBody>
          <a:bodyPr>
            <a:noAutofit/>
          </a:bodyPr>
          <a:lstStyle/>
          <a:p>
            <a:br>
              <a:rPr lang="en-GB" sz="5400"/>
            </a:br>
            <a:r>
              <a:rPr lang="en-GB" sz="5400"/>
              <a:t>B2R3b. </a:t>
            </a:r>
            <a:r>
              <a:rPr lang="en-GB" sz="5400" dirty="0"/>
              <a:t>Can identify the key features of different text types.</a:t>
            </a:r>
            <a:endParaRPr lang="en-US" sz="5400" dirty="0">
              <a:latin typeface="+mn-lt"/>
            </a:endParaRPr>
          </a:p>
        </p:txBody>
      </p:sp>
      <p:sp>
        <p:nvSpPr>
          <p:cNvPr id="4" name="Text Box 4"/>
          <p:cNvSpPr txBox="1">
            <a:spLocks noChangeArrowheads="1"/>
          </p:cNvSpPr>
          <p:nvPr/>
        </p:nvSpPr>
        <p:spPr bwMode="auto">
          <a:xfrm>
            <a:off x="2933700" y="5170953"/>
            <a:ext cx="6324600" cy="1000125"/>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algn="just" fontAlgn="base">
              <a:spcBef>
                <a:spcPts val="0"/>
              </a:spcBef>
              <a:spcAft>
                <a:spcPts val="0"/>
              </a:spcAft>
            </a:pPr>
            <a:r>
              <a:rPr lang="en-GB" sz="1000" kern="1200">
                <a:solidFill>
                  <a:srgbClr val="000000"/>
                </a:solidFill>
                <a:effectLst/>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1200">
              <a:effectLst/>
              <a:latin typeface="Times New Roman" charset="0"/>
              <a:ea typeface="Times New Roman" charset="0"/>
            </a:endParaRPr>
          </a:p>
          <a:p>
            <a:pPr marL="0" marR="0" algn="just" fontAlgn="base">
              <a:spcBef>
                <a:spcPts val="0"/>
              </a:spcBef>
              <a:spcAft>
                <a:spcPts val="0"/>
              </a:spcAft>
            </a:pPr>
            <a:r>
              <a:rPr lang="en-GB" sz="1000" kern="1200">
                <a:solidFill>
                  <a:srgbClr val="000000"/>
                </a:solidFill>
                <a:effectLst/>
                <a:latin typeface="Arial" charset="0"/>
                <a:ea typeface="Times New Roman" charset="0"/>
              </a:rPr>
              <a:t>All opinions and contributions are those of the authors. The contents of this resource are not connected with nor endorsed by any other company, organisation or institution.</a:t>
            </a:r>
            <a:endParaRPr lang="en-US" sz="1200">
              <a:effectLst/>
              <a:latin typeface="Times New Roman" charset="0"/>
              <a:ea typeface="Times New Roman" charset="0"/>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a:t>
            </a:r>
            <a:r>
              <a:rPr lang="en-US" sz="1600" dirty="0" err="1"/>
              <a:t>PiXL</a:t>
            </a:r>
            <a:r>
              <a:rPr lang="en-US" sz="1600" dirty="0"/>
              <a:t> Club Ltd.</a:t>
            </a:r>
          </a:p>
          <a:p>
            <a:pPr algn="ctr"/>
            <a:r>
              <a:rPr lang="en-US" sz="1600"/>
              <a:t>October </a:t>
            </a:r>
            <a:r>
              <a:rPr lang="en-US" sz="1600" dirty="0"/>
              <a:t>2017</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a:t>
            </a:r>
            <a:r>
              <a:rPr lang="en-GB" sz="1600" dirty="0" err="1"/>
              <a:t>PiXL</a:t>
            </a:r>
            <a:r>
              <a:rPr lang="en-GB" sz="1600" dirty="0"/>
              <a:t> Club Limited, 2017</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pic>
        <p:nvPicPr>
          <p:cNvPr id="8" name="Picture 2" descr="C:\Users\LUrquhart\AppData\Local\Microsoft\Windows\Temporary Internet Files\Content.IE5\NGP6GHAO\14836299-stack-of-books-books-stacked[1].jpg">
            <a:extLst>
              <a:ext uri="{FF2B5EF4-FFF2-40B4-BE49-F238E27FC236}">
                <a16:creationId xmlns:a16="http://schemas.microsoft.com/office/drawing/2014/main" id="{E9A47863-5350-4259-B744-942ECF28F8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57032" y="954977"/>
            <a:ext cx="802535" cy="87469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6" name="TextBox 5"/>
          <p:cNvSpPr txBox="1"/>
          <p:nvPr/>
        </p:nvSpPr>
        <p:spPr>
          <a:xfrm>
            <a:off x="2761129" y="530085"/>
            <a:ext cx="6669741" cy="707886"/>
          </a:xfrm>
          <a:prstGeom prst="rect">
            <a:avLst/>
          </a:prstGeom>
          <a:solidFill>
            <a:schemeClr val="accent2">
              <a:lumMod val="40000"/>
              <a:lumOff val="60000"/>
            </a:schemeClr>
          </a:solidFill>
          <a:ln>
            <a:solidFill>
              <a:schemeClr val="tx1"/>
            </a:solidFill>
          </a:ln>
        </p:spPr>
        <p:txBody>
          <a:bodyPr wrap="square" rtlCol="0">
            <a:spAutoFit/>
          </a:bodyPr>
          <a:lstStyle/>
          <a:p>
            <a:pPr algn="ctr"/>
            <a:r>
              <a:rPr lang="en-US" sz="4000" dirty="0"/>
              <a:t>Teachers’ Notes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3" name="Content Placeholder 2">
            <a:extLst>
              <a:ext uri="{FF2B5EF4-FFF2-40B4-BE49-F238E27FC236}">
                <a16:creationId xmlns:a16="http://schemas.microsoft.com/office/drawing/2014/main" id="{894B3F14-5C65-4BA3-8C48-C5E9B72BC962}"/>
              </a:ext>
            </a:extLst>
          </p:cNvPr>
          <p:cNvSpPr>
            <a:spLocks noGrp="1"/>
          </p:cNvSpPr>
          <p:nvPr>
            <p:ph idx="1"/>
          </p:nvPr>
        </p:nvSpPr>
        <p:spPr>
          <a:xfrm>
            <a:off x="838200" y="1825625"/>
            <a:ext cx="10515600" cy="3759249"/>
          </a:xfrm>
          <a:solidFill>
            <a:schemeClr val="accent5">
              <a:lumMod val="20000"/>
              <a:lumOff val="80000"/>
            </a:schemeClr>
          </a:solidFill>
          <a:ln>
            <a:solidFill>
              <a:schemeClr val="accent1">
                <a:lumMod val="75000"/>
              </a:schemeClr>
            </a:solidFill>
          </a:ln>
        </p:spPr>
        <p:txBody>
          <a:bodyPr>
            <a:normAutofit fontScale="92500" lnSpcReduction="10000"/>
          </a:bodyPr>
          <a:lstStyle/>
          <a:p>
            <a:pPr>
              <a:buFont typeface="Wingdings" panose="05000000000000000000" pitchFamily="2" charset="2"/>
              <a:buChar char="q"/>
            </a:pPr>
            <a:r>
              <a:rPr lang="en-GB" dirty="0"/>
              <a:t>This therapy begins by identifying some of the key text types which pupils will come across, both in their reading and writing.</a:t>
            </a:r>
          </a:p>
          <a:p>
            <a:pPr>
              <a:buFont typeface="Wingdings" panose="05000000000000000000" pitchFamily="2" charset="2"/>
              <a:buChar char="q"/>
            </a:pPr>
            <a:r>
              <a:rPr lang="en-GB" dirty="0"/>
              <a:t>For each of these, the key features are exemplified.</a:t>
            </a:r>
          </a:p>
          <a:p>
            <a:pPr>
              <a:buFont typeface="Wingdings" panose="05000000000000000000" pitchFamily="2" charset="2"/>
              <a:buChar char="q"/>
            </a:pPr>
            <a:r>
              <a:rPr lang="en-GB" dirty="0"/>
              <a:t>Pupils are then given the opportunity to read some further examples and identify the key features.</a:t>
            </a:r>
          </a:p>
          <a:p>
            <a:pPr>
              <a:buFont typeface="Wingdings" panose="05000000000000000000" pitchFamily="2" charset="2"/>
              <a:buChar char="q"/>
            </a:pPr>
            <a:r>
              <a:rPr lang="en-GB" dirty="0"/>
              <a:t>Alongside this, of course, further examples, in the form of actual books or copies of text, could be used to practise identifying the features.</a:t>
            </a:r>
          </a:p>
          <a:p>
            <a:pPr>
              <a:buFont typeface="Wingdings" panose="05000000000000000000" pitchFamily="2" charset="2"/>
              <a:buChar char="q"/>
            </a:pPr>
            <a:r>
              <a:rPr lang="en-GB" dirty="0"/>
              <a:t>Ideally, the example texts should be copied so that pupils can highlight and annotate them.</a:t>
            </a:r>
          </a:p>
        </p:txBody>
      </p:sp>
    </p:spTree>
    <p:extLst>
      <p:ext uri="{BB962C8B-B14F-4D97-AF65-F5344CB8AC3E}">
        <p14:creationId xmlns:p14="http://schemas.microsoft.com/office/powerpoint/2010/main" val="452468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478302" y="344022"/>
            <a:ext cx="11015003" cy="1111983"/>
          </a:xfrm>
          <a:solidFill>
            <a:schemeClr val="accent2">
              <a:lumMod val="40000"/>
              <a:lumOff val="60000"/>
            </a:schemeClr>
          </a:solidFill>
          <a:ln>
            <a:solidFill>
              <a:schemeClr val="accent1"/>
            </a:solidFill>
          </a:ln>
        </p:spPr>
        <p:txBody>
          <a:bodyPr>
            <a:normAutofit/>
          </a:bodyPr>
          <a:lstStyle/>
          <a:p>
            <a:r>
              <a:rPr lang="en-GB" sz="3200" dirty="0">
                <a:latin typeface="+mn-lt"/>
              </a:rPr>
              <a:t>The features of a text depend on the purpose and audience for it.</a:t>
            </a:r>
          </a:p>
        </p:txBody>
      </p:sp>
      <p:sp>
        <p:nvSpPr>
          <p:cNvPr id="8" name="Rectangle: Rounded Corners 7">
            <a:extLst>
              <a:ext uri="{FF2B5EF4-FFF2-40B4-BE49-F238E27FC236}">
                <a16:creationId xmlns:a16="http://schemas.microsoft.com/office/drawing/2014/main" id="{2DDDA2E1-1B93-4CDF-BB59-EFE3BB60D346}"/>
              </a:ext>
            </a:extLst>
          </p:cNvPr>
          <p:cNvSpPr/>
          <p:nvPr/>
        </p:nvSpPr>
        <p:spPr>
          <a:xfrm>
            <a:off x="3384453" y="3992144"/>
            <a:ext cx="4605997" cy="137159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u="sng" dirty="0">
                <a:solidFill>
                  <a:schemeClr val="tx1"/>
                </a:solidFill>
              </a:rPr>
              <a:t>Discussion</a:t>
            </a:r>
          </a:p>
          <a:p>
            <a:pPr algn="ctr"/>
            <a:r>
              <a:rPr lang="en-GB" sz="2800" dirty="0">
                <a:solidFill>
                  <a:schemeClr val="tx1"/>
                </a:solidFill>
              </a:rPr>
              <a:t>What other text types do you know?</a:t>
            </a:r>
          </a:p>
        </p:txBody>
      </p:sp>
      <p:sp>
        <p:nvSpPr>
          <p:cNvPr id="2" name="Rectangle 1">
            <a:extLst>
              <a:ext uri="{FF2B5EF4-FFF2-40B4-BE49-F238E27FC236}">
                <a16:creationId xmlns:a16="http://schemas.microsoft.com/office/drawing/2014/main" id="{F95DFC1A-FDC2-4E88-8A40-D00DFF0817AF}"/>
              </a:ext>
            </a:extLst>
          </p:cNvPr>
          <p:cNvSpPr/>
          <p:nvPr/>
        </p:nvSpPr>
        <p:spPr>
          <a:xfrm>
            <a:off x="731520" y="1974860"/>
            <a:ext cx="10508566" cy="149842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For example, the </a:t>
            </a:r>
            <a:r>
              <a:rPr lang="en-GB" sz="2400" b="1" dirty="0">
                <a:solidFill>
                  <a:schemeClr val="tx1"/>
                </a:solidFill>
              </a:rPr>
              <a:t>PURPOSE</a:t>
            </a:r>
            <a:r>
              <a:rPr lang="en-GB" sz="2400" dirty="0">
                <a:solidFill>
                  <a:schemeClr val="tx1"/>
                </a:solidFill>
              </a:rPr>
              <a:t> of a set of instructions is to tell someone how to do something. Once we are clear on this, we know to include certain features such as: numbered points, simple sentences and the imperative (‘bossy’) verb.</a:t>
            </a:r>
          </a:p>
        </p:txBody>
      </p:sp>
    </p:spTree>
    <p:extLst>
      <p:ext uri="{BB962C8B-B14F-4D97-AF65-F5344CB8AC3E}">
        <p14:creationId xmlns:p14="http://schemas.microsoft.com/office/powerpoint/2010/main" val="4199632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2990556" y="477668"/>
            <a:ext cx="6223781" cy="788426"/>
          </a:xfrm>
          <a:solidFill>
            <a:schemeClr val="accent2">
              <a:lumMod val="40000"/>
              <a:lumOff val="60000"/>
            </a:schemeClr>
          </a:solidFill>
          <a:ln>
            <a:solidFill>
              <a:schemeClr val="accent1"/>
            </a:solidFill>
          </a:ln>
        </p:spPr>
        <p:txBody>
          <a:bodyPr>
            <a:normAutofit fontScale="90000"/>
          </a:bodyPr>
          <a:lstStyle/>
          <a:p>
            <a:r>
              <a:rPr lang="en-GB" sz="3200" dirty="0">
                <a:latin typeface="+mn-lt"/>
              </a:rPr>
              <a:t>The following are example of text types:</a:t>
            </a:r>
          </a:p>
        </p:txBody>
      </p:sp>
      <p:sp>
        <p:nvSpPr>
          <p:cNvPr id="2" name="Rectangle 1">
            <a:extLst>
              <a:ext uri="{FF2B5EF4-FFF2-40B4-BE49-F238E27FC236}">
                <a16:creationId xmlns:a16="http://schemas.microsoft.com/office/drawing/2014/main" id="{5FA1BDF2-36DB-433D-9236-09CE3FD1EFA8}"/>
              </a:ext>
            </a:extLst>
          </p:cNvPr>
          <p:cNvSpPr/>
          <p:nvPr/>
        </p:nvSpPr>
        <p:spPr>
          <a:xfrm>
            <a:off x="1589649" y="1701018"/>
            <a:ext cx="3685735" cy="1130106"/>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3200" b="1" dirty="0">
                <a:solidFill>
                  <a:schemeClr val="tx1"/>
                </a:solidFill>
              </a:rPr>
              <a:t>Instructions</a:t>
            </a:r>
          </a:p>
        </p:txBody>
      </p:sp>
      <p:sp>
        <p:nvSpPr>
          <p:cNvPr id="8" name="Rectangle 7">
            <a:extLst>
              <a:ext uri="{FF2B5EF4-FFF2-40B4-BE49-F238E27FC236}">
                <a16:creationId xmlns:a16="http://schemas.microsoft.com/office/drawing/2014/main" id="{66191C13-C869-40E9-9348-8234ED9BE570}"/>
              </a:ext>
            </a:extLst>
          </p:cNvPr>
          <p:cNvSpPr/>
          <p:nvPr/>
        </p:nvSpPr>
        <p:spPr>
          <a:xfrm>
            <a:off x="1589650" y="3191021"/>
            <a:ext cx="3685734" cy="109728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3200" b="1" dirty="0">
                <a:solidFill>
                  <a:schemeClr val="tx1"/>
                </a:solidFill>
              </a:rPr>
              <a:t>Recount</a:t>
            </a:r>
          </a:p>
        </p:txBody>
      </p:sp>
      <p:sp>
        <p:nvSpPr>
          <p:cNvPr id="9" name="Rectangle 8">
            <a:extLst>
              <a:ext uri="{FF2B5EF4-FFF2-40B4-BE49-F238E27FC236}">
                <a16:creationId xmlns:a16="http://schemas.microsoft.com/office/drawing/2014/main" id="{F378276C-0D85-4DDC-8FAD-FBAF6ACC1C0B}"/>
              </a:ext>
            </a:extLst>
          </p:cNvPr>
          <p:cNvSpPr/>
          <p:nvPr/>
        </p:nvSpPr>
        <p:spPr>
          <a:xfrm>
            <a:off x="3882682" y="4648198"/>
            <a:ext cx="3685733" cy="109728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3200" b="1" dirty="0">
                <a:solidFill>
                  <a:schemeClr val="tx1"/>
                </a:solidFill>
              </a:rPr>
              <a:t>Persuasion</a:t>
            </a:r>
          </a:p>
        </p:txBody>
      </p:sp>
      <p:sp>
        <p:nvSpPr>
          <p:cNvPr id="10" name="Rectangle 9">
            <a:extLst>
              <a:ext uri="{FF2B5EF4-FFF2-40B4-BE49-F238E27FC236}">
                <a16:creationId xmlns:a16="http://schemas.microsoft.com/office/drawing/2014/main" id="{4F2B70F8-7F8E-495A-A796-B32F006F9D7E}"/>
              </a:ext>
            </a:extLst>
          </p:cNvPr>
          <p:cNvSpPr/>
          <p:nvPr/>
        </p:nvSpPr>
        <p:spPr>
          <a:xfrm>
            <a:off x="6025661" y="3191021"/>
            <a:ext cx="3967089" cy="109728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3200" b="1" dirty="0">
                <a:solidFill>
                  <a:schemeClr val="tx1"/>
                </a:solidFill>
              </a:rPr>
              <a:t>Discussion</a:t>
            </a:r>
          </a:p>
        </p:txBody>
      </p:sp>
      <p:sp>
        <p:nvSpPr>
          <p:cNvPr id="11" name="Rectangle 10">
            <a:extLst>
              <a:ext uri="{FF2B5EF4-FFF2-40B4-BE49-F238E27FC236}">
                <a16:creationId xmlns:a16="http://schemas.microsoft.com/office/drawing/2014/main" id="{3C8790C2-7AA0-48DE-AEB1-780100811CD3}"/>
              </a:ext>
            </a:extLst>
          </p:cNvPr>
          <p:cNvSpPr/>
          <p:nvPr/>
        </p:nvSpPr>
        <p:spPr>
          <a:xfrm>
            <a:off x="6025661" y="1733844"/>
            <a:ext cx="3967089" cy="109728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3200" b="1" dirty="0">
                <a:solidFill>
                  <a:schemeClr val="tx1"/>
                </a:solidFill>
              </a:rPr>
              <a:t>Non-chronological report</a:t>
            </a:r>
          </a:p>
        </p:txBody>
      </p:sp>
    </p:spTree>
    <p:extLst>
      <p:ext uri="{BB962C8B-B14F-4D97-AF65-F5344CB8AC3E}">
        <p14:creationId xmlns:p14="http://schemas.microsoft.com/office/powerpoint/2010/main" val="1311981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365125"/>
            <a:ext cx="10515600" cy="1145623"/>
          </a:xfrm>
          <a:solidFill>
            <a:schemeClr val="accent2">
              <a:lumMod val="40000"/>
              <a:lumOff val="60000"/>
            </a:schemeClr>
          </a:solidFill>
          <a:ln>
            <a:solidFill>
              <a:schemeClr val="accent1"/>
            </a:solidFill>
          </a:ln>
        </p:spPr>
        <p:txBody>
          <a:bodyPr>
            <a:normAutofit/>
          </a:bodyPr>
          <a:lstStyle/>
          <a:p>
            <a:r>
              <a:rPr lang="en-GB" sz="2800" dirty="0">
                <a:latin typeface="+mn-lt"/>
              </a:rPr>
              <a:t>Instructions: the PURPOSE is to tell someone how to do something. </a:t>
            </a:r>
            <a:r>
              <a:rPr lang="en-GB" sz="2800" b="1" u="sng" dirty="0">
                <a:latin typeface="+mn-lt"/>
              </a:rPr>
              <a:t>Your turn:</a:t>
            </a:r>
            <a:r>
              <a:rPr lang="en-GB" sz="2800" b="1" dirty="0">
                <a:latin typeface="+mn-lt"/>
              </a:rPr>
              <a:t> </a:t>
            </a:r>
            <a:r>
              <a:rPr lang="en-GB" sz="2800" dirty="0">
                <a:latin typeface="+mn-lt"/>
              </a:rPr>
              <a:t>can you pick out any special features in how it is written?</a:t>
            </a:r>
          </a:p>
        </p:txBody>
      </p:sp>
      <p:sp>
        <p:nvSpPr>
          <p:cNvPr id="3" name="Rectangle 2">
            <a:extLst>
              <a:ext uri="{FF2B5EF4-FFF2-40B4-BE49-F238E27FC236}">
                <a16:creationId xmlns:a16="http://schemas.microsoft.com/office/drawing/2014/main" id="{9C175227-7E20-4AB5-932C-E8432BE6083B}"/>
              </a:ext>
            </a:extLst>
          </p:cNvPr>
          <p:cNvSpPr/>
          <p:nvPr/>
        </p:nvSpPr>
        <p:spPr>
          <a:xfrm>
            <a:off x="838200" y="1775791"/>
            <a:ext cx="7113104" cy="458525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AutoNum type="arabicPeriod"/>
            </a:pPr>
            <a:r>
              <a:rPr lang="en-GB" sz="2400" dirty="0">
                <a:solidFill>
                  <a:schemeClr val="tx1"/>
                </a:solidFill>
              </a:rPr>
              <a:t>Put the flour, eggs, milk and salt into a large bowl.</a:t>
            </a:r>
          </a:p>
          <a:p>
            <a:pPr marL="457200" indent="-457200">
              <a:buAutoNum type="arabicPeriod"/>
            </a:pPr>
            <a:r>
              <a:rPr lang="en-GB" sz="2400" dirty="0">
                <a:solidFill>
                  <a:schemeClr val="tx1"/>
                </a:solidFill>
              </a:rPr>
              <a:t>Whisk the ingredients together to make the batter.</a:t>
            </a:r>
          </a:p>
          <a:p>
            <a:pPr marL="457200" indent="-457200">
              <a:buAutoNum type="arabicPeriod"/>
            </a:pPr>
            <a:r>
              <a:rPr lang="en-GB" sz="2400" dirty="0">
                <a:solidFill>
                  <a:schemeClr val="tx1"/>
                </a:solidFill>
              </a:rPr>
              <a:t>Place a small amount of oil in a frying pan.</a:t>
            </a:r>
          </a:p>
          <a:p>
            <a:pPr marL="457200" indent="-457200">
              <a:buAutoNum type="arabicPeriod"/>
            </a:pPr>
            <a:r>
              <a:rPr lang="en-GB" sz="2400" dirty="0">
                <a:solidFill>
                  <a:schemeClr val="tx1"/>
                </a:solidFill>
              </a:rPr>
              <a:t>Heat the oil.</a:t>
            </a:r>
          </a:p>
          <a:p>
            <a:pPr marL="457200" indent="-457200">
              <a:buAutoNum type="arabicPeriod"/>
            </a:pPr>
            <a:r>
              <a:rPr lang="en-GB" sz="2400" dirty="0">
                <a:solidFill>
                  <a:schemeClr val="tx1"/>
                </a:solidFill>
              </a:rPr>
              <a:t>Pour some batter into the pan.</a:t>
            </a:r>
          </a:p>
          <a:p>
            <a:pPr marL="457200" indent="-457200">
              <a:buAutoNum type="arabicPeriod"/>
            </a:pPr>
            <a:r>
              <a:rPr lang="en-GB" sz="2400" dirty="0">
                <a:solidFill>
                  <a:schemeClr val="tx1"/>
                </a:solidFill>
              </a:rPr>
              <a:t>Cook on one side for about 1 minute.</a:t>
            </a:r>
          </a:p>
          <a:p>
            <a:pPr marL="457200" indent="-457200">
              <a:buAutoNum type="arabicPeriod"/>
            </a:pPr>
            <a:r>
              <a:rPr lang="en-GB" sz="2400" dirty="0">
                <a:solidFill>
                  <a:schemeClr val="tx1"/>
                </a:solidFill>
              </a:rPr>
              <a:t>Turn over (or toss).</a:t>
            </a:r>
          </a:p>
          <a:p>
            <a:pPr marL="457200" indent="-457200">
              <a:buAutoNum type="arabicPeriod"/>
            </a:pPr>
            <a:r>
              <a:rPr lang="en-GB" sz="2400" dirty="0">
                <a:solidFill>
                  <a:schemeClr val="tx1"/>
                </a:solidFill>
              </a:rPr>
              <a:t>Cook the other side for 1 minute.</a:t>
            </a:r>
          </a:p>
          <a:p>
            <a:pPr marL="457200" indent="-457200">
              <a:buAutoNum type="arabicPeriod"/>
            </a:pPr>
            <a:r>
              <a:rPr lang="en-GB" sz="2400" dirty="0">
                <a:solidFill>
                  <a:schemeClr val="tx1"/>
                </a:solidFill>
              </a:rPr>
              <a:t>Place on a plate.</a:t>
            </a:r>
          </a:p>
          <a:p>
            <a:pPr marL="457200" indent="-457200">
              <a:buAutoNum type="arabicPeriod"/>
            </a:pPr>
            <a:r>
              <a:rPr lang="en-GB" sz="2400" dirty="0">
                <a:solidFill>
                  <a:schemeClr val="tx1"/>
                </a:solidFill>
              </a:rPr>
              <a:t>Add your choice of filling (for example, maple syrup).</a:t>
            </a:r>
          </a:p>
        </p:txBody>
      </p:sp>
      <p:pic>
        <p:nvPicPr>
          <p:cNvPr id="1026" name="Picture 2" descr="Image result for pancake">
            <a:extLst>
              <a:ext uri="{FF2B5EF4-FFF2-40B4-BE49-F238E27FC236}">
                <a16:creationId xmlns:a16="http://schemas.microsoft.com/office/drawing/2014/main" id="{0A31E758-578A-4D80-A19C-8A3C3B83EC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05580" y="2769704"/>
            <a:ext cx="3729659" cy="2486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4361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4622409" y="282170"/>
            <a:ext cx="2889738" cy="1145623"/>
          </a:xfrm>
          <a:solidFill>
            <a:schemeClr val="accent2">
              <a:lumMod val="40000"/>
              <a:lumOff val="60000"/>
            </a:schemeClr>
          </a:solidFill>
          <a:ln>
            <a:solidFill>
              <a:schemeClr val="accent1"/>
            </a:solidFill>
          </a:ln>
        </p:spPr>
        <p:txBody>
          <a:bodyPr>
            <a:normAutofit/>
          </a:bodyPr>
          <a:lstStyle/>
          <a:p>
            <a:pPr algn="ctr"/>
            <a:r>
              <a:rPr lang="en-GB" sz="2800" dirty="0">
                <a:latin typeface="+mn-lt"/>
              </a:rPr>
              <a:t>How did you do?</a:t>
            </a:r>
          </a:p>
        </p:txBody>
      </p:sp>
      <p:sp>
        <p:nvSpPr>
          <p:cNvPr id="3" name="Rectangle 2">
            <a:extLst>
              <a:ext uri="{FF2B5EF4-FFF2-40B4-BE49-F238E27FC236}">
                <a16:creationId xmlns:a16="http://schemas.microsoft.com/office/drawing/2014/main" id="{9C175227-7E20-4AB5-932C-E8432BE6083B}"/>
              </a:ext>
            </a:extLst>
          </p:cNvPr>
          <p:cNvSpPr/>
          <p:nvPr/>
        </p:nvSpPr>
        <p:spPr>
          <a:xfrm>
            <a:off x="4622409" y="1775791"/>
            <a:ext cx="7113104" cy="458525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AutoNum type="arabicPeriod"/>
            </a:pPr>
            <a:r>
              <a:rPr lang="en-GB" sz="2400" dirty="0">
                <a:solidFill>
                  <a:schemeClr val="tx1"/>
                </a:solidFill>
              </a:rPr>
              <a:t>Put the flour, eggs, milk and salt into a large bowl.</a:t>
            </a:r>
          </a:p>
          <a:p>
            <a:pPr marL="457200" indent="-457200">
              <a:buAutoNum type="arabicPeriod"/>
            </a:pPr>
            <a:r>
              <a:rPr lang="en-GB" sz="2400" dirty="0">
                <a:solidFill>
                  <a:schemeClr val="tx1"/>
                </a:solidFill>
              </a:rPr>
              <a:t>Whisk the ingredients together to make the batter.</a:t>
            </a:r>
          </a:p>
          <a:p>
            <a:pPr marL="457200" indent="-457200">
              <a:buAutoNum type="arabicPeriod"/>
            </a:pPr>
            <a:r>
              <a:rPr lang="en-GB" sz="2400" dirty="0">
                <a:solidFill>
                  <a:schemeClr val="tx1"/>
                </a:solidFill>
              </a:rPr>
              <a:t>Place a small amount of oil in a frying pan.</a:t>
            </a:r>
          </a:p>
          <a:p>
            <a:pPr marL="457200" indent="-457200">
              <a:buAutoNum type="arabicPeriod"/>
            </a:pPr>
            <a:r>
              <a:rPr lang="en-GB" sz="2400" dirty="0">
                <a:solidFill>
                  <a:schemeClr val="tx1"/>
                </a:solidFill>
              </a:rPr>
              <a:t>Heat the oil.</a:t>
            </a:r>
          </a:p>
          <a:p>
            <a:pPr marL="457200" indent="-457200">
              <a:buAutoNum type="arabicPeriod"/>
            </a:pPr>
            <a:r>
              <a:rPr lang="en-GB" sz="2400" dirty="0">
                <a:solidFill>
                  <a:schemeClr val="tx1"/>
                </a:solidFill>
                <a:highlight>
                  <a:srgbClr val="00FFFF"/>
                </a:highlight>
              </a:rPr>
              <a:t>Pour</a:t>
            </a:r>
            <a:r>
              <a:rPr lang="en-GB" sz="2400" dirty="0">
                <a:solidFill>
                  <a:schemeClr val="tx1"/>
                </a:solidFill>
              </a:rPr>
              <a:t> some batter into the pan.</a:t>
            </a:r>
          </a:p>
          <a:p>
            <a:pPr marL="457200" indent="-457200">
              <a:buAutoNum type="arabicPeriod"/>
            </a:pPr>
            <a:r>
              <a:rPr lang="en-GB" sz="2400" dirty="0">
                <a:solidFill>
                  <a:schemeClr val="tx1"/>
                </a:solidFill>
                <a:highlight>
                  <a:srgbClr val="00FFFF"/>
                </a:highlight>
              </a:rPr>
              <a:t>Cook</a:t>
            </a:r>
            <a:r>
              <a:rPr lang="en-GB" sz="2400" dirty="0">
                <a:solidFill>
                  <a:schemeClr val="tx1"/>
                </a:solidFill>
              </a:rPr>
              <a:t> on one side for about 1 minute.</a:t>
            </a:r>
          </a:p>
          <a:p>
            <a:pPr marL="457200" indent="-457200">
              <a:buAutoNum type="arabicPeriod"/>
            </a:pPr>
            <a:r>
              <a:rPr lang="en-GB" sz="2400" dirty="0">
                <a:solidFill>
                  <a:schemeClr val="tx1"/>
                </a:solidFill>
              </a:rPr>
              <a:t>Turn over (or toss).</a:t>
            </a:r>
          </a:p>
          <a:p>
            <a:pPr marL="457200" indent="-457200">
              <a:buAutoNum type="arabicPeriod"/>
            </a:pPr>
            <a:r>
              <a:rPr lang="en-GB" sz="2400" dirty="0">
                <a:solidFill>
                  <a:schemeClr val="tx1"/>
                </a:solidFill>
              </a:rPr>
              <a:t>Cook the other side for 1 minute.</a:t>
            </a:r>
          </a:p>
          <a:p>
            <a:pPr marL="457200" indent="-457200">
              <a:buAutoNum type="arabicPeriod"/>
            </a:pPr>
            <a:r>
              <a:rPr lang="en-GB" sz="2400" dirty="0">
                <a:solidFill>
                  <a:schemeClr val="tx1"/>
                </a:solidFill>
              </a:rPr>
              <a:t>Place on a plate.</a:t>
            </a:r>
          </a:p>
          <a:p>
            <a:pPr marL="457200" indent="-457200">
              <a:buAutoNum type="arabicPeriod"/>
            </a:pPr>
            <a:r>
              <a:rPr lang="en-GB" sz="2400" dirty="0">
                <a:solidFill>
                  <a:schemeClr val="tx1"/>
                </a:solidFill>
              </a:rPr>
              <a:t>Add your choice of filling (for example, maple syrup).</a:t>
            </a:r>
          </a:p>
        </p:txBody>
      </p:sp>
      <p:sp>
        <p:nvSpPr>
          <p:cNvPr id="4" name="Arrow: Right 3">
            <a:extLst>
              <a:ext uri="{FF2B5EF4-FFF2-40B4-BE49-F238E27FC236}">
                <a16:creationId xmlns:a16="http://schemas.microsoft.com/office/drawing/2014/main" id="{1C684F51-0224-4BD6-B191-EDBF5A47DC08}"/>
              </a:ext>
            </a:extLst>
          </p:cNvPr>
          <p:cNvSpPr/>
          <p:nvPr/>
        </p:nvSpPr>
        <p:spPr>
          <a:xfrm>
            <a:off x="838200" y="1775790"/>
            <a:ext cx="3663462" cy="1319101"/>
          </a:xfrm>
          <a:prstGeom prst="rightArrow">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Numbered points make the order clear.</a:t>
            </a:r>
          </a:p>
        </p:txBody>
      </p:sp>
      <p:sp>
        <p:nvSpPr>
          <p:cNvPr id="7" name="Arrow: Right 6">
            <a:extLst>
              <a:ext uri="{FF2B5EF4-FFF2-40B4-BE49-F238E27FC236}">
                <a16:creationId xmlns:a16="http://schemas.microsoft.com/office/drawing/2014/main" id="{CC74050D-0913-415D-9D59-B5BE3EB0D259}"/>
              </a:ext>
            </a:extLst>
          </p:cNvPr>
          <p:cNvSpPr/>
          <p:nvPr/>
        </p:nvSpPr>
        <p:spPr>
          <a:xfrm>
            <a:off x="898574" y="3094891"/>
            <a:ext cx="3663462" cy="1772531"/>
          </a:xfrm>
          <a:prstGeom prst="rightArrow">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Use of the </a:t>
            </a:r>
            <a:r>
              <a:rPr lang="en-GB" sz="2400" dirty="0">
                <a:solidFill>
                  <a:schemeClr val="tx1"/>
                </a:solidFill>
                <a:highlight>
                  <a:srgbClr val="00FFFF"/>
                </a:highlight>
              </a:rPr>
              <a:t>imperative (‘bossy’) verb</a:t>
            </a:r>
            <a:r>
              <a:rPr lang="en-GB" sz="2400" dirty="0">
                <a:solidFill>
                  <a:schemeClr val="tx1"/>
                </a:solidFill>
              </a:rPr>
              <a:t>.</a:t>
            </a:r>
          </a:p>
        </p:txBody>
      </p:sp>
      <p:sp>
        <p:nvSpPr>
          <p:cNvPr id="8" name="Arrow: Right 7">
            <a:extLst>
              <a:ext uri="{FF2B5EF4-FFF2-40B4-BE49-F238E27FC236}">
                <a16:creationId xmlns:a16="http://schemas.microsoft.com/office/drawing/2014/main" id="{2C373E82-54E9-4AD4-B9C2-E9E4B6E6F887}"/>
              </a:ext>
            </a:extLst>
          </p:cNvPr>
          <p:cNvSpPr/>
          <p:nvPr/>
        </p:nvSpPr>
        <p:spPr>
          <a:xfrm>
            <a:off x="838200" y="4867421"/>
            <a:ext cx="3663462" cy="1319101"/>
          </a:xfrm>
          <a:prstGeom prst="rightArrow">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Simple sentences so that it is clear.</a:t>
            </a:r>
          </a:p>
        </p:txBody>
      </p:sp>
      <p:pic>
        <p:nvPicPr>
          <p:cNvPr id="9" name="Picture 2" descr="Image result for pancake">
            <a:extLst>
              <a:ext uri="{FF2B5EF4-FFF2-40B4-BE49-F238E27FC236}">
                <a16:creationId xmlns:a16="http://schemas.microsoft.com/office/drawing/2014/main" id="{0F7E1F55-BBB4-4FD8-B5F7-66CE7E36BF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8683" y="365172"/>
            <a:ext cx="2226420" cy="1484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02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823481" y="365126"/>
            <a:ext cx="4029221" cy="971306"/>
          </a:xfrm>
          <a:solidFill>
            <a:schemeClr val="accent2">
              <a:lumMod val="40000"/>
              <a:lumOff val="60000"/>
            </a:schemeClr>
          </a:solidFill>
          <a:ln>
            <a:solidFill>
              <a:schemeClr val="accent1"/>
            </a:solidFill>
          </a:ln>
        </p:spPr>
        <p:txBody>
          <a:bodyPr>
            <a:normAutofit/>
          </a:bodyPr>
          <a:lstStyle/>
          <a:p>
            <a:r>
              <a:rPr lang="en-GB" sz="2800" dirty="0">
                <a:latin typeface="+mn-lt"/>
              </a:rPr>
              <a:t>Non-chronological reports</a:t>
            </a:r>
          </a:p>
        </p:txBody>
      </p:sp>
      <p:sp>
        <p:nvSpPr>
          <p:cNvPr id="2" name="Rectangle 1">
            <a:extLst>
              <a:ext uri="{FF2B5EF4-FFF2-40B4-BE49-F238E27FC236}">
                <a16:creationId xmlns:a16="http://schemas.microsoft.com/office/drawing/2014/main" id="{B92B7E31-8548-4373-AF4A-197A5F7364D5}"/>
              </a:ext>
            </a:extLst>
          </p:cNvPr>
          <p:cNvSpPr/>
          <p:nvPr/>
        </p:nvSpPr>
        <p:spPr>
          <a:xfrm>
            <a:off x="1083212" y="1793556"/>
            <a:ext cx="10269416" cy="1252024"/>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400" dirty="0">
                <a:solidFill>
                  <a:schemeClr val="tx1"/>
                </a:solidFill>
              </a:rPr>
              <a:t>The PURPOSE of reports is to tell the reader about something. It is called ‘non-chronological’ because, unlike instructions, the order of the information is not important to understand it.</a:t>
            </a:r>
          </a:p>
        </p:txBody>
      </p:sp>
      <p:sp>
        <p:nvSpPr>
          <p:cNvPr id="4" name="Rectangle: Rounded Corners 3">
            <a:extLst>
              <a:ext uri="{FF2B5EF4-FFF2-40B4-BE49-F238E27FC236}">
                <a16:creationId xmlns:a16="http://schemas.microsoft.com/office/drawing/2014/main" id="{FD25D7E6-DEA2-4651-AC39-9BE46969E335}"/>
              </a:ext>
            </a:extLst>
          </p:cNvPr>
          <p:cNvSpPr/>
          <p:nvPr/>
        </p:nvSpPr>
        <p:spPr>
          <a:xfrm>
            <a:off x="970671" y="3488785"/>
            <a:ext cx="6618847" cy="254625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Information books, which you may read, are usually a non-chronological report. </a:t>
            </a:r>
          </a:p>
          <a:p>
            <a:pPr algn="ctr"/>
            <a:endParaRPr lang="en-GB" sz="2400" dirty="0">
              <a:solidFill>
                <a:schemeClr val="tx1"/>
              </a:solidFill>
            </a:endParaRPr>
          </a:p>
          <a:p>
            <a:pPr algn="ctr"/>
            <a:r>
              <a:rPr lang="en-GB" sz="2400" b="1" u="sng" dirty="0">
                <a:solidFill>
                  <a:schemeClr val="tx1"/>
                </a:solidFill>
              </a:rPr>
              <a:t>Discussion</a:t>
            </a:r>
          </a:p>
          <a:p>
            <a:pPr algn="ctr"/>
            <a:r>
              <a:rPr lang="en-GB" sz="2400" dirty="0">
                <a:solidFill>
                  <a:schemeClr val="tx1"/>
                </a:solidFill>
              </a:rPr>
              <a:t>Tell your partner any of the features of a non-chronological report which you already know.</a:t>
            </a:r>
          </a:p>
        </p:txBody>
      </p:sp>
      <p:pic>
        <p:nvPicPr>
          <p:cNvPr id="1028" name="Picture 4" descr="Image result for  childrens information books">
            <a:extLst>
              <a:ext uri="{FF2B5EF4-FFF2-40B4-BE49-F238E27FC236}">
                <a16:creationId xmlns:a16="http://schemas.microsoft.com/office/drawing/2014/main" id="{16EFD46F-E09D-4526-A708-BABF3D3240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16413" y="3363056"/>
            <a:ext cx="2671982" cy="2671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327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barn(inVertical)">
                                      <p:cBhvr>
                                        <p:cTn id="12"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2348221" y="195089"/>
            <a:ext cx="3243470" cy="663040"/>
          </a:xfrm>
          <a:solidFill>
            <a:schemeClr val="accent2">
              <a:lumMod val="40000"/>
              <a:lumOff val="60000"/>
            </a:schemeClr>
          </a:solidFill>
          <a:ln>
            <a:solidFill>
              <a:schemeClr val="accent1"/>
            </a:solidFill>
          </a:ln>
        </p:spPr>
        <p:txBody>
          <a:bodyPr>
            <a:normAutofit/>
          </a:bodyPr>
          <a:lstStyle/>
          <a:p>
            <a:pPr algn="ctr"/>
            <a:r>
              <a:rPr lang="en-GB" sz="3200" dirty="0">
                <a:latin typeface="+mn-lt"/>
              </a:rPr>
              <a:t>Sharks</a:t>
            </a:r>
          </a:p>
        </p:txBody>
      </p:sp>
      <p:sp>
        <p:nvSpPr>
          <p:cNvPr id="2" name="Rectangle 1">
            <a:extLst>
              <a:ext uri="{FF2B5EF4-FFF2-40B4-BE49-F238E27FC236}">
                <a16:creationId xmlns:a16="http://schemas.microsoft.com/office/drawing/2014/main" id="{38A8197D-C064-4446-9877-F89CD0E2D427}"/>
              </a:ext>
            </a:extLst>
          </p:cNvPr>
          <p:cNvSpPr/>
          <p:nvPr/>
        </p:nvSpPr>
        <p:spPr>
          <a:xfrm>
            <a:off x="357427" y="1055075"/>
            <a:ext cx="7225059" cy="545826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a:solidFill>
                <a:schemeClr val="tx1"/>
              </a:solidFill>
            </a:endParaRPr>
          </a:p>
          <a:p>
            <a:r>
              <a:rPr lang="en-GB" sz="2000" dirty="0">
                <a:solidFill>
                  <a:schemeClr val="tx1"/>
                </a:solidFill>
              </a:rPr>
              <a:t>Sharks </a:t>
            </a:r>
            <a:r>
              <a:rPr lang="en-GB" sz="2000" dirty="0">
                <a:solidFill>
                  <a:schemeClr val="tx1"/>
                </a:solidFill>
                <a:highlight>
                  <a:srgbClr val="00FFFF"/>
                </a:highlight>
              </a:rPr>
              <a:t>are</a:t>
            </a:r>
            <a:r>
              <a:rPr lang="en-GB" sz="2000" dirty="0">
                <a:solidFill>
                  <a:schemeClr val="tx1"/>
                </a:solidFill>
              </a:rPr>
              <a:t> fascinating creatures. They are known for being dangerous but this isn’t always the case.</a:t>
            </a:r>
          </a:p>
          <a:p>
            <a:endParaRPr lang="en-GB" sz="2000" dirty="0">
              <a:solidFill>
                <a:schemeClr val="tx1"/>
              </a:solidFill>
            </a:endParaRPr>
          </a:p>
          <a:p>
            <a:r>
              <a:rPr lang="en-GB" sz="2000" b="1" u="sng" dirty="0">
                <a:solidFill>
                  <a:schemeClr val="tx1"/>
                </a:solidFill>
              </a:rPr>
              <a:t>Types of shark</a:t>
            </a:r>
          </a:p>
          <a:p>
            <a:r>
              <a:rPr lang="en-GB" sz="2000" dirty="0">
                <a:solidFill>
                  <a:schemeClr val="tx1"/>
                </a:solidFill>
              </a:rPr>
              <a:t>There are several types of shark. These are: the great white shark, hammerhead shark, bull shark, tiger shark and </a:t>
            </a:r>
            <a:r>
              <a:rPr lang="en-GB" sz="2000" dirty="0" err="1">
                <a:solidFill>
                  <a:schemeClr val="tx1"/>
                </a:solidFill>
              </a:rPr>
              <a:t>mako</a:t>
            </a:r>
            <a:r>
              <a:rPr lang="en-GB" sz="2000" dirty="0">
                <a:solidFill>
                  <a:schemeClr val="tx1"/>
                </a:solidFill>
              </a:rPr>
              <a:t>. The great white shark </a:t>
            </a:r>
            <a:r>
              <a:rPr lang="en-GB" sz="2000" dirty="0">
                <a:solidFill>
                  <a:schemeClr val="tx1"/>
                </a:solidFill>
                <a:highlight>
                  <a:srgbClr val="00FFFF"/>
                </a:highlight>
              </a:rPr>
              <a:t>is </a:t>
            </a:r>
            <a:r>
              <a:rPr lang="en-GB" sz="2000" dirty="0">
                <a:solidFill>
                  <a:schemeClr val="tx1"/>
                </a:solidFill>
              </a:rPr>
              <a:t>probably the most well-known as they are the deadliest.</a:t>
            </a:r>
          </a:p>
          <a:p>
            <a:endParaRPr lang="en-GB" sz="2000" dirty="0">
              <a:solidFill>
                <a:schemeClr val="tx1"/>
              </a:solidFill>
            </a:endParaRPr>
          </a:p>
          <a:p>
            <a:r>
              <a:rPr lang="en-GB" sz="2000" b="1" u="sng" dirty="0">
                <a:solidFill>
                  <a:schemeClr val="tx1"/>
                </a:solidFill>
              </a:rPr>
              <a:t>The Shark’s Body</a:t>
            </a:r>
          </a:p>
          <a:p>
            <a:r>
              <a:rPr lang="en-GB" sz="2000" dirty="0">
                <a:solidFill>
                  <a:schemeClr val="tx1"/>
                </a:solidFill>
              </a:rPr>
              <a:t>Sharks can vary in size. Some are less than one metre in length but the great white shark can be up to 14 metres long! Sharks have amazing hearing. </a:t>
            </a:r>
            <a:r>
              <a:rPr lang="en-GB" sz="2000" dirty="0">
                <a:solidFill>
                  <a:schemeClr val="tx1"/>
                </a:solidFill>
                <a:highlight>
                  <a:srgbClr val="FFFF00"/>
                </a:highlight>
              </a:rPr>
              <a:t>They</a:t>
            </a:r>
            <a:r>
              <a:rPr lang="en-GB" sz="2000" dirty="0">
                <a:solidFill>
                  <a:schemeClr val="tx1"/>
                </a:solidFill>
              </a:rPr>
              <a:t> can hear a fish moving in water up to 500 metres away! In order to breathe, sharks have to move all of the time. The movements through the water forces the </a:t>
            </a:r>
            <a:r>
              <a:rPr lang="en-GB" sz="2000" dirty="0">
                <a:solidFill>
                  <a:schemeClr val="tx1"/>
                </a:solidFill>
                <a:highlight>
                  <a:srgbClr val="FF00FF"/>
                </a:highlight>
              </a:rPr>
              <a:t>oxygen</a:t>
            </a:r>
            <a:r>
              <a:rPr lang="en-GB" sz="2000" dirty="0">
                <a:solidFill>
                  <a:schemeClr val="tx1"/>
                </a:solidFill>
              </a:rPr>
              <a:t> through their </a:t>
            </a:r>
            <a:r>
              <a:rPr lang="en-GB" sz="2000" dirty="0">
                <a:solidFill>
                  <a:schemeClr val="tx1"/>
                </a:solidFill>
                <a:highlight>
                  <a:srgbClr val="FF00FF"/>
                </a:highlight>
              </a:rPr>
              <a:t>gills</a:t>
            </a:r>
            <a:r>
              <a:rPr lang="en-GB" sz="2000" dirty="0">
                <a:solidFill>
                  <a:schemeClr val="tx1"/>
                </a:solidFill>
              </a:rPr>
              <a:t>.</a:t>
            </a:r>
          </a:p>
          <a:p>
            <a:endParaRPr lang="en-GB" sz="2000" dirty="0">
              <a:solidFill>
                <a:schemeClr val="tx1"/>
              </a:solidFill>
            </a:endParaRPr>
          </a:p>
        </p:txBody>
      </p:sp>
      <p:sp>
        <p:nvSpPr>
          <p:cNvPr id="7" name="Rectangle 6">
            <a:extLst>
              <a:ext uri="{FF2B5EF4-FFF2-40B4-BE49-F238E27FC236}">
                <a16:creationId xmlns:a16="http://schemas.microsoft.com/office/drawing/2014/main" id="{D763CE73-76F0-4FD0-BC47-434911424896}"/>
              </a:ext>
            </a:extLst>
          </p:cNvPr>
          <p:cNvSpPr/>
          <p:nvPr/>
        </p:nvSpPr>
        <p:spPr>
          <a:xfrm>
            <a:off x="7737231" y="758387"/>
            <a:ext cx="4051495" cy="773725"/>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Organised into paragraphs.</a:t>
            </a:r>
          </a:p>
        </p:txBody>
      </p:sp>
      <p:sp>
        <p:nvSpPr>
          <p:cNvPr id="8" name="Rectangle 7">
            <a:extLst>
              <a:ext uri="{FF2B5EF4-FFF2-40B4-BE49-F238E27FC236}">
                <a16:creationId xmlns:a16="http://schemas.microsoft.com/office/drawing/2014/main" id="{CB5F2B1F-2C0F-4202-AAB5-755E51ED5695}"/>
              </a:ext>
            </a:extLst>
          </p:cNvPr>
          <p:cNvSpPr/>
          <p:nvPr/>
        </p:nvSpPr>
        <p:spPr>
          <a:xfrm>
            <a:off x="7737231" y="2714577"/>
            <a:ext cx="4051495" cy="773725"/>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Written in the </a:t>
            </a:r>
            <a:r>
              <a:rPr lang="en-GB" sz="2400" dirty="0">
                <a:solidFill>
                  <a:schemeClr val="tx1"/>
                </a:solidFill>
                <a:highlight>
                  <a:srgbClr val="00FFFF"/>
                </a:highlight>
              </a:rPr>
              <a:t>present tense.</a:t>
            </a:r>
          </a:p>
        </p:txBody>
      </p:sp>
      <p:sp>
        <p:nvSpPr>
          <p:cNvPr id="9" name="Rectangle 8">
            <a:extLst>
              <a:ext uri="{FF2B5EF4-FFF2-40B4-BE49-F238E27FC236}">
                <a16:creationId xmlns:a16="http://schemas.microsoft.com/office/drawing/2014/main" id="{00643054-C8D8-42E9-93E2-753CD2ED0E6D}"/>
              </a:ext>
            </a:extLst>
          </p:cNvPr>
          <p:cNvSpPr/>
          <p:nvPr/>
        </p:nvSpPr>
        <p:spPr>
          <a:xfrm>
            <a:off x="7737231" y="3709705"/>
            <a:ext cx="4051495" cy="773725"/>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Use of </a:t>
            </a:r>
            <a:r>
              <a:rPr lang="en-GB" sz="2400" dirty="0">
                <a:solidFill>
                  <a:schemeClr val="tx1"/>
                </a:solidFill>
                <a:highlight>
                  <a:srgbClr val="FF00FF"/>
                </a:highlight>
              </a:rPr>
              <a:t>technical vocabulary.</a:t>
            </a:r>
          </a:p>
        </p:txBody>
      </p:sp>
      <p:sp>
        <p:nvSpPr>
          <p:cNvPr id="6" name="Rectangle 5">
            <a:extLst>
              <a:ext uri="{FF2B5EF4-FFF2-40B4-BE49-F238E27FC236}">
                <a16:creationId xmlns:a16="http://schemas.microsoft.com/office/drawing/2014/main" id="{A0664C2E-21FD-4F8D-8C4A-2BF2DAC6A73D}"/>
              </a:ext>
            </a:extLst>
          </p:cNvPr>
          <p:cNvSpPr/>
          <p:nvPr/>
        </p:nvSpPr>
        <p:spPr>
          <a:xfrm>
            <a:off x="7737231" y="4704833"/>
            <a:ext cx="4051495" cy="76435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Written in the </a:t>
            </a:r>
            <a:r>
              <a:rPr lang="en-GB" sz="2400" dirty="0">
                <a:solidFill>
                  <a:schemeClr val="tx1"/>
                </a:solidFill>
                <a:highlight>
                  <a:srgbClr val="FFFF00"/>
                </a:highlight>
              </a:rPr>
              <a:t>third person.</a:t>
            </a:r>
          </a:p>
        </p:txBody>
      </p:sp>
      <p:sp>
        <p:nvSpPr>
          <p:cNvPr id="11" name="Rectangle 10">
            <a:extLst>
              <a:ext uri="{FF2B5EF4-FFF2-40B4-BE49-F238E27FC236}">
                <a16:creationId xmlns:a16="http://schemas.microsoft.com/office/drawing/2014/main" id="{1D3F1D5F-F106-4E02-86C6-F850417516C3}"/>
              </a:ext>
            </a:extLst>
          </p:cNvPr>
          <p:cNvSpPr/>
          <p:nvPr/>
        </p:nvSpPr>
        <p:spPr>
          <a:xfrm>
            <a:off x="7737231" y="1753577"/>
            <a:ext cx="4051495" cy="773725"/>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b="1" u="sng" dirty="0">
                <a:solidFill>
                  <a:schemeClr val="tx1"/>
                </a:solidFill>
              </a:rPr>
              <a:t>Sub-headings </a:t>
            </a:r>
            <a:r>
              <a:rPr lang="en-GB" sz="2400" dirty="0">
                <a:solidFill>
                  <a:schemeClr val="tx1"/>
                </a:solidFill>
              </a:rPr>
              <a:t>to introduce the theme of the paragraph.</a:t>
            </a:r>
          </a:p>
        </p:txBody>
      </p:sp>
      <p:sp>
        <p:nvSpPr>
          <p:cNvPr id="12" name="Rectangle 11">
            <a:extLst>
              <a:ext uri="{FF2B5EF4-FFF2-40B4-BE49-F238E27FC236}">
                <a16:creationId xmlns:a16="http://schemas.microsoft.com/office/drawing/2014/main" id="{B96FDDF1-1F11-4C4A-83DD-FB06D917DE18}"/>
              </a:ext>
            </a:extLst>
          </p:cNvPr>
          <p:cNvSpPr/>
          <p:nvPr/>
        </p:nvSpPr>
        <p:spPr>
          <a:xfrm>
            <a:off x="7737231" y="5748988"/>
            <a:ext cx="4051495" cy="76435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dirty="0">
                <a:solidFill>
                  <a:schemeClr val="tx1"/>
                </a:solidFill>
              </a:rPr>
              <a:t>Sometimes diagrams or pictures may be used.</a:t>
            </a:r>
          </a:p>
        </p:txBody>
      </p:sp>
    </p:spTree>
    <p:extLst>
      <p:ext uri="{BB962C8B-B14F-4D97-AF65-F5344CB8AC3E}">
        <p14:creationId xmlns:p14="http://schemas.microsoft.com/office/powerpoint/2010/main" val="1167908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inVertic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6" grpId="0" animBg="1"/>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49796" y="133112"/>
            <a:ext cx="10376451" cy="655292"/>
          </a:xfrm>
          <a:solidFill>
            <a:schemeClr val="accent2">
              <a:lumMod val="40000"/>
              <a:lumOff val="60000"/>
            </a:schemeClr>
          </a:solidFill>
          <a:ln>
            <a:solidFill>
              <a:schemeClr val="accent1"/>
            </a:solidFill>
          </a:ln>
        </p:spPr>
        <p:txBody>
          <a:bodyPr>
            <a:normAutofit fontScale="90000"/>
          </a:bodyPr>
          <a:lstStyle/>
          <a:p>
            <a:r>
              <a:rPr lang="en-GB" sz="3200" b="1" dirty="0">
                <a:latin typeface="+mn-lt"/>
              </a:rPr>
              <a:t>Your turn</a:t>
            </a:r>
            <a:r>
              <a:rPr lang="en-GB" sz="3200" dirty="0">
                <a:latin typeface="+mn-lt"/>
              </a:rPr>
              <a:t>: can you identify the features of this report on rocks?</a:t>
            </a:r>
          </a:p>
        </p:txBody>
      </p:sp>
      <p:sp>
        <p:nvSpPr>
          <p:cNvPr id="2" name="Rectangle 1">
            <a:extLst>
              <a:ext uri="{FF2B5EF4-FFF2-40B4-BE49-F238E27FC236}">
                <a16:creationId xmlns:a16="http://schemas.microsoft.com/office/drawing/2014/main" id="{38A8197D-C064-4446-9877-F89CD0E2D427}"/>
              </a:ext>
            </a:extLst>
          </p:cNvPr>
          <p:cNvSpPr/>
          <p:nvPr/>
        </p:nvSpPr>
        <p:spPr>
          <a:xfrm>
            <a:off x="849796" y="864449"/>
            <a:ext cx="10376452" cy="577489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a:solidFill>
                <a:schemeClr val="tx1"/>
              </a:solidFill>
            </a:endParaRPr>
          </a:p>
          <a:p>
            <a:r>
              <a:rPr lang="en-GB" sz="2400" dirty="0">
                <a:solidFill>
                  <a:schemeClr val="tx1"/>
                </a:solidFill>
              </a:rPr>
              <a:t>There are three different types of rock:</a:t>
            </a:r>
          </a:p>
          <a:p>
            <a:pPr marL="342900" indent="-342900">
              <a:buFont typeface="Arial" panose="020B0604020202020204" pitchFamily="34" charset="0"/>
              <a:buChar char="•"/>
            </a:pPr>
            <a:r>
              <a:rPr lang="en-GB" sz="2400" dirty="0">
                <a:solidFill>
                  <a:schemeClr val="tx1"/>
                </a:solidFill>
              </a:rPr>
              <a:t>Sedimentary rocks</a:t>
            </a:r>
          </a:p>
          <a:p>
            <a:pPr marL="342900" indent="-342900">
              <a:buFont typeface="Arial" panose="020B0604020202020204" pitchFamily="34" charset="0"/>
              <a:buChar char="•"/>
            </a:pPr>
            <a:r>
              <a:rPr lang="en-GB" sz="2400" dirty="0">
                <a:solidFill>
                  <a:schemeClr val="tx1"/>
                </a:solidFill>
              </a:rPr>
              <a:t>Metamorphic rocks</a:t>
            </a:r>
          </a:p>
          <a:p>
            <a:pPr marL="342900" indent="-342900">
              <a:buFont typeface="Arial" panose="020B0604020202020204" pitchFamily="34" charset="0"/>
              <a:buChar char="•"/>
            </a:pPr>
            <a:r>
              <a:rPr lang="en-GB" sz="2400" dirty="0">
                <a:solidFill>
                  <a:schemeClr val="tx1"/>
                </a:solidFill>
              </a:rPr>
              <a:t>Igneous rocks</a:t>
            </a:r>
          </a:p>
          <a:p>
            <a:pPr marL="342900" indent="-342900">
              <a:buFont typeface="Arial" panose="020B0604020202020204" pitchFamily="34" charset="0"/>
              <a:buChar char="•"/>
            </a:pPr>
            <a:endParaRPr lang="en-GB" sz="2400" dirty="0">
              <a:solidFill>
                <a:schemeClr val="tx1"/>
              </a:solidFill>
            </a:endParaRPr>
          </a:p>
          <a:p>
            <a:r>
              <a:rPr lang="en-GB" sz="2400" b="1" u="sng" dirty="0">
                <a:solidFill>
                  <a:schemeClr val="tx1"/>
                </a:solidFill>
              </a:rPr>
              <a:t>Sedimentary rocks</a:t>
            </a:r>
            <a:r>
              <a:rPr lang="en-GB" sz="2400" dirty="0">
                <a:solidFill>
                  <a:schemeClr val="tx1"/>
                </a:solidFill>
              </a:rPr>
              <a:t> are formed by years of sediment making layers on top of each other. Over many years these layers become hard. An example of sedimentary rock is limestone.</a:t>
            </a:r>
          </a:p>
          <a:p>
            <a:endParaRPr lang="en-GB" sz="2400" dirty="0">
              <a:solidFill>
                <a:schemeClr val="tx1"/>
              </a:solidFill>
            </a:endParaRPr>
          </a:p>
          <a:p>
            <a:r>
              <a:rPr lang="en-GB" sz="2400" b="1" u="sng" dirty="0">
                <a:solidFill>
                  <a:schemeClr val="tx1"/>
                </a:solidFill>
              </a:rPr>
              <a:t>Metamorphic rocks</a:t>
            </a:r>
            <a:r>
              <a:rPr lang="en-GB" sz="2400" dirty="0">
                <a:solidFill>
                  <a:schemeClr val="tx1"/>
                </a:solidFill>
              </a:rPr>
              <a:t> are formed by heat or pressure. They are usually found inside the Earth’s crust. An example of a metamorphic rock is marble.</a:t>
            </a:r>
          </a:p>
          <a:p>
            <a:endParaRPr lang="en-GB" sz="2400" dirty="0">
              <a:solidFill>
                <a:schemeClr val="tx1"/>
              </a:solidFill>
            </a:endParaRPr>
          </a:p>
          <a:p>
            <a:r>
              <a:rPr lang="en-GB" sz="2400" b="1" u="sng" dirty="0">
                <a:solidFill>
                  <a:schemeClr val="tx1"/>
                </a:solidFill>
              </a:rPr>
              <a:t>Igneous rocks </a:t>
            </a:r>
            <a:r>
              <a:rPr lang="en-GB" sz="2400" dirty="0">
                <a:solidFill>
                  <a:schemeClr val="tx1"/>
                </a:solidFill>
              </a:rPr>
              <a:t>are formed by volcanoes. When they erupt, they spit out hot, molten rock. When it cools, it becomes solid. An example of an igneous rock is granite.</a:t>
            </a:r>
          </a:p>
          <a:p>
            <a:endParaRPr lang="en-GB" sz="2400" dirty="0">
              <a:solidFill>
                <a:schemeClr val="tx1"/>
              </a:solidFill>
            </a:endParaRPr>
          </a:p>
        </p:txBody>
      </p:sp>
      <p:pic>
        <p:nvPicPr>
          <p:cNvPr id="2052" name="Picture 4" descr="Image result for rocks">
            <a:extLst>
              <a:ext uri="{FF2B5EF4-FFF2-40B4-BE49-F238E27FC236}">
                <a16:creationId xmlns:a16="http://schemas.microsoft.com/office/drawing/2014/main" id="{C519FF18-C98E-480E-9932-B0ABB2EC08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0608" y="1126434"/>
            <a:ext cx="3081131" cy="1528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2777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4950070" y="205692"/>
            <a:ext cx="2253762" cy="971306"/>
          </a:xfrm>
          <a:solidFill>
            <a:schemeClr val="accent2">
              <a:lumMod val="40000"/>
              <a:lumOff val="60000"/>
            </a:schemeClr>
          </a:solidFill>
          <a:ln>
            <a:solidFill>
              <a:schemeClr val="accent1"/>
            </a:solidFill>
          </a:ln>
        </p:spPr>
        <p:txBody>
          <a:bodyPr>
            <a:normAutofit/>
          </a:bodyPr>
          <a:lstStyle/>
          <a:p>
            <a:r>
              <a:rPr lang="en-GB" sz="4000" dirty="0">
                <a:latin typeface="+mn-lt"/>
              </a:rPr>
              <a:t>Recounts</a:t>
            </a:r>
          </a:p>
        </p:txBody>
      </p:sp>
      <p:sp>
        <p:nvSpPr>
          <p:cNvPr id="2" name="Rectangle 1">
            <a:extLst>
              <a:ext uri="{FF2B5EF4-FFF2-40B4-BE49-F238E27FC236}">
                <a16:creationId xmlns:a16="http://schemas.microsoft.com/office/drawing/2014/main" id="{B92B7E31-8548-4373-AF4A-197A5F7364D5}"/>
              </a:ext>
            </a:extLst>
          </p:cNvPr>
          <p:cNvSpPr/>
          <p:nvPr/>
        </p:nvSpPr>
        <p:spPr>
          <a:xfrm>
            <a:off x="1083212" y="1521656"/>
            <a:ext cx="10269416" cy="1252024"/>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400" dirty="0">
                <a:solidFill>
                  <a:schemeClr val="tx1"/>
                </a:solidFill>
              </a:rPr>
              <a:t>The PURPOSE of RECOUNTS is to tell an important event, or describe an experience that you have had, to others (such as a school trip or a funny story).</a:t>
            </a:r>
          </a:p>
        </p:txBody>
      </p:sp>
      <p:sp>
        <p:nvSpPr>
          <p:cNvPr id="4" name="Rectangle: Rounded Corners 3">
            <a:extLst>
              <a:ext uri="{FF2B5EF4-FFF2-40B4-BE49-F238E27FC236}">
                <a16:creationId xmlns:a16="http://schemas.microsoft.com/office/drawing/2014/main" id="{FD25D7E6-DEA2-4651-AC39-9BE46969E335}"/>
              </a:ext>
            </a:extLst>
          </p:cNvPr>
          <p:cNvSpPr/>
          <p:nvPr/>
        </p:nvSpPr>
        <p:spPr>
          <a:xfrm>
            <a:off x="2767527" y="3166402"/>
            <a:ext cx="6618847" cy="164591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b="1" u="sng" dirty="0">
                <a:solidFill>
                  <a:schemeClr val="tx1"/>
                </a:solidFill>
              </a:rPr>
              <a:t>Discussion</a:t>
            </a:r>
          </a:p>
          <a:p>
            <a:pPr algn="ctr"/>
            <a:r>
              <a:rPr lang="en-GB" sz="2400" dirty="0">
                <a:solidFill>
                  <a:schemeClr val="tx1"/>
                </a:solidFill>
              </a:rPr>
              <a:t>Tell your partner about the best school trip you have been on.</a:t>
            </a:r>
          </a:p>
        </p:txBody>
      </p:sp>
    </p:spTree>
    <p:extLst>
      <p:ext uri="{BB962C8B-B14F-4D97-AF65-F5344CB8AC3E}">
        <p14:creationId xmlns:p14="http://schemas.microsoft.com/office/powerpoint/2010/main" val="3567394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2044504" y="195678"/>
            <a:ext cx="8362071" cy="1325563"/>
          </a:xfrm>
          <a:solidFill>
            <a:schemeClr val="accent2">
              <a:lumMod val="40000"/>
              <a:lumOff val="60000"/>
            </a:schemeClr>
          </a:solidFill>
          <a:ln>
            <a:solidFill>
              <a:schemeClr val="accent1"/>
            </a:solidFill>
          </a:ln>
        </p:spPr>
        <p:txBody>
          <a:bodyPr>
            <a:normAutofit/>
          </a:bodyPr>
          <a:lstStyle/>
          <a:p>
            <a:pPr algn="ctr"/>
            <a:r>
              <a:rPr lang="en-GB" sz="3200" dirty="0">
                <a:latin typeface="+mn-lt"/>
              </a:rPr>
              <a:t>A RECOUNT would have the following features:</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2044504" y="1796723"/>
            <a:ext cx="4511040" cy="78779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chronological order</a:t>
            </a:r>
          </a:p>
        </p:txBody>
      </p:sp>
      <p:sp>
        <p:nvSpPr>
          <p:cNvPr id="8" name="Rectangle: Rounded Corners 7">
            <a:extLst>
              <a:ext uri="{FF2B5EF4-FFF2-40B4-BE49-F238E27FC236}">
                <a16:creationId xmlns:a16="http://schemas.microsoft.com/office/drawing/2014/main" id="{95B229BB-D3C9-40A5-9759-9A9A3419348D}"/>
              </a:ext>
            </a:extLst>
          </p:cNvPr>
          <p:cNvSpPr/>
          <p:nvPr/>
        </p:nvSpPr>
        <p:spPr>
          <a:xfrm>
            <a:off x="2067950" y="2784976"/>
            <a:ext cx="4511040" cy="803788"/>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past tense</a:t>
            </a:r>
          </a:p>
        </p:txBody>
      </p:sp>
      <p:sp>
        <p:nvSpPr>
          <p:cNvPr id="9" name="Rectangle: Rounded Corners 8">
            <a:extLst>
              <a:ext uri="{FF2B5EF4-FFF2-40B4-BE49-F238E27FC236}">
                <a16:creationId xmlns:a16="http://schemas.microsoft.com/office/drawing/2014/main" id="{47A4CFAA-808C-4AD4-B90C-4F477A8C6501}"/>
              </a:ext>
            </a:extLst>
          </p:cNvPr>
          <p:cNvSpPr/>
          <p:nvPr/>
        </p:nvSpPr>
        <p:spPr>
          <a:xfrm>
            <a:off x="2067950" y="3771295"/>
            <a:ext cx="4511040" cy="803788"/>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first or third person</a:t>
            </a:r>
          </a:p>
        </p:txBody>
      </p:sp>
      <p:sp>
        <p:nvSpPr>
          <p:cNvPr id="10" name="Rectangle: Rounded Corners 9">
            <a:extLst>
              <a:ext uri="{FF2B5EF4-FFF2-40B4-BE49-F238E27FC236}">
                <a16:creationId xmlns:a16="http://schemas.microsoft.com/office/drawing/2014/main" id="{7EDA5898-2087-4A80-BFA9-04B1C68C3F07}"/>
              </a:ext>
            </a:extLst>
          </p:cNvPr>
          <p:cNvSpPr/>
          <p:nvPr/>
        </p:nvSpPr>
        <p:spPr>
          <a:xfrm>
            <a:off x="2067950" y="4755904"/>
            <a:ext cx="4511040" cy="803788"/>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paragraphs</a:t>
            </a:r>
          </a:p>
        </p:txBody>
      </p:sp>
      <p:sp>
        <p:nvSpPr>
          <p:cNvPr id="11" name="Rectangle: Rounded Corners 10">
            <a:extLst>
              <a:ext uri="{FF2B5EF4-FFF2-40B4-BE49-F238E27FC236}">
                <a16:creationId xmlns:a16="http://schemas.microsoft.com/office/drawing/2014/main" id="{3A90ACBE-3BAF-4CAB-B22C-00EC75BFC8CC}"/>
              </a:ext>
            </a:extLst>
          </p:cNvPr>
          <p:cNvSpPr/>
          <p:nvPr/>
        </p:nvSpPr>
        <p:spPr>
          <a:xfrm>
            <a:off x="2067950" y="5742223"/>
            <a:ext cx="4511040" cy="803788"/>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time conjunctions</a:t>
            </a:r>
          </a:p>
        </p:txBody>
      </p:sp>
      <p:sp>
        <p:nvSpPr>
          <p:cNvPr id="2" name="Rectangle: Rounded Corners 1">
            <a:extLst>
              <a:ext uri="{FF2B5EF4-FFF2-40B4-BE49-F238E27FC236}">
                <a16:creationId xmlns:a16="http://schemas.microsoft.com/office/drawing/2014/main" id="{E55A782A-CE4B-4B08-A54C-A0462A97FDDD}"/>
              </a:ext>
            </a:extLst>
          </p:cNvPr>
          <p:cNvSpPr/>
          <p:nvPr/>
        </p:nvSpPr>
        <p:spPr>
          <a:xfrm>
            <a:off x="7357403" y="2428795"/>
            <a:ext cx="3263705" cy="3488788"/>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b="1" u="sng" dirty="0">
                <a:solidFill>
                  <a:schemeClr val="tx1"/>
                </a:solidFill>
              </a:rPr>
              <a:t>Your turn:</a:t>
            </a:r>
          </a:p>
          <a:p>
            <a:pPr algn="ctr"/>
            <a:r>
              <a:rPr lang="en-GB" sz="2400" dirty="0">
                <a:solidFill>
                  <a:schemeClr val="tx1"/>
                </a:solidFill>
              </a:rPr>
              <a:t>For each feature, can you explain WHY it would be important to include it? Link it to the PURPOSE of the text!</a:t>
            </a:r>
          </a:p>
        </p:txBody>
      </p:sp>
    </p:spTree>
    <p:extLst>
      <p:ext uri="{BB962C8B-B14F-4D97-AF65-F5344CB8AC3E}">
        <p14:creationId xmlns:p14="http://schemas.microsoft.com/office/powerpoint/2010/main" val="6989473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1018493" y="414465"/>
            <a:ext cx="10376451" cy="655292"/>
          </a:xfrm>
          <a:solidFill>
            <a:schemeClr val="accent2">
              <a:lumMod val="40000"/>
              <a:lumOff val="60000"/>
            </a:schemeClr>
          </a:solidFill>
          <a:ln>
            <a:solidFill>
              <a:schemeClr val="accent1"/>
            </a:solidFill>
          </a:ln>
        </p:spPr>
        <p:txBody>
          <a:bodyPr>
            <a:normAutofit/>
          </a:bodyPr>
          <a:lstStyle/>
          <a:p>
            <a:pPr algn="ctr"/>
            <a:r>
              <a:rPr lang="en-GB" sz="3200" b="1" dirty="0">
                <a:latin typeface="+mn-lt"/>
              </a:rPr>
              <a:t>Your turn</a:t>
            </a:r>
            <a:r>
              <a:rPr lang="en-GB" sz="3200" dirty="0">
                <a:latin typeface="+mn-lt"/>
              </a:rPr>
              <a:t>: can you identify the features of this recount?</a:t>
            </a:r>
          </a:p>
        </p:txBody>
      </p:sp>
      <p:sp>
        <p:nvSpPr>
          <p:cNvPr id="2" name="Rectangle 1">
            <a:extLst>
              <a:ext uri="{FF2B5EF4-FFF2-40B4-BE49-F238E27FC236}">
                <a16:creationId xmlns:a16="http://schemas.microsoft.com/office/drawing/2014/main" id="{38A8197D-C064-4446-9877-F89CD0E2D427}"/>
              </a:ext>
            </a:extLst>
          </p:cNvPr>
          <p:cNvSpPr/>
          <p:nvPr/>
        </p:nvSpPr>
        <p:spPr>
          <a:xfrm>
            <a:off x="849795" y="1378635"/>
            <a:ext cx="10713848" cy="440257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 dirty="0">
              <a:solidFill>
                <a:schemeClr val="tx1"/>
              </a:solidFill>
            </a:endParaRPr>
          </a:p>
          <a:p>
            <a:r>
              <a:rPr lang="en-GB" sz="2400" dirty="0">
                <a:solidFill>
                  <a:schemeClr val="tx1"/>
                </a:solidFill>
              </a:rPr>
              <a:t>Yesterday, Year 3 went on an amazing trip to Gander Farm. The reason we went was to observe the animals, which we have been studying, as part of our topic on ‘Food and Farming’.</a:t>
            </a:r>
          </a:p>
          <a:p>
            <a:endParaRPr lang="en-GB" sz="2400" dirty="0">
              <a:solidFill>
                <a:schemeClr val="tx1"/>
              </a:solidFill>
            </a:endParaRPr>
          </a:p>
          <a:p>
            <a:r>
              <a:rPr lang="en-GB" sz="2400" dirty="0">
                <a:solidFill>
                  <a:schemeClr val="tx1"/>
                </a:solidFill>
              </a:rPr>
              <a:t>Firstly, the farmer showed us the cows. They were kept in a huge field where they could graze on the grass all day. After that, he explained how the cows were milked. We were all allowed to have a go at milking. It was quite tricky but great fun.</a:t>
            </a:r>
          </a:p>
          <a:p>
            <a:endParaRPr lang="en-GB" sz="2400" dirty="0">
              <a:solidFill>
                <a:schemeClr val="tx1"/>
              </a:solidFill>
            </a:endParaRPr>
          </a:p>
          <a:p>
            <a:r>
              <a:rPr lang="en-GB" sz="2400" dirty="0">
                <a:solidFill>
                  <a:schemeClr val="tx1"/>
                </a:solidFill>
              </a:rPr>
              <a:t>Next, we visited the pigs. Interestingly, they weren’t as dirty as I expected. There were some piglets which had been born recently. They were snuffling around the udders, fighting to get at the mother’s milk.</a:t>
            </a:r>
          </a:p>
        </p:txBody>
      </p:sp>
    </p:spTree>
    <p:extLst>
      <p:ext uri="{BB962C8B-B14F-4D97-AF65-F5344CB8AC3E}">
        <p14:creationId xmlns:p14="http://schemas.microsoft.com/office/powerpoint/2010/main" val="3684357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4569070" y="196313"/>
            <a:ext cx="2253762" cy="971306"/>
          </a:xfrm>
          <a:solidFill>
            <a:schemeClr val="accent2">
              <a:lumMod val="40000"/>
              <a:lumOff val="60000"/>
            </a:schemeClr>
          </a:solidFill>
          <a:ln>
            <a:solidFill>
              <a:schemeClr val="accent1"/>
            </a:solidFill>
          </a:ln>
        </p:spPr>
        <p:txBody>
          <a:bodyPr>
            <a:normAutofit fontScale="90000"/>
          </a:bodyPr>
          <a:lstStyle/>
          <a:p>
            <a:r>
              <a:rPr lang="en-GB" sz="4000" dirty="0">
                <a:latin typeface="+mn-lt"/>
              </a:rPr>
              <a:t>Discussion</a:t>
            </a:r>
          </a:p>
        </p:txBody>
      </p:sp>
      <p:sp>
        <p:nvSpPr>
          <p:cNvPr id="2" name="Rectangle 1">
            <a:extLst>
              <a:ext uri="{FF2B5EF4-FFF2-40B4-BE49-F238E27FC236}">
                <a16:creationId xmlns:a16="http://schemas.microsoft.com/office/drawing/2014/main" id="{B92B7E31-8548-4373-AF4A-197A5F7364D5}"/>
              </a:ext>
            </a:extLst>
          </p:cNvPr>
          <p:cNvSpPr/>
          <p:nvPr/>
        </p:nvSpPr>
        <p:spPr>
          <a:xfrm>
            <a:off x="787791" y="1522828"/>
            <a:ext cx="10803987" cy="3569677"/>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sz="2400" dirty="0">
              <a:solidFill>
                <a:schemeClr val="tx1"/>
              </a:solidFill>
            </a:endParaRPr>
          </a:p>
          <a:p>
            <a:r>
              <a:rPr lang="en-GB" sz="2800" dirty="0">
                <a:solidFill>
                  <a:schemeClr val="tx1"/>
                </a:solidFill>
              </a:rPr>
              <a:t>The </a:t>
            </a:r>
            <a:r>
              <a:rPr lang="en-GB" sz="2800" b="1" dirty="0">
                <a:solidFill>
                  <a:schemeClr val="tx1"/>
                </a:solidFill>
              </a:rPr>
              <a:t>PURPOSE </a:t>
            </a:r>
            <a:r>
              <a:rPr lang="en-GB" sz="2800" dirty="0">
                <a:solidFill>
                  <a:schemeClr val="tx1"/>
                </a:solidFill>
              </a:rPr>
              <a:t>of </a:t>
            </a:r>
            <a:r>
              <a:rPr lang="en-GB" sz="2800" b="1" dirty="0">
                <a:solidFill>
                  <a:schemeClr val="tx1"/>
                </a:solidFill>
              </a:rPr>
              <a:t>DISCUSSION</a:t>
            </a:r>
            <a:r>
              <a:rPr lang="en-GB" sz="2800" dirty="0">
                <a:solidFill>
                  <a:schemeClr val="tx1"/>
                </a:solidFill>
              </a:rPr>
              <a:t> is to present different arguments, or points of view, on a subject (or issue). Sometimes the subject of the discussion is based on a question. For example:</a:t>
            </a:r>
          </a:p>
          <a:p>
            <a:endParaRPr lang="en-GB" sz="2800" dirty="0">
              <a:solidFill>
                <a:schemeClr val="tx1"/>
              </a:solidFill>
            </a:endParaRPr>
          </a:p>
          <a:p>
            <a:pPr marL="342900" indent="-342900">
              <a:buFont typeface="Wingdings" panose="05000000000000000000" pitchFamily="2" charset="2"/>
              <a:buChar char="q"/>
            </a:pPr>
            <a:r>
              <a:rPr lang="en-GB" sz="2800" dirty="0">
                <a:solidFill>
                  <a:schemeClr val="tx1"/>
                </a:solidFill>
              </a:rPr>
              <a:t>Should dog be banned from parks?</a:t>
            </a:r>
          </a:p>
          <a:p>
            <a:pPr marL="342900" indent="-342900">
              <a:buFont typeface="Wingdings" panose="05000000000000000000" pitchFamily="2" charset="2"/>
              <a:buChar char="q"/>
            </a:pPr>
            <a:r>
              <a:rPr lang="en-GB" sz="2800" dirty="0">
                <a:solidFill>
                  <a:schemeClr val="tx1"/>
                </a:solidFill>
              </a:rPr>
              <a:t>Should children have to wear school uniform?</a:t>
            </a:r>
          </a:p>
          <a:p>
            <a:pPr marL="342900" indent="-342900">
              <a:buFont typeface="Wingdings" panose="05000000000000000000" pitchFamily="2" charset="2"/>
              <a:buChar char="q"/>
            </a:pPr>
            <a:r>
              <a:rPr lang="en-GB" sz="2800" dirty="0">
                <a:solidFill>
                  <a:schemeClr val="tx1"/>
                </a:solidFill>
              </a:rPr>
              <a:t>Is it right to keep animals in zoos?</a:t>
            </a:r>
          </a:p>
          <a:p>
            <a:endParaRPr lang="en-GB" sz="2400" dirty="0">
              <a:solidFill>
                <a:schemeClr val="tx1"/>
              </a:solidFill>
            </a:endParaRPr>
          </a:p>
        </p:txBody>
      </p:sp>
    </p:spTree>
    <p:extLst>
      <p:ext uri="{BB962C8B-B14F-4D97-AF65-F5344CB8AC3E}">
        <p14:creationId xmlns:p14="http://schemas.microsoft.com/office/powerpoint/2010/main" val="1670920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7593497" y="226668"/>
            <a:ext cx="3604592" cy="772138"/>
          </a:xfrm>
          <a:solidFill>
            <a:schemeClr val="accent2">
              <a:lumMod val="40000"/>
              <a:lumOff val="60000"/>
            </a:schemeClr>
          </a:solidFill>
          <a:ln>
            <a:solidFill>
              <a:schemeClr val="accent1"/>
            </a:solidFill>
          </a:ln>
        </p:spPr>
        <p:txBody>
          <a:bodyPr>
            <a:normAutofit fontScale="90000"/>
          </a:bodyPr>
          <a:lstStyle/>
          <a:p>
            <a:pPr algn="ctr"/>
            <a:r>
              <a:rPr lang="en-GB" sz="3200" b="1" dirty="0">
                <a:latin typeface="+mn-lt"/>
              </a:rPr>
              <a:t>Features of discussion</a:t>
            </a:r>
          </a:p>
        </p:txBody>
      </p:sp>
      <p:sp>
        <p:nvSpPr>
          <p:cNvPr id="2" name="Rectangle 1">
            <a:extLst>
              <a:ext uri="{FF2B5EF4-FFF2-40B4-BE49-F238E27FC236}">
                <a16:creationId xmlns:a16="http://schemas.microsoft.com/office/drawing/2014/main" id="{38A8197D-C064-4446-9877-F89CD0E2D427}"/>
              </a:ext>
            </a:extLst>
          </p:cNvPr>
          <p:cNvSpPr/>
          <p:nvPr/>
        </p:nvSpPr>
        <p:spPr>
          <a:xfrm>
            <a:off x="282642" y="168006"/>
            <a:ext cx="6230700" cy="657001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a:p>
            <a:endParaRPr lang="en-GB" sz="2400" b="1" u="sng" dirty="0">
              <a:solidFill>
                <a:schemeClr val="tx1"/>
              </a:solidFill>
            </a:endParaRPr>
          </a:p>
          <a:p>
            <a:r>
              <a:rPr lang="en-GB" sz="2400" b="1" u="sng" dirty="0">
                <a:solidFill>
                  <a:schemeClr val="tx1"/>
                </a:solidFill>
              </a:rPr>
              <a:t>Should children have to wear school uniform?</a:t>
            </a:r>
          </a:p>
          <a:p>
            <a:endParaRPr lang="en-GB" sz="2000" dirty="0">
              <a:solidFill>
                <a:schemeClr val="tx1"/>
              </a:solidFill>
            </a:endParaRPr>
          </a:p>
          <a:p>
            <a:r>
              <a:rPr lang="en-GB" sz="2000" dirty="0">
                <a:solidFill>
                  <a:schemeClr val="tx1"/>
                </a:solidFill>
              </a:rPr>
              <a:t>In most schools, pupils have to wear a school uniform. The question is: should pupils be made to wear it?</a:t>
            </a:r>
          </a:p>
          <a:p>
            <a:endParaRPr lang="en-GB" sz="2000" dirty="0">
              <a:solidFill>
                <a:schemeClr val="tx1"/>
              </a:solidFill>
            </a:endParaRPr>
          </a:p>
          <a:p>
            <a:r>
              <a:rPr lang="en-GB" sz="2000" dirty="0">
                <a:solidFill>
                  <a:schemeClr val="tx1"/>
                </a:solidFill>
              </a:rPr>
              <a:t>Those people who think that school uniform is a good idea argue that it is smarter. They also say that it means there are fewer arguments at home about what to wear to school. </a:t>
            </a:r>
            <a:r>
              <a:rPr lang="en-GB" sz="2000" dirty="0">
                <a:solidFill>
                  <a:schemeClr val="tx1"/>
                </a:solidFill>
                <a:highlight>
                  <a:srgbClr val="FF00FF"/>
                </a:highlight>
              </a:rPr>
              <a:t>In addition</a:t>
            </a:r>
            <a:r>
              <a:rPr lang="en-GB" sz="2000" dirty="0">
                <a:solidFill>
                  <a:schemeClr val="tx1"/>
                </a:solidFill>
              </a:rPr>
              <a:t>, it gives the pupils a sense of identity and belonging to a ‘team’.</a:t>
            </a:r>
          </a:p>
          <a:p>
            <a:endParaRPr lang="en-GB" sz="2000" dirty="0">
              <a:solidFill>
                <a:schemeClr val="tx1"/>
              </a:solidFill>
            </a:endParaRPr>
          </a:p>
          <a:p>
            <a:r>
              <a:rPr lang="en-GB" sz="2000" dirty="0">
                <a:solidFill>
                  <a:schemeClr val="tx1"/>
                </a:solidFill>
                <a:highlight>
                  <a:srgbClr val="FF00FF"/>
                </a:highlight>
              </a:rPr>
              <a:t>However, </a:t>
            </a:r>
            <a:r>
              <a:rPr lang="en-GB" sz="2000" dirty="0">
                <a:solidFill>
                  <a:schemeClr val="tx1"/>
                </a:solidFill>
                <a:highlight>
                  <a:srgbClr val="00FF00"/>
                </a:highlight>
              </a:rPr>
              <a:t>others argue that </a:t>
            </a:r>
            <a:r>
              <a:rPr lang="en-GB" sz="2000" dirty="0">
                <a:solidFill>
                  <a:schemeClr val="tx1"/>
                </a:solidFill>
              </a:rPr>
              <a:t>school uniform is a bad idea. They think that pupils should have the choice of what to wear to school. If children can choose their own clothes, they can express their personality. </a:t>
            </a:r>
            <a:r>
              <a:rPr lang="en-GB" sz="2000" dirty="0">
                <a:solidFill>
                  <a:schemeClr val="tx1"/>
                </a:solidFill>
                <a:highlight>
                  <a:srgbClr val="FF00FF"/>
                </a:highlight>
              </a:rPr>
              <a:t>Also</a:t>
            </a:r>
            <a:r>
              <a:rPr lang="en-GB" sz="2000" dirty="0">
                <a:solidFill>
                  <a:schemeClr val="tx1"/>
                </a:solidFill>
              </a:rPr>
              <a:t>, by wearing their own clothes, they are more comfortable and can work harder.</a:t>
            </a:r>
          </a:p>
          <a:p>
            <a:endParaRPr lang="en-GB" sz="2000" dirty="0">
              <a:solidFill>
                <a:schemeClr val="tx1"/>
              </a:solidFill>
            </a:endParaRPr>
          </a:p>
          <a:p>
            <a:r>
              <a:rPr lang="en-GB" sz="2000" dirty="0">
                <a:solidFill>
                  <a:schemeClr val="tx1"/>
                </a:solidFill>
                <a:highlight>
                  <a:srgbClr val="00FF00"/>
                </a:highlight>
              </a:rPr>
              <a:t>In conclusion</a:t>
            </a:r>
            <a:r>
              <a:rPr lang="en-GB" sz="2000" dirty="0">
                <a:solidFill>
                  <a:schemeClr val="tx1"/>
                </a:solidFill>
              </a:rPr>
              <a:t>, there are many views on this. In the end, it</a:t>
            </a:r>
          </a:p>
          <a:p>
            <a:r>
              <a:rPr lang="en-GB" sz="2000" dirty="0">
                <a:solidFill>
                  <a:schemeClr val="tx1"/>
                </a:solidFill>
              </a:rPr>
              <a:t>is up to each school to make a decision on this issue.</a:t>
            </a:r>
          </a:p>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a:p>
            <a:endParaRPr lang="en-GB" sz="2400" dirty="0">
              <a:solidFill>
                <a:schemeClr val="tx1"/>
              </a:solidFill>
            </a:endParaRPr>
          </a:p>
        </p:txBody>
      </p:sp>
      <p:sp>
        <p:nvSpPr>
          <p:cNvPr id="3" name="Rectangle 2">
            <a:extLst>
              <a:ext uri="{FF2B5EF4-FFF2-40B4-BE49-F238E27FC236}">
                <a16:creationId xmlns:a16="http://schemas.microsoft.com/office/drawing/2014/main" id="{9516A044-FB4B-4BD2-A1A5-9A9F55EB1D22}"/>
              </a:ext>
            </a:extLst>
          </p:cNvPr>
          <p:cNvSpPr/>
          <p:nvPr/>
        </p:nvSpPr>
        <p:spPr>
          <a:xfrm>
            <a:off x="6933947" y="1418164"/>
            <a:ext cx="4923692" cy="1089336"/>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Introduction: stating the issue.</a:t>
            </a:r>
          </a:p>
          <a:p>
            <a:pPr algn="ctr"/>
            <a:r>
              <a:rPr lang="en-GB" sz="2000" dirty="0">
                <a:solidFill>
                  <a:schemeClr val="tx1"/>
                </a:solidFill>
              </a:rPr>
              <a:t>Arguments: for and against the issue.</a:t>
            </a:r>
          </a:p>
          <a:p>
            <a:pPr algn="ctr"/>
            <a:r>
              <a:rPr lang="en-GB" sz="2000" dirty="0">
                <a:solidFill>
                  <a:schemeClr val="tx1"/>
                </a:solidFill>
              </a:rPr>
              <a:t>Conclusion: rounding off and summing up.</a:t>
            </a:r>
          </a:p>
        </p:txBody>
      </p:sp>
      <p:sp>
        <p:nvSpPr>
          <p:cNvPr id="6" name="Rectangle 5">
            <a:extLst>
              <a:ext uri="{FF2B5EF4-FFF2-40B4-BE49-F238E27FC236}">
                <a16:creationId xmlns:a16="http://schemas.microsoft.com/office/drawing/2014/main" id="{14988234-FAA9-4498-80CE-557931DA8573}"/>
              </a:ext>
            </a:extLst>
          </p:cNvPr>
          <p:cNvSpPr/>
          <p:nvPr/>
        </p:nvSpPr>
        <p:spPr>
          <a:xfrm>
            <a:off x="6933947" y="2866740"/>
            <a:ext cx="4923692" cy="867314"/>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Written in the </a:t>
            </a:r>
            <a:r>
              <a:rPr lang="en-GB" sz="2000" dirty="0">
                <a:solidFill>
                  <a:schemeClr val="tx1"/>
                </a:solidFill>
                <a:highlight>
                  <a:srgbClr val="00FFFF"/>
                </a:highlight>
              </a:rPr>
              <a:t>present tense</a:t>
            </a:r>
            <a:r>
              <a:rPr lang="en-GB" sz="2000" dirty="0">
                <a:solidFill>
                  <a:schemeClr val="tx1"/>
                </a:solidFill>
              </a:rPr>
              <a:t>.</a:t>
            </a:r>
          </a:p>
        </p:txBody>
      </p:sp>
      <p:sp>
        <p:nvSpPr>
          <p:cNvPr id="7" name="Rectangle 6">
            <a:extLst>
              <a:ext uri="{FF2B5EF4-FFF2-40B4-BE49-F238E27FC236}">
                <a16:creationId xmlns:a16="http://schemas.microsoft.com/office/drawing/2014/main" id="{B6801556-5637-4464-841D-621CBCF6C932}"/>
              </a:ext>
            </a:extLst>
          </p:cNvPr>
          <p:cNvSpPr/>
          <p:nvPr/>
        </p:nvSpPr>
        <p:spPr>
          <a:xfrm>
            <a:off x="6933947" y="4093294"/>
            <a:ext cx="4923692" cy="867314"/>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highlight>
                  <a:srgbClr val="FF00FF"/>
                </a:highlight>
              </a:rPr>
              <a:t>Conjunctions </a:t>
            </a:r>
            <a:r>
              <a:rPr lang="en-GB" sz="2000" dirty="0">
                <a:solidFill>
                  <a:schemeClr val="tx1"/>
                </a:solidFill>
              </a:rPr>
              <a:t>to link ideas. </a:t>
            </a:r>
          </a:p>
        </p:txBody>
      </p:sp>
      <p:sp>
        <p:nvSpPr>
          <p:cNvPr id="9" name="Rectangle 8">
            <a:extLst>
              <a:ext uri="{FF2B5EF4-FFF2-40B4-BE49-F238E27FC236}">
                <a16:creationId xmlns:a16="http://schemas.microsoft.com/office/drawing/2014/main" id="{AC12E168-B301-4E07-8B77-EE5F8C90D124}"/>
              </a:ext>
            </a:extLst>
          </p:cNvPr>
          <p:cNvSpPr/>
          <p:nvPr/>
        </p:nvSpPr>
        <p:spPr>
          <a:xfrm>
            <a:off x="6933947" y="5291711"/>
            <a:ext cx="4923692" cy="884006"/>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highlight>
                  <a:srgbClr val="00FF00"/>
                </a:highlight>
              </a:rPr>
              <a:t>Formal phrases: </a:t>
            </a:r>
          </a:p>
          <a:p>
            <a:pPr algn="ctr"/>
            <a:r>
              <a:rPr lang="en-GB" sz="2000" dirty="0">
                <a:solidFill>
                  <a:schemeClr val="tx1"/>
                </a:solidFill>
              </a:rPr>
              <a:t>‘those people who think’…</a:t>
            </a:r>
          </a:p>
          <a:p>
            <a:pPr algn="ctr"/>
            <a:r>
              <a:rPr lang="en-GB" sz="2000" dirty="0">
                <a:solidFill>
                  <a:schemeClr val="tx1"/>
                </a:solidFill>
              </a:rPr>
              <a:t>‘others argue that …</a:t>
            </a:r>
          </a:p>
        </p:txBody>
      </p:sp>
    </p:spTree>
    <p:extLst>
      <p:ext uri="{BB962C8B-B14F-4D97-AF65-F5344CB8AC3E}">
        <p14:creationId xmlns:p14="http://schemas.microsoft.com/office/powerpoint/2010/main" val="1810365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711591" y="238516"/>
            <a:ext cx="10515600" cy="802492"/>
          </a:xfrm>
          <a:solidFill>
            <a:schemeClr val="accent2">
              <a:lumMod val="40000"/>
              <a:lumOff val="60000"/>
            </a:schemeClr>
          </a:solidFill>
          <a:ln>
            <a:solidFill>
              <a:schemeClr val="accent1"/>
            </a:solidFill>
          </a:ln>
        </p:spPr>
        <p:txBody>
          <a:bodyPr>
            <a:normAutofit/>
          </a:bodyPr>
          <a:lstStyle/>
          <a:p>
            <a:r>
              <a:rPr lang="en-GB" sz="2000" b="1" dirty="0">
                <a:latin typeface="+mn-lt"/>
              </a:rPr>
              <a:t>Your turn</a:t>
            </a:r>
            <a:r>
              <a:rPr lang="en-GB" sz="2000" dirty="0">
                <a:latin typeface="+mn-lt"/>
              </a:rPr>
              <a:t>: read the following extract and identify the key features which show that it is a discussion (or discursive) text.</a:t>
            </a:r>
            <a:endParaRPr lang="en-GB" sz="2000" b="1" dirty="0">
              <a:latin typeface="+mn-lt"/>
            </a:endParaRPr>
          </a:p>
        </p:txBody>
      </p:sp>
      <p:sp>
        <p:nvSpPr>
          <p:cNvPr id="2" name="Rectangle 1">
            <a:extLst>
              <a:ext uri="{FF2B5EF4-FFF2-40B4-BE49-F238E27FC236}">
                <a16:creationId xmlns:a16="http://schemas.microsoft.com/office/drawing/2014/main" id="{38A8197D-C064-4446-9877-F89CD0E2D427}"/>
              </a:ext>
            </a:extLst>
          </p:cNvPr>
          <p:cNvSpPr/>
          <p:nvPr/>
        </p:nvSpPr>
        <p:spPr>
          <a:xfrm>
            <a:off x="3734514" y="1139483"/>
            <a:ext cx="3720548" cy="52050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Should school start at 8am?</a:t>
            </a:r>
          </a:p>
        </p:txBody>
      </p:sp>
      <p:sp>
        <p:nvSpPr>
          <p:cNvPr id="4" name="Rectangle 3">
            <a:extLst>
              <a:ext uri="{FF2B5EF4-FFF2-40B4-BE49-F238E27FC236}">
                <a16:creationId xmlns:a16="http://schemas.microsoft.com/office/drawing/2014/main" id="{ED4E68A0-1A06-43D0-982B-544EE0C620AA}"/>
              </a:ext>
            </a:extLst>
          </p:cNvPr>
          <p:cNvSpPr/>
          <p:nvPr/>
        </p:nvSpPr>
        <p:spPr>
          <a:xfrm>
            <a:off x="711591" y="1758463"/>
            <a:ext cx="10515600" cy="4726743"/>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Most schools in the United Kingdom begin between 8.45am and 9.00am. However, on the continent many schools begin much earlier. Should schools consider starting at 8.00am?</a:t>
            </a:r>
          </a:p>
          <a:p>
            <a:endParaRPr lang="en-GB" sz="2000" dirty="0">
              <a:solidFill>
                <a:schemeClr val="tx1"/>
              </a:solidFill>
            </a:endParaRPr>
          </a:p>
          <a:p>
            <a:r>
              <a:rPr lang="en-GB" sz="2000" dirty="0">
                <a:solidFill>
                  <a:schemeClr val="tx1"/>
                </a:solidFill>
              </a:rPr>
              <a:t>Those people who are in favour of starting school at 8am think it would fit in much better with working parents. If a parent works, they could drop their child off much earlier and still get to work. Also, children would be able to finish earlier and have more time to play out at the end of the day.</a:t>
            </a:r>
          </a:p>
          <a:p>
            <a:endParaRPr lang="en-GB" sz="2000" dirty="0">
              <a:solidFill>
                <a:schemeClr val="tx1"/>
              </a:solidFill>
            </a:endParaRPr>
          </a:p>
          <a:p>
            <a:r>
              <a:rPr lang="en-GB" sz="2000" dirty="0">
                <a:solidFill>
                  <a:schemeClr val="tx1"/>
                </a:solidFill>
              </a:rPr>
              <a:t>However, those people against an early start say that children will have to be up far too early in the morning. Another argument against the issue is that teachers would have to be in school by about 6am, to get ready for the day. This is also far too early, especially if they have a family of their own.</a:t>
            </a:r>
          </a:p>
          <a:p>
            <a:endParaRPr lang="en-GB" sz="2000" dirty="0">
              <a:solidFill>
                <a:schemeClr val="tx1"/>
              </a:solidFill>
            </a:endParaRPr>
          </a:p>
          <a:p>
            <a:r>
              <a:rPr lang="en-GB" sz="2000" dirty="0">
                <a:solidFill>
                  <a:schemeClr val="tx1"/>
                </a:solidFill>
              </a:rPr>
              <a:t>To conclude, there are good arguments on both sides. If schools wanted to make this change, they would need to consult the parents, as well as other local schools. In the end, it is up to the individual school to decide.</a:t>
            </a:r>
          </a:p>
        </p:txBody>
      </p:sp>
    </p:spTree>
    <p:extLst>
      <p:ext uri="{BB962C8B-B14F-4D97-AF65-F5344CB8AC3E}">
        <p14:creationId xmlns:p14="http://schemas.microsoft.com/office/powerpoint/2010/main" val="2339236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0A8CF-8D6E-4521-8255-E44FA1F78155}"/>
              </a:ext>
            </a:extLst>
          </p:cNvPr>
          <p:cNvSpPr>
            <a:spLocks noGrp="1"/>
          </p:cNvSpPr>
          <p:nvPr>
            <p:ph type="title"/>
          </p:nvPr>
        </p:nvSpPr>
        <p:spPr>
          <a:xfrm>
            <a:off x="7778846" y="927834"/>
            <a:ext cx="3776003" cy="900967"/>
          </a:xfrm>
          <a:solidFill>
            <a:schemeClr val="accent2">
              <a:lumMod val="40000"/>
              <a:lumOff val="60000"/>
            </a:schemeClr>
          </a:solidFill>
          <a:ln>
            <a:solidFill>
              <a:schemeClr val="tx1"/>
            </a:solidFill>
          </a:ln>
        </p:spPr>
        <p:txBody>
          <a:bodyPr>
            <a:normAutofit fontScale="90000"/>
          </a:bodyPr>
          <a:lstStyle/>
          <a:p>
            <a:pPr algn="ctr"/>
            <a:r>
              <a:rPr lang="en-GB" dirty="0">
                <a:latin typeface="+mn-lt"/>
              </a:rPr>
              <a:t>Persuasive texts</a:t>
            </a:r>
          </a:p>
        </p:txBody>
      </p:sp>
      <p:sp>
        <p:nvSpPr>
          <p:cNvPr id="3" name="Rectangle: Rounded Corners 2">
            <a:extLst>
              <a:ext uri="{FF2B5EF4-FFF2-40B4-BE49-F238E27FC236}">
                <a16:creationId xmlns:a16="http://schemas.microsoft.com/office/drawing/2014/main" id="{FB703502-9814-455D-A348-F97E86CF6593}"/>
              </a:ext>
            </a:extLst>
          </p:cNvPr>
          <p:cNvSpPr/>
          <p:nvPr/>
        </p:nvSpPr>
        <p:spPr>
          <a:xfrm>
            <a:off x="460400" y="239151"/>
            <a:ext cx="6587513" cy="6618849"/>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Are your children bored in the holidays? </a:t>
            </a:r>
          </a:p>
          <a:p>
            <a:pPr algn="ctr"/>
            <a:endParaRPr lang="en-GB" sz="2800" b="1" dirty="0">
              <a:solidFill>
                <a:schemeClr val="tx1"/>
              </a:solidFill>
            </a:endParaRPr>
          </a:p>
          <a:p>
            <a:pPr algn="ctr"/>
            <a:r>
              <a:rPr lang="en-GB" sz="2400" dirty="0">
                <a:solidFill>
                  <a:schemeClr val="tx1"/>
                </a:solidFill>
              </a:rPr>
              <a:t>Why not take them to</a:t>
            </a:r>
          </a:p>
          <a:p>
            <a:pPr algn="ctr"/>
            <a:r>
              <a:rPr lang="en-GB" sz="2000" dirty="0">
                <a:solidFill>
                  <a:schemeClr val="tx1"/>
                </a:solidFill>
              </a:rPr>
              <a:t> </a:t>
            </a:r>
            <a:r>
              <a:rPr lang="en-GB" sz="2400" dirty="0">
                <a:solidFill>
                  <a:srgbClr val="FF0000"/>
                </a:solidFill>
                <a:latin typeface="Elephant" panose="02020904090505020303" pitchFamily="18" charset="0"/>
              </a:rPr>
              <a:t>‘Fantasy World’?</a:t>
            </a:r>
          </a:p>
          <a:p>
            <a:pPr algn="ctr"/>
            <a:r>
              <a:rPr lang="en-GB" sz="2400" dirty="0">
                <a:solidFill>
                  <a:srgbClr val="FF0000"/>
                </a:solidFill>
                <a:latin typeface="Elephant" panose="02020904090505020303" pitchFamily="18" charset="0"/>
              </a:rPr>
              <a:t>The best theme park in the country!</a:t>
            </a:r>
          </a:p>
          <a:p>
            <a:pPr algn="ctr"/>
            <a:endParaRPr lang="en-GB" sz="2400" dirty="0">
              <a:solidFill>
                <a:srgbClr val="FF0000"/>
              </a:solidFill>
              <a:latin typeface="Elephant" panose="02020904090505020303" pitchFamily="18" charset="0"/>
            </a:endParaRPr>
          </a:p>
          <a:p>
            <a:pPr algn="ctr"/>
            <a:r>
              <a:rPr lang="en-GB" sz="2400" dirty="0">
                <a:solidFill>
                  <a:srgbClr val="FF0000"/>
                </a:solidFill>
                <a:latin typeface="Elephant" panose="02020904090505020303" pitchFamily="18" charset="0"/>
              </a:rPr>
              <a:t> </a:t>
            </a:r>
            <a:r>
              <a:rPr lang="en-GB" sz="2400" dirty="0">
                <a:solidFill>
                  <a:schemeClr val="tx1"/>
                </a:solidFill>
              </a:rPr>
              <a:t>Our theme park is full of </a:t>
            </a:r>
            <a:r>
              <a:rPr lang="en-GB" sz="2400" b="1" dirty="0">
                <a:solidFill>
                  <a:schemeClr val="tx1"/>
                </a:solidFill>
              </a:rPr>
              <a:t>fantastic, fabulous beasts </a:t>
            </a:r>
            <a:r>
              <a:rPr lang="en-GB" sz="2400" dirty="0">
                <a:solidFill>
                  <a:schemeClr val="tx1"/>
                </a:solidFill>
              </a:rPr>
              <a:t>and </a:t>
            </a:r>
            <a:r>
              <a:rPr lang="en-GB" sz="2400" b="1" dirty="0">
                <a:solidFill>
                  <a:schemeClr val="tx1"/>
                </a:solidFill>
              </a:rPr>
              <a:t>creatures </a:t>
            </a:r>
            <a:r>
              <a:rPr lang="en-GB" sz="2400" dirty="0">
                <a:solidFill>
                  <a:schemeClr val="tx1"/>
                </a:solidFill>
              </a:rPr>
              <a:t>from all of their favourite films.</a:t>
            </a:r>
          </a:p>
          <a:p>
            <a:pPr algn="ctr"/>
            <a:endParaRPr lang="en-GB" sz="2400" dirty="0">
              <a:solidFill>
                <a:schemeClr val="tx1"/>
              </a:solidFill>
            </a:endParaRPr>
          </a:p>
          <a:p>
            <a:pPr algn="ctr"/>
            <a:r>
              <a:rPr lang="en-GB" sz="2400" dirty="0">
                <a:solidFill>
                  <a:schemeClr val="tx1"/>
                </a:solidFill>
              </a:rPr>
              <a:t>Go on the ‘ </a:t>
            </a:r>
            <a:r>
              <a:rPr lang="en-GB" sz="2400" dirty="0" err="1">
                <a:solidFill>
                  <a:srgbClr val="FF0000"/>
                </a:solidFill>
              </a:rPr>
              <a:t>Griffulp</a:t>
            </a:r>
            <a:r>
              <a:rPr lang="en-GB" sz="2400" dirty="0">
                <a:solidFill>
                  <a:srgbClr val="FF0000"/>
                </a:solidFill>
              </a:rPr>
              <a:t> Ride</a:t>
            </a:r>
            <a:r>
              <a:rPr lang="en-GB" sz="2400" dirty="0">
                <a:solidFill>
                  <a:schemeClr val="tx1"/>
                </a:solidFill>
              </a:rPr>
              <a:t>’ and experience the real creatures interacting with your children! They will love it!</a:t>
            </a:r>
          </a:p>
          <a:p>
            <a:pPr algn="ctr"/>
            <a:endParaRPr lang="en-GB" sz="2400" dirty="0">
              <a:solidFill>
                <a:schemeClr val="tx1"/>
              </a:solidFill>
            </a:endParaRPr>
          </a:p>
          <a:p>
            <a:pPr algn="ctr"/>
            <a:r>
              <a:rPr lang="en-GB" sz="2400" dirty="0">
                <a:solidFill>
                  <a:schemeClr val="tx1"/>
                </a:solidFill>
              </a:rPr>
              <a:t>Visit our website: www.fantasyworld.org for more information.</a:t>
            </a:r>
          </a:p>
        </p:txBody>
      </p:sp>
      <p:sp>
        <p:nvSpPr>
          <p:cNvPr id="4" name="Rectangle: Rounded Corners 3">
            <a:extLst>
              <a:ext uri="{FF2B5EF4-FFF2-40B4-BE49-F238E27FC236}">
                <a16:creationId xmlns:a16="http://schemas.microsoft.com/office/drawing/2014/main" id="{B27DC198-2E7E-42CE-8A99-086F950AC5E9}"/>
              </a:ext>
            </a:extLst>
          </p:cNvPr>
          <p:cNvSpPr/>
          <p:nvPr/>
        </p:nvSpPr>
        <p:spPr>
          <a:xfrm>
            <a:off x="7338645" y="2268736"/>
            <a:ext cx="4656407" cy="256032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Discussion</a:t>
            </a:r>
          </a:p>
          <a:p>
            <a:pPr algn="ctr"/>
            <a:r>
              <a:rPr lang="en-GB" sz="2400" dirty="0">
                <a:solidFill>
                  <a:schemeClr val="tx1"/>
                </a:solidFill>
              </a:rPr>
              <a:t>Can you identify the features on this advertisement, which are used to persuade the reader to visit ‘Fantasy World’?</a:t>
            </a:r>
          </a:p>
        </p:txBody>
      </p:sp>
    </p:spTree>
    <p:extLst>
      <p:ext uri="{BB962C8B-B14F-4D97-AF65-F5344CB8AC3E}">
        <p14:creationId xmlns:p14="http://schemas.microsoft.com/office/powerpoint/2010/main" val="1630501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0A8CF-8D6E-4521-8255-E44FA1F78155}"/>
              </a:ext>
            </a:extLst>
          </p:cNvPr>
          <p:cNvSpPr>
            <a:spLocks noGrp="1"/>
          </p:cNvSpPr>
          <p:nvPr>
            <p:ph type="title"/>
          </p:nvPr>
        </p:nvSpPr>
        <p:spPr>
          <a:xfrm>
            <a:off x="7582486" y="252584"/>
            <a:ext cx="4220308" cy="900967"/>
          </a:xfrm>
          <a:solidFill>
            <a:schemeClr val="accent2">
              <a:lumMod val="40000"/>
              <a:lumOff val="60000"/>
            </a:schemeClr>
          </a:solidFill>
          <a:ln>
            <a:solidFill>
              <a:schemeClr val="tx1"/>
            </a:solidFill>
          </a:ln>
        </p:spPr>
        <p:txBody>
          <a:bodyPr>
            <a:normAutofit/>
          </a:bodyPr>
          <a:lstStyle/>
          <a:p>
            <a:r>
              <a:rPr lang="en-GB" sz="2800" dirty="0">
                <a:latin typeface="+mn-lt"/>
              </a:rPr>
              <a:t>Features of persuasive texts</a:t>
            </a:r>
          </a:p>
        </p:txBody>
      </p:sp>
      <p:sp>
        <p:nvSpPr>
          <p:cNvPr id="5" name="Rectangle: Rounded Corners 4">
            <a:extLst>
              <a:ext uri="{FF2B5EF4-FFF2-40B4-BE49-F238E27FC236}">
                <a16:creationId xmlns:a16="http://schemas.microsoft.com/office/drawing/2014/main" id="{B5357B3F-E829-4E6F-B39B-6AAC05CAE2D8}"/>
              </a:ext>
            </a:extLst>
          </p:cNvPr>
          <p:cNvSpPr/>
          <p:nvPr/>
        </p:nvSpPr>
        <p:spPr>
          <a:xfrm>
            <a:off x="407962" y="224448"/>
            <a:ext cx="6822831" cy="6218555"/>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highlight>
                <a:srgbClr val="FFFF00"/>
              </a:highlight>
            </a:endParaRPr>
          </a:p>
          <a:p>
            <a:pPr algn="ctr"/>
            <a:r>
              <a:rPr lang="en-GB" sz="2800" b="1" dirty="0">
                <a:solidFill>
                  <a:schemeClr val="tx1"/>
                </a:solidFill>
                <a:highlight>
                  <a:srgbClr val="FFFF00"/>
                </a:highlight>
              </a:rPr>
              <a:t>Are your children bored in the holidays? </a:t>
            </a:r>
          </a:p>
          <a:p>
            <a:pPr algn="ctr"/>
            <a:endParaRPr lang="en-GB" sz="2800" b="1" dirty="0">
              <a:solidFill>
                <a:schemeClr val="tx1"/>
              </a:solidFill>
            </a:endParaRPr>
          </a:p>
          <a:p>
            <a:pPr algn="ctr"/>
            <a:r>
              <a:rPr lang="en-GB" sz="2400" dirty="0">
                <a:solidFill>
                  <a:schemeClr val="tx1"/>
                </a:solidFill>
              </a:rPr>
              <a:t>Why not take them to</a:t>
            </a:r>
          </a:p>
          <a:p>
            <a:pPr algn="ctr"/>
            <a:r>
              <a:rPr lang="en-GB" sz="2000" dirty="0">
                <a:solidFill>
                  <a:schemeClr val="tx1"/>
                </a:solidFill>
              </a:rPr>
              <a:t> </a:t>
            </a:r>
            <a:r>
              <a:rPr lang="en-GB" sz="2400" dirty="0">
                <a:solidFill>
                  <a:srgbClr val="FF0000"/>
                </a:solidFill>
                <a:latin typeface="Elephant" panose="02020904090505020303" pitchFamily="18" charset="0"/>
              </a:rPr>
              <a:t>‘Fantasy World’?</a:t>
            </a:r>
          </a:p>
          <a:p>
            <a:pPr algn="ctr"/>
            <a:r>
              <a:rPr lang="en-GB" sz="2400" dirty="0">
                <a:solidFill>
                  <a:srgbClr val="FF0000"/>
                </a:solidFill>
                <a:latin typeface="Elephant" panose="02020904090505020303" pitchFamily="18" charset="0"/>
              </a:rPr>
              <a:t>The </a:t>
            </a:r>
            <a:r>
              <a:rPr lang="en-GB" sz="2400" dirty="0">
                <a:solidFill>
                  <a:srgbClr val="FF0000"/>
                </a:solidFill>
                <a:highlight>
                  <a:srgbClr val="00FFFF"/>
                </a:highlight>
                <a:latin typeface="Elephant" panose="02020904090505020303" pitchFamily="18" charset="0"/>
              </a:rPr>
              <a:t>best</a:t>
            </a:r>
            <a:r>
              <a:rPr lang="en-GB" sz="2400" dirty="0">
                <a:solidFill>
                  <a:srgbClr val="FF0000"/>
                </a:solidFill>
                <a:latin typeface="Elephant" panose="02020904090505020303" pitchFamily="18" charset="0"/>
              </a:rPr>
              <a:t> theme park in the country!</a:t>
            </a:r>
          </a:p>
          <a:p>
            <a:pPr algn="ctr"/>
            <a:endParaRPr lang="en-GB" sz="2400" dirty="0">
              <a:solidFill>
                <a:srgbClr val="FF0000"/>
              </a:solidFill>
              <a:latin typeface="Elephant" panose="02020904090505020303" pitchFamily="18" charset="0"/>
            </a:endParaRPr>
          </a:p>
          <a:p>
            <a:pPr algn="ctr"/>
            <a:r>
              <a:rPr lang="en-GB" sz="2400" dirty="0">
                <a:solidFill>
                  <a:schemeClr val="tx1"/>
                </a:solidFill>
              </a:rPr>
              <a:t>Our theme park is full of </a:t>
            </a:r>
            <a:r>
              <a:rPr lang="en-GB" sz="2400" b="1" dirty="0">
                <a:solidFill>
                  <a:schemeClr val="tx1"/>
                </a:solidFill>
                <a:highlight>
                  <a:srgbClr val="FF00FF"/>
                </a:highlight>
              </a:rPr>
              <a:t>fantastic, fabulous beasts</a:t>
            </a:r>
            <a:r>
              <a:rPr lang="en-GB" sz="2400" dirty="0">
                <a:solidFill>
                  <a:schemeClr val="tx1"/>
                </a:solidFill>
              </a:rPr>
              <a:t> and </a:t>
            </a:r>
            <a:r>
              <a:rPr lang="en-GB" sz="2400" b="1" dirty="0">
                <a:solidFill>
                  <a:schemeClr val="tx1"/>
                </a:solidFill>
              </a:rPr>
              <a:t>creatures </a:t>
            </a:r>
            <a:r>
              <a:rPr lang="en-GB" sz="2400" dirty="0">
                <a:solidFill>
                  <a:schemeClr val="tx1"/>
                </a:solidFill>
              </a:rPr>
              <a:t>from all of their favourite films.</a:t>
            </a:r>
          </a:p>
          <a:p>
            <a:pPr algn="ctr"/>
            <a:endParaRPr lang="en-GB" sz="2400" dirty="0">
              <a:solidFill>
                <a:schemeClr val="tx1"/>
              </a:solidFill>
            </a:endParaRPr>
          </a:p>
          <a:p>
            <a:pPr algn="ctr"/>
            <a:r>
              <a:rPr lang="en-GB" sz="2400" dirty="0">
                <a:solidFill>
                  <a:schemeClr val="tx1"/>
                </a:solidFill>
                <a:highlight>
                  <a:srgbClr val="00FF00"/>
                </a:highlight>
              </a:rPr>
              <a:t>Go on</a:t>
            </a:r>
            <a:r>
              <a:rPr lang="en-GB" sz="2400" dirty="0">
                <a:solidFill>
                  <a:schemeClr val="tx1"/>
                </a:solidFill>
              </a:rPr>
              <a:t> the ‘ </a:t>
            </a:r>
            <a:r>
              <a:rPr lang="en-GB" sz="2400" dirty="0" err="1">
                <a:solidFill>
                  <a:srgbClr val="FF0000"/>
                </a:solidFill>
              </a:rPr>
              <a:t>Griffulp</a:t>
            </a:r>
            <a:r>
              <a:rPr lang="en-GB" sz="2400" dirty="0">
                <a:solidFill>
                  <a:srgbClr val="FF0000"/>
                </a:solidFill>
              </a:rPr>
              <a:t> Ride</a:t>
            </a:r>
            <a:r>
              <a:rPr lang="en-GB" sz="2400" dirty="0">
                <a:solidFill>
                  <a:schemeClr val="tx1"/>
                </a:solidFill>
              </a:rPr>
              <a:t>’ and experience the real creatures interacting with your children! They will love it!</a:t>
            </a:r>
          </a:p>
          <a:p>
            <a:pPr algn="ctr"/>
            <a:endParaRPr lang="en-GB" sz="2400" dirty="0">
              <a:solidFill>
                <a:schemeClr val="tx1"/>
              </a:solidFill>
            </a:endParaRPr>
          </a:p>
          <a:p>
            <a:pPr algn="ctr"/>
            <a:r>
              <a:rPr lang="en-GB" sz="2400" dirty="0">
                <a:solidFill>
                  <a:schemeClr val="tx1"/>
                </a:solidFill>
              </a:rPr>
              <a:t>Visit our website: www.fantasyworld.org for more information.</a:t>
            </a:r>
          </a:p>
          <a:p>
            <a:pPr algn="ctr"/>
            <a:endParaRPr lang="en-GB" sz="2400" dirty="0">
              <a:solidFill>
                <a:schemeClr val="tx1"/>
              </a:solidFill>
            </a:endParaRPr>
          </a:p>
        </p:txBody>
      </p:sp>
      <p:sp>
        <p:nvSpPr>
          <p:cNvPr id="6" name="Rectangle 5">
            <a:extLst>
              <a:ext uri="{FF2B5EF4-FFF2-40B4-BE49-F238E27FC236}">
                <a16:creationId xmlns:a16="http://schemas.microsoft.com/office/drawing/2014/main" id="{9C402125-D52A-4D70-AF45-D6AAB76004C3}"/>
              </a:ext>
            </a:extLst>
          </p:cNvPr>
          <p:cNvSpPr/>
          <p:nvPr/>
        </p:nvSpPr>
        <p:spPr>
          <a:xfrm>
            <a:off x="7582486" y="1406769"/>
            <a:ext cx="4220308" cy="85812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highlight>
                  <a:srgbClr val="FFFF00"/>
                </a:highlight>
              </a:rPr>
              <a:t>A rhetorical question </a:t>
            </a:r>
            <a:r>
              <a:rPr lang="en-GB" sz="2400" dirty="0">
                <a:solidFill>
                  <a:schemeClr val="tx1"/>
                </a:solidFill>
              </a:rPr>
              <a:t>to appeal to the reader.</a:t>
            </a:r>
          </a:p>
        </p:txBody>
      </p:sp>
      <p:sp>
        <p:nvSpPr>
          <p:cNvPr id="7" name="Rectangle 6">
            <a:extLst>
              <a:ext uri="{FF2B5EF4-FFF2-40B4-BE49-F238E27FC236}">
                <a16:creationId xmlns:a16="http://schemas.microsoft.com/office/drawing/2014/main" id="{D54E21FD-B133-4F82-BDA2-C024D38B7F07}"/>
              </a:ext>
            </a:extLst>
          </p:cNvPr>
          <p:cNvSpPr/>
          <p:nvPr/>
        </p:nvSpPr>
        <p:spPr>
          <a:xfrm>
            <a:off x="7582486" y="2600176"/>
            <a:ext cx="4220308" cy="85812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highlight>
                  <a:srgbClr val="FF00FF"/>
                </a:highlight>
              </a:rPr>
              <a:t>Alliteration</a:t>
            </a:r>
          </a:p>
        </p:txBody>
      </p:sp>
      <p:sp>
        <p:nvSpPr>
          <p:cNvPr id="8" name="Rectangle 7">
            <a:extLst>
              <a:ext uri="{FF2B5EF4-FFF2-40B4-BE49-F238E27FC236}">
                <a16:creationId xmlns:a16="http://schemas.microsoft.com/office/drawing/2014/main" id="{343E7710-9A09-4780-811A-87E021DCE93B}"/>
              </a:ext>
            </a:extLst>
          </p:cNvPr>
          <p:cNvSpPr/>
          <p:nvPr/>
        </p:nvSpPr>
        <p:spPr>
          <a:xfrm>
            <a:off x="7582486" y="3793583"/>
            <a:ext cx="4220308" cy="85812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highlight>
                  <a:srgbClr val="00FFFF"/>
                </a:highlight>
              </a:rPr>
              <a:t>Superlatives</a:t>
            </a:r>
          </a:p>
        </p:txBody>
      </p:sp>
      <p:sp>
        <p:nvSpPr>
          <p:cNvPr id="9" name="Rectangle 8">
            <a:extLst>
              <a:ext uri="{FF2B5EF4-FFF2-40B4-BE49-F238E27FC236}">
                <a16:creationId xmlns:a16="http://schemas.microsoft.com/office/drawing/2014/main" id="{74E5A8CB-F812-4F25-811D-776ABE46817E}"/>
              </a:ext>
            </a:extLst>
          </p:cNvPr>
          <p:cNvSpPr/>
          <p:nvPr/>
        </p:nvSpPr>
        <p:spPr>
          <a:xfrm>
            <a:off x="7506286" y="4986990"/>
            <a:ext cx="4372708" cy="85812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highlight>
                  <a:srgbClr val="00FF00"/>
                </a:highlight>
              </a:rPr>
              <a:t>The imperative verb</a:t>
            </a:r>
          </a:p>
        </p:txBody>
      </p:sp>
    </p:spTree>
    <p:extLst>
      <p:ext uri="{BB962C8B-B14F-4D97-AF65-F5344CB8AC3E}">
        <p14:creationId xmlns:p14="http://schemas.microsoft.com/office/powerpoint/2010/main" val="3841935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FC567-4B38-4108-9227-A6057096F16A}"/>
              </a:ext>
            </a:extLst>
          </p:cNvPr>
          <p:cNvSpPr>
            <a:spLocks noGrp="1"/>
          </p:cNvSpPr>
          <p:nvPr>
            <p:ph type="title"/>
          </p:nvPr>
        </p:nvSpPr>
        <p:spPr>
          <a:xfrm>
            <a:off x="821788" y="3403747"/>
            <a:ext cx="10515600" cy="2138924"/>
          </a:xfrm>
          <a:solidFill>
            <a:schemeClr val="accent2">
              <a:lumMod val="40000"/>
              <a:lumOff val="60000"/>
            </a:schemeClr>
          </a:solidFill>
          <a:ln>
            <a:solidFill>
              <a:schemeClr val="tx1"/>
            </a:solidFill>
          </a:ln>
        </p:spPr>
        <p:txBody>
          <a:bodyPr>
            <a:normAutofit/>
          </a:bodyPr>
          <a:lstStyle/>
          <a:p>
            <a:r>
              <a:rPr lang="en-GB" sz="3600" dirty="0">
                <a:latin typeface="+mn-lt"/>
              </a:rPr>
              <a:t>Being able to do this will mean we can also WRITE these text types in the correct style.</a:t>
            </a:r>
          </a:p>
        </p:txBody>
      </p:sp>
      <p:sp>
        <p:nvSpPr>
          <p:cNvPr id="3" name="Title 1">
            <a:extLst>
              <a:ext uri="{FF2B5EF4-FFF2-40B4-BE49-F238E27FC236}">
                <a16:creationId xmlns:a16="http://schemas.microsoft.com/office/drawing/2014/main" id="{84A009CC-F874-4DB8-96C6-1A8BEC257A6A}"/>
              </a:ext>
            </a:extLst>
          </p:cNvPr>
          <p:cNvSpPr txBox="1">
            <a:spLocks/>
          </p:cNvSpPr>
          <p:nvPr/>
        </p:nvSpPr>
        <p:spPr>
          <a:xfrm>
            <a:off x="821788" y="869217"/>
            <a:ext cx="10515600" cy="2138924"/>
          </a:xfrm>
          <a:prstGeom prst="rect">
            <a:avLst/>
          </a:prstGeom>
          <a:solidFill>
            <a:schemeClr val="accent2">
              <a:lumMod val="40000"/>
              <a:lumOff val="60000"/>
            </a:schemeClr>
          </a:solidFill>
          <a:ln>
            <a:solidFill>
              <a:schemeClr val="tx1"/>
            </a:solidFill>
          </a:ln>
        </p:spPr>
        <p:txBody>
          <a:bodyPr vert="horz" lIns="91440" tIns="45720" rIns="91440" bIns="45720" rtlCol="0" anchor="ctr">
            <a:normAutofit/>
          </a:bodyPr>
          <a:lstStyle>
            <a:lvl1pPr>
              <a:lnSpc>
                <a:spcPct val="90000"/>
              </a:lnSpc>
              <a:spcBef>
                <a:spcPct val="0"/>
              </a:spcBef>
              <a:buNone/>
              <a:defRPr sz="3600">
                <a:ea typeface="+mj-ea"/>
                <a:cs typeface="+mj-cs"/>
              </a:defRPr>
            </a:lvl1pPr>
          </a:lstStyle>
          <a:p>
            <a:r>
              <a:rPr lang="en-GB" dirty="0"/>
              <a:t>So, the features of a text type depend on the purpose and the audience for it. When you are reading, try to think about the purpose of the writing. Can you identify some of the features?</a:t>
            </a:r>
          </a:p>
        </p:txBody>
      </p:sp>
    </p:spTree>
    <p:extLst>
      <p:ext uri="{BB962C8B-B14F-4D97-AF65-F5344CB8AC3E}">
        <p14:creationId xmlns:p14="http://schemas.microsoft.com/office/powerpoint/2010/main" val="23380999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5">
            <a:lumMod val="20000"/>
            <a:lumOff val="80000"/>
          </a:schemeClr>
        </a:solidFill>
      </a:spPr>
      <a:bodyPr rtlCol="0" anchor="ctr"/>
      <a:lstStyle>
        <a:defPPr algn="ctr">
          <a:defRPr sz="2400" dirty="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1929</Words>
  <Application>Microsoft Office PowerPoint</Application>
  <PresentationFormat>Widescreen</PresentationFormat>
  <Paragraphs>174</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Calibri Light</vt:lpstr>
      <vt:lpstr>Elephant</vt:lpstr>
      <vt:lpstr>Times New Roman</vt:lpstr>
      <vt:lpstr>Wingdings</vt:lpstr>
      <vt:lpstr>Office Theme</vt:lpstr>
      <vt:lpstr> B2R3b. Can identify the key features of different text types.</vt:lpstr>
      <vt:lpstr>PowerPoint Presentation</vt:lpstr>
      <vt:lpstr>The features of a text depend on the purpose and audience for it.</vt:lpstr>
      <vt:lpstr>The following are example of text types:</vt:lpstr>
      <vt:lpstr>Instructions: the PURPOSE is to tell someone how to do something. Your turn: can you pick out any special features in how it is written?</vt:lpstr>
      <vt:lpstr>How did you do?</vt:lpstr>
      <vt:lpstr>Non-chronological reports</vt:lpstr>
      <vt:lpstr>Sharks</vt:lpstr>
      <vt:lpstr>Your turn: can you identify the features of this report on rocks?</vt:lpstr>
      <vt:lpstr>Recounts</vt:lpstr>
      <vt:lpstr>A RECOUNT would have the following features:</vt:lpstr>
      <vt:lpstr>Your turn: can you identify the features of this recount?</vt:lpstr>
      <vt:lpstr>Discussion</vt:lpstr>
      <vt:lpstr>Features of discussion</vt:lpstr>
      <vt:lpstr>Your turn: read the following extract and identify the key features which show that it is a discussion (or discursive) text.</vt:lpstr>
      <vt:lpstr>Persuasive texts</vt:lpstr>
      <vt:lpstr>Features of persuasive texts</vt:lpstr>
      <vt:lpstr>Being able to do this will mean we can also WRITE these text types in the correct style.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Christina Maskell</cp:lastModifiedBy>
  <cp:revision>46</cp:revision>
  <dcterms:created xsi:type="dcterms:W3CDTF">2017-03-29T13:14:03Z</dcterms:created>
  <dcterms:modified xsi:type="dcterms:W3CDTF">2020-04-26T16:25:09Z</dcterms:modified>
</cp:coreProperties>
</file>