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60" r:id="rId6"/>
    <p:sldId id="262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1380" y="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2828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88120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2381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033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4054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80712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22050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2987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81259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0869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8353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7A0149-7C49-4F8D-A8F7-B3F09E38B620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43428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140968"/>
            <a:ext cx="7772400" cy="1296144"/>
          </a:xfrm>
        </p:spPr>
        <p:txBody>
          <a:bodyPr>
            <a:noAutofit/>
          </a:bodyPr>
          <a:lstStyle/>
          <a:p>
            <a:r>
              <a:rPr lang="en-GB" sz="5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Rule 21: Adding suffixes beginning with a vowel to polysyllabic words</a:t>
            </a:r>
            <a:br>
              <a:rPr lang="en-GB" sz="5000" dirty="0"/>
            </a:br>
            <a:endParaRPr lang="en-GB" sz="5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78753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Teacher information</a:t>
            </a:r>
            <a:endParaRPr lang="en-GB" sz="4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340768"/>
            <a:ext cx="8712968" cy="5184576"/>
          </a:xfrm>
        </p:spPr>
        <p:txBody>
          <a:bodyPr>
            <a:noAutofit/>
          </a:bodyPr>
          <a:lstStyle/>
          <a:p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This teaching resource is organised into four sections: 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1) 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Explanation of the rule  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2) 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Examples of key words that fit the rule  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3)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Opportunities to practise  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4) 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Further examples of commonly used words following the rule &amp; some notable exceptions.</a:t>
            </a:r>
          </a:p>
          <a:p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These slides are intended as a starting point for teaching this rule.  The lists of words given at the end might be used for card sorting exercises or a variety of spelling games.</a:t>
            </a:r>
          </a:p>
          <a:p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NOTE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Suffixes beginning with a vowel after </a:t>
            </a:r>
            <a:r>
              <a:rPr lang="en-GB" sz="30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root words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that end in 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0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fer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are covered in 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Rule 27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  <a:p>
            <a:endParaRPr lang="en-GB" sz="3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9047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752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1)  Rule 21: Explanation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0469" y="1248477"/>
            <a:ext cx="8515192" cy="243773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For words that end in </a:t>
            </a:r>
            <a:r>
              <a:rPr lang="en-GB" sz="35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one vowel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then </a:t>
            </a:r>
            <a:r>
              <a:rPr lang="en-GB" sz="35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one consonant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the final consonant is usually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doubled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before a </a:t>
            </a:r>
            <a:r>
              <a:rPr lang="en-GB" sz="35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suffix beginning with a vowel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if the </a:t>
            </a:r>
            <a:r>
              <a:rPr lang="en-GB" sz="35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last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syllable is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stressed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 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441857" y="3646423"/>
            <a:ext cx="8219256" cy="85038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475017" y="3501008"/>
            <a:ext cx="8186096" cy="8640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sz="40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for</a:t>
            </a:r>
            <a:r>
              <a:rPr lang="en-GB" sz="4000" u="sng" dirty="0">
                <a:solidFill>
                  <a:srgbClr val="FF0000"/>
                </a:solidFill>
              </a:rPr>
              <a:t>gett</a:t>
            </a:r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able </a:t>
            </a:r>
            <a:r>
              <a:rPr lang="en-GB" sz="4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</a:t>
            </a:r>
            <a:r>
              <a:rPr lang="en-GB" sz="40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ad</a:t>
            </a:r>
            <a:r>
              <a:rPr lang="en-GB" sz="4000" u="sng" dirty="0">
                <a:solidFill>
                  <a:srgbClr val="FF0000"/>
                </a:solidFill>
              </a:rPr>
              <a:t>mitt</a:t>
            </a:r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ing      </a:t>
            </a:r>
            <a:r>
              <a:rPr lang="en-GB" sz="40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be</a:t>
            </a:r>
            <a:r>
              <a:rPr lang="en-GB" sz="4000" u="sng" dirty="0">
                <a:solidFill>
                  <a:srgbClr val="FF0000"/>
                </a:solidFill>
              </a:rPr>
              <a:t>ginn</a:t>
            </a:r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er</a:t>
            </a:r>
            <a:endParaRPr lang="en-GB" sz="4000" b="1" dirty="0"/>
          </a:p>
        </p:txBody>
      </p:sp>
      <p:sp>
        <p:nvSpPr>
          <p:cNvPr id="14" name="Rounded Rectangle 13"/>
          <p:cNvSpPr/>
          <p:nvPr/>
        </p:nvSpPr>
        <p:spPr>
          <a:xfrm>
            <a:off x="411732" y="4811792"/>
            <a:ext cx="8275068" cy="821741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475017" y="4653136"/>
            <a:ext cx="8186096" cy="8640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sz="4000" u="sng" dirty="0">
                <a:solidFill>
                  <a:srgbClr val="FF0000"/>
                </a:solidFill>
              </a:rPr>
              <a:t>li</a:t>
            </a:r>
            <a:r>
              <a:rPr lang="en-GB" sz="40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mit</a:t>
            </a:r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ed </a:t>
            </a:r>
            <a:r>
              <a:rPr lang="en-GB" sz="4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</a:t>
            </a:r>
            <a:r>
              <a:rPr lang="en-GB" sz="4000" u="sng" dirty="0">
                <a:solidFill>
                  <a:srgbClr val="FF0000"/>
                </a:solidFill>
              </a:rPr>
              <a:t>gar</a:t>
            </a:r>
            <a:r>
              <a:rPr lang="en-GB" sz="40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den</a:t>
            </a:r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er</a:t>
            </a:r>
            <a:r>
              <a:rPr lang="en-GB" sz="4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</a:t>
            </a:r>
            <a:r>
              <a:rPr lang="en-GB" sz="4000" u="sng" dirty="0">
                <a:solidFill>
                  <a:srgbClr val="FF0000"/>
                </a:solidFill>
              </a:rPr>
              <a:t>pro</a:t>
            </a:r>
            <a:r>
              <a:rPr lang="en-GB" sz="40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fit</a:t>
            </a:r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ing</a:t>
            </a:r>
            <a:endParaRPr lang="en-GB" sz="4000" b="1" dirty="0"/>
          </a:p>
        </p:txBody>
      </p:sp>
      <p:sp>
        <p:nvSpPr>
          <p:cNvPr id="5" name="Rectangle 4"/>
          <p:cNvSpPr/>
          <p:nvPr/>
        </p:nvSpPr>
        <p:spPr>
          <a:xfrm>
            <a:off x="310469" y="5948518"/>
            <a:ext cx="851519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FIND OUT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Which suffixes start with a vowel?</a:t>
            </a:r>
          </a:p>
        </p:txBody>
      </p:sp>
    </p:spTree>
    <p:extLst>
      <p:ext uri="{BB962C8B-B14F-4D97-AF65-F5344CB8AC3E}">
        <p14:creationId xmlns:p14="http://schemas.microsoft.com/office/powerpoint/2010/main" val="22666793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2) Rule 21: Examples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80624" y="1388904"/>
            <a:ext cx="8856984" cy="8112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Look at the </a:t>
            </a:r>
            <a:r>
              <a:rPr lang="en-GB" sz="35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root word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before the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suffix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 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511047" y="2410641"/>
            <a:ext cx="8255665" cy="2674543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5861037" y="2276872"/>
            <a:ext cx="2887427" cy="28711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sz="35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transmitt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ed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35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garden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ing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35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beginn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er</a:t>
            </a:r>
          </a:p>
          <a:p>
            <a:pPr marL="0" indent="0" algn="ctr">
              <a:lnSpc>
                <a:spcPct val="150000"/>
              </a:lnSpc>
              <a:buNone/>
            </a:pPr>
            <a:endParaRPr lang="en-GB" sz="3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251520" y="5412271"/>
            <a:ext cx="851519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THINK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Which syllable in the </a:t>
            </a:r>
            <a:r>
              <a:rPr lang="en-GB" sz="30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root word 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is 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stressed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21" name="Content Placeholder 2"/>
          <p:cNvSpPr txBox="1">
            <a:spLocks/>
          </p:cNvSpPr>
          <p:nvPr/>
        </p:nvSpPr>
        <p:spPr>
          <a:xfrm>
            <a:off x="511047" y="2276872"/>
            <a:ext cx="2867279" cy="34123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sz="35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forgett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able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35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limit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ed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35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upsett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ing</a:t>
            </a: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3396574" y="2276872"/>
            <a:ext cx="2446215" cy="28083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sz="35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happen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ing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35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benefit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ed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35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submitt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ing</a:t>
            </a:r>
          </a:p>
        </p:txBody>
      </p:sp>
    </p:spTree>
    <p:extLst>
      <p:ext uri="{BB962C8B-B14F-4D97-AF65-F5344CB8AC3E}">
        <p14:creationId xmlns:p14="http://schemas.microsoft.com/office/powerpoint/2010/main" val="32355456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3) Rule 21: Practice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ontent Placeholder 2"/>
          <p:cNvSpPr txBox="1">
            <a:spLocks/>
          </p:cNvSpPr>
          <p:nvPr/>
        </p:nvSpPr>
        <p:spPr>
          <a:xfrm>
            <a:off x="0" y="1241920"/>
            <a:ext cx="9144000" cy="13420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Double 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 final consonant if the </a:t>
            </a:r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last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syllable is 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stressed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251520" y="1916832"/>
            <a:ext cx="2727920" cy="3680135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3185600" y="1916832"/>
            <a:ext cx="2762276" cy="368013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/>
          <p:cNvSpPr/>
          <p:nvPr/>
        </p:nvSpPr>
        <p:spPr>
          <a:xfrm>
            <a:off x="6164559" y="1916832"/>
            <a:ext cx="2727921" cy="3680135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179512" y="2508749"/>
            <a:ext cx="2828403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limit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____</a:t>
            </a:r>
            <a:r>
              <a:rPr lang="en-GB" sz="30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en-GB" sz="3000" b="1" i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ing</a:t>
            </a:r>
            <a:r>
              <a:rPr lang="en-GB" sz="30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</a:p>
          <a:p>
            <a:pPr algn="ctr"/>
            <a:r>
              <a:rPr lang="en-GB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begin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____</a:t>
            </a:r>
            <a:r>
              <a:rPr lang="en-GB" sz="30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en-GB" sz="3000" b="1" i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er</a:t>
            </a:r>
            <a:r>
              <a:rPr lang="en-GB" sz="30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forget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____</a:t>
            </a:r>
            <a:r>
              <a:rPr lang="en-GB" sz="30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en-GB" sz="3000" b="1" i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ing</a:t>
            </a:r>
            <a:r>
              <a:rPr lang="en-GB" sz="30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garden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____</a:t>
            </a:r>
            <a:r>
              <a:rPr lang="en-GB" sz="30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en-GB" sz="3000" b="1" i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er</a:t>
            </a:r>
            <a:r>
              <a:rPr lang="en-GB" sz="30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happen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____</a:t>
            </a:r>
            <a:r>
              <a:rPr lang="en-GB" sz="30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en-GB" sz="3000" b="1" i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ed</a:t>
            </a:r>
            <a:r>
              <a:rPr lang="en-GB" sz="30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975948" y="1956026"/>
            <a:ext cx="127906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b="1" u="sng">
                <a:solidFill>
                  <a:schemeClr val="tx1">
                    <a:lumMod val="75000"/>
                    <a:lumOff val="25000"/>
                  </a:schemeClr>
                </a:solidFill>
              </a:rPr>
              <a:t>Starter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3196122" y="2508749"/>
            <a:ext cx="2730091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upset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____</a:t>
            </a:r>
            <a:r>
              <a:rPr lang="en-GB" sz="30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en-GB" sz="3000" b="1" i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ing</a:t>
            </a:r>
            <a:r>
              <a:rPr lang="en-GB" sz="30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</a:p>
          <a:p>
            <a:pPr algn="ctr"/>
            <a:r>
              <a:rPr lang="en-GB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profit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____</a:t>
            </a:r>
            <a:r>
              <a:rPr lang="en-GB" sz="30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en-GB" sz="3000" b="1" i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ed</a:t>
            </a:r>
            <a:r>
              <a:rPr lang="en-GB" sz="30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harden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____</a:t>
            </a:r>
            <a:r>
              <a:rPr lang="en-GB" sz="30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en-GB" sz="3000" b="1" i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ed</a:t>
            </a:r>
            <a:r>
              <a:rPr lang="en-GB" sz="30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submit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___</a:t>
            </a:r>
            <a:r>
              <a:rPr lang="en-GB" sz="30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en-GB" sz="3000" b="1" i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ing</a:t>
            </a:r>
            <a:r>
              <a:rPr lang="en-GB" sz="30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admit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___</a:t>
            </a:r>
            <a:r>
              <a:rPr lang="en-GB" sz="30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en-GB" sz="3000" b="1" i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ing</a:t>
            </a:r>
            <a:r>
              <a:rPr lang="en-GB" sz="30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</a:p>
        </p:txBody>
      </p:sp>
      <p:sp>
        <p:nvSpPr>
          <p:cNvPr id="24" name="Rectangle 23"/>
          <p:cNvSpPr/>
          <p:nvPr/>
        </p:nvSpPr>
        <p:spPr>
          <a:xfrm>
            <a:off x="3574629" y="1956026"/>
            <a:ext cx="202882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Challenge 1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543074" y="1956026"/>
            <a:ext cx="202882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Challenge 2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6142897" y="2508749"/>
            <a:ext cx="2801500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visit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____</a:t>
            </a:r>
            <a:r>
              <a:rPr lang="en-GB" sz="30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en-GB" sz="3000" b="1" i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ed</a:t>
            </a:r>
            <a:r>
              <a:rPr lang="en-GB" sz="30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forget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____</a:t>
            </a:r>
            <a:r>
              <a:rPr lang="en-GB" sz="30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(able)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credit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____</a:t>
            </a:r>
            <a:r>
              <a:rPr lang="en-GB" sz="30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en-GB" sz="3000" b="1" i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ed</a:t>
            </a:r>
            <a:r>
              <a:rPr lang="en-GB" sz="30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commit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___(</a:t>
            </a:r>
            <a:r>
              <a:rPr lang="en-GB" sz="30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ing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transmit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___(</a:t>
            </a:r>
            <a:r>
              <a:rPr lang="en-GB" sz="30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ed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</a:p>
        </p:txBody>
      </p:sp>
      <p:sp>
        <p:nvSpPr>
          <p:cNvPr id="32" name="Rectangle 31"/>
          <p:cNvSpPr/>
          <p:nvPr/>
        </p:nvSpPr>
        <p:spPr>
          <a:xfrm>
            <a:off x="331445" y="5740983"/>
            <a:ext cx="851519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THINK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Which </a:t>
            </a:r>
            <a:r>
              <a:rPr lang="en-GB" sz="30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root words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could you add a 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different </a:t>
            </a:r>
            <a:r>
              <a:rPr lang="en-GB" sz="30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suffix beginning with a vowel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to? </a:t>
            </a:r>
          </a:p>
        </p:txBody>
      </p:sp>
    </p:spTree>
    <p:extLst>
      <p:ext uri="{BB962C8B-B14F-4D97-AF65-F5344CB8AC3E}">
        <p14:creationId xmlns:p14="http://schemas.microsoft.com/office/powerpoint/2010/main" val="27584511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4) Rule 21: Further examples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251520" y="1284832"/>
            <a:ext cx="2727920" cy="4440416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3131841" y="1284832"/>
            <a:ext cx="2880319" cy="444041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Rounded Rectangle 8"/>
          <p:cNvSpPr/>
          <p:nvPr/>
        </p:nvSpPr>
        <p:spPr>
          <a:xfrm>
            <a:off x="6164559" y="1291069"/>
            <a:ext cx="2727921" cy="444041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3131840" y="2077735"/>
            <a:ext cx="2897069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ben</a:t>
            </a: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efiting</a:t>
            </a:r>
          </a:p>
          <a:p>
            <a:pPr algn="ctr"/>
            <a:r>
              <a:rPr lang="en-GB" sz="20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dar</a:t>
            </a: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kened</a:t>
            </a:r>
          </a:p>
          <a:p>
            <a:pPr algn="ctr"/>
            <a:r>
              <a:rPr lang="en-GB" sz="20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happ</a:t>
            </a: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ened</a:t>
            </a:r>
          </a:p>
          <a:p>
            <a:pPr algn="ctr"/>
            <a:r>
              <a:rPr lang="en-GB" sz="20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lim</a:t>
            </a: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iting</a:t>
            </a:r>
          </a:p>
          <a:p>
            <a:pPr algn="ctr"/>
            <a:r>
              <a:rPr lang="en-GB" sz="20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de</a:t>
            </a: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posited</a:t>
            </a:r>
          </a:p>
          <a:p>
            <a:pPr algn="ctr"/>
            <a:r>
              <a:rPr lang="en-GB" sz="20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vi</a:t>
            </a: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sited</a:t>
            </a:r>
          </a:p>
          <a:p>
            <a:pPr algn="ctr"/>
            <a:r>
              <a:rPr lang="en-GB" sz="20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dee</a:t>
            </a: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pening</a:t>
            </a:r>
          </a:p>
          <a:p>
            <a:pPr algn="ctr"/>
            <a:r>
              <a:rPr lang="en-GB" sz="20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har</a:t>
            </a: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dened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20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(Many of these can have other suffixes beginning with vowels.)</a:t>
            </a:r>
          </a:p>
          <a:p>
            <a:pPr algn="ctr"/>
            <a:endParaRPr lang="en-GB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22617" y="1383380"/>
            <a:ext cx="275682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Last syllable before suffix is stressed</a:t>
            </a:r>
          </a:p>
        </p:txBody>
      </p:sp>
      <p:sp>
        <p:nvSpPr>
          <p:cNvPr id="19" name="Rectangle 18"/>
          <p:cNvSpPr/>
          <p:nvPr/>
        </p:nvSpPr>
        <p:spPr>
          <a:xfrm>
            <a:off x="3102937" y="1369849"/>
            <a:ext cx="298706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Last syllable before suffix is NOT stressed</a:t>
            </a:r>
          </a:p>
        </p:txBody>
      </p:sp>
      <p:sp>
        <p:nvSpPr>
          <p:cNvPr id="20" name="Rectangle 19"/>
          <p:cNvSpPr/>
          <p:nvPr/>
        </p:nvSpPr>
        <p:spPr>
          <a:xfrm>
            <a:off x="171137" y="2091266"/>
            <a:ext cx="2877772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for</a:t>
            </a:r>
            <a:r>
              <a:rPr lang="en-GB" sz="20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gett</a:t>
            </a: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ing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per</a:t>
            </a:r>
            <a:r>
              <a:rPr lang="en-GB" sz="20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mitt</a:t>
            </a: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ed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be</a:t>
            </a:r>
            <a:r>
              <a:rPr lang="en-GB" sz="20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ginn</a:t>
            </a: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er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</a:t>
            </a:r>
            <a:r>
              <a:rPr lang="en-GB" sz="20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grett</a:t>
            </a: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ed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trans</a:t>
            </a:r>
            <a:r>
              <a:rPr lang="en-GB" sz="20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mitt</a:t>
            </a: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er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</a:t>
            </a:r>
            <a:r>
              <a:rPr lang="en-GB" sz="20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mmitt</a:t>
            </a: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ing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ad</a:t>
            </a:r>
            <a:r>
              <a:rPr lang="en-GB" sz="20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mitt</a:t>
            </a: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ed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up</a:t>
            </a:r>
            <a:r>
              <a:rPr lang="en-GB" sz="20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sett</a:t>
            </a: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ing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20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(Many of these can have other suffixes beginning with vowels.)</a:t>
            </a:r>
          </a:p>
        </p:txBody>
      </p:sp>
      <p:sp>
        <p:nvSpPr>
          <p:cNvPr id="21" name="Rectangle 20"/>
          <p:cNvSpPr/>
          <p:nvPr/>
        </p:nvSpPr>
        <p:spPr>
          <a:xfrm>
            <a:off x="6550507" y="1268760"/>
            <a:ext cx="189436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Exceptions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6164559" y="1772816"/>
            <a:ext cx="2727921" cy="40164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Some words do not follow the rule:</a:t>
            </a:r>
          </a:p>
          <a:p>
            <a:pPr algn="ctr"/>
            <a:endParaRPr lang="en-GB" sz="5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20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tra</a:t>
            </a: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velled</a:t>
            </a:r>
          </a:p>
          <a:p>
            <a:pPr algn="ctr"/>
            <a:r>
              <a:rPr lang="en-GB" sz="20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can</a:t>
            </a: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celled</a:t>
            </a:r>
          </a:p>
          <a:p>
            <a:pPr algn="ctr"/>
            <a:r>
              <a:rPr lang="en-GB" sz="20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la</a:t>
            </a: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belled </a:t>
            </a:r>
          </a:p>
          <a:p>
            <a:pPr algn="ctr"/>
            <a:endParaRPr lang="en-GB" sz="5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For words ending in </a:t>
            </a:r>
            <a:r>
              <a:rPr lang="en-GB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‘c’</a:t>
            </a: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add a </a:t>
            </a:r>
            <a:r>
              <a:rPr lang="en-GB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‘k’</a:t>
            </a: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to keep the ‘hard’ </a:t>
            </a:r>
            <a:r>
              <a:rPr lang="en-GB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2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</a:t>
            </a:r>
            <a:r>
              <a:rPr lang="en-GB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sound at the end of the </a:t>
            </a:r>
            <a:r>
              <a:rPr lang="en-GB" sz="20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root word</a:t>
            </a: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  <a:p>
            <a:pPr algn="ctr"/>
            <a:endParaRPr lang="en-GB" sz="5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picnic</a:t>
            </a:r>
            <a:r>
              <a:rPr lang="en-GB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</a:t>
            </a: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ed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traffic</a:t>
            </a:r>
            <a:r>
              <a:rPr lang="en-GB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</a:t>
            </a: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ing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panic</a:t>
            </a:r>
            <a:r>
              <a:rPr lang="en-GB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</a:t>
            </a: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ed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38874" y="5867434"/>
            <a:ext cx="8515192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5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NOTE</a:t>
            </a:r>
            <a:r>
              <a:rPr lang="en-GB" sz="2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en-GB" sz="2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Suffixes beginning with a vowel after </a:t>
            </a:r>
            <a:r>
              <a:rPr lang="en-GB" sz="25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root words</a:t>
            </a:r>
            <a:r>
              <a:rPr lang="en-GB" sz="2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that end in </a:t>
            </a:r>
            <a:r>
              <a:rPr lang="en-GB" sz="2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25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fer</a:t>
            </a:r>
            <a:r>
              <a:rPr lang="en-GB" sz="2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2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are covered in </a:t>
            </a:r>
            <a:r>
              <a:rPr lang="en-GB" sz="2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Rule 27</a:t>
            </a:r>
            <a:r>
              <a:rPr lang="en-GB" sz="2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470230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438</Words>
  <Application>Microsoft Office PowerPoint</Application>
  <PresentationFormat>On-screen Show (4:3)</PresentationFormat>
  <Paragraphs>91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Calibri</vt:lpstr>
      <vt:lpstr>Office Theme</vt:lpstr>
      <vt:lpstr>Rule 21: Adding suffixes beginning with a vowel to polysyllabic words </vt:lpstr>
      <vt:lpstr>Teacher information</vt:lpstr>
      <vt:lpstr>1)  Rule 21: Explanation</vt:lpstr>
      <vt:lpstr>2) Rule 21: Examples</vt:lpstr>
      <vt:lpstr>3) Rule 21: Practice</vt:lpstr>
      <vt:lpstr>4) Rule 21: Further examples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of slides - Calibri 40, bold, dark grey</dc:title>
  <dc:creator>LUrquhart</dc:creator>
  <cp:lastModifiedBy>Christina Maskell</cp:lastModifiedBy>
  <cp:revision>47</cp:revision>
  <dcterms:created xsi:type="dcterms:W3CDTF">2016-08-09T10:05:30Z</dcterms:created>
  <dcterms:modified xsi:type="dcterms:W3CDTF">2020-05-17T16:58:14Z</dcterms:modified>
</cp:coreProperties>
</file>