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1" r:id="rId4"/>
    <p:sldId id="264" r:id="rId5"/>
    <p:sldId id="266" r:id="rId6"/>
    <p:sldId id="267" r:id="rId7"/>
    <p:sldId id="262" r:id="rId8"/>
    <p:sldId id="265" r:id="rId9"/>
    <p:sldId id="269" r:id="rId10"/>
    <p:sldId id="268" r:id="rId11"/>
    <p:sldId id="263" r:id="rId12"/>
    <p:sldId id="273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/>
    <p:restoredTop sz="94618"/>
  </p:normalViewPr>
  <p:slideViewPr>
    <p:cSldViewPr snapToGrid="0" snapToObjects="1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67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71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89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9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946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43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76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76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4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219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91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EC995-22F9-6844-A10F-3113ED1F20BA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5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2887" y="2009444"/>
            <a:ext cx="9144000" cy="1927273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4000">
                <a:latin typeface="+mn-lt"/>
              </a:rPr>
              <a:t>B2R3d. </a:t>
            </a:r>
            <a:r>
              <a:rPr lang="en-GB" sz="4000" dirty="0">
                <a:latin typeface="+mn-lt"/>
              </a:rPr>
              <a:t>Identify explicit details from the text, showing exactly where in the text they found the information </a:t>
            </a:r>
            <a:endParaRPr lang="en-US" sz="4000" dirty="0">
              <a:latin typeface="+mn-lt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33700" y="5170953"/>
            <a:ext cx="6324600" cy="100012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This resource is strictly for the use of member schools for as long as they remain members of The PiXL Club. It may not be copied, sold nor transferred to a third party or used by the school after membership ceases. Until such time it may be freely used within the member school.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All opinions and contributions are those of the authors. The contents of this resource are not connected with nor endorsed by any other company, organisation or institution.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6847" y="4444712"/>
            <a:ext cx="347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Commissioned by The </a:t>
            </a:r>
            <a:r>
              <a:rPr lang="en-US" sz="1600" dirty="0" err="1"/>
              <a:t>PiXL</a:t>
            </a:r>
            <a:r>
              <a:rPr lang="en-US" sz="1600" dirty="0"/>
              <a:t> Club Ltd.</a:t>
            </a:r>
          </a:p>
          <a:p>
            <a:pPr algn="ctr"/>
            <a:r>
              <a:rPr lang="en-US" sz="1600" dirty="0"/>
              <a:t>Example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4447" y="6239435"/>
            <a:ext cx="378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© Copyright The </a:t>
            </a:r>
            <a:r>
              <a:rPr lang="en-GB" sz="1600" dirty="0" err="1"/>
              <a:t>PiXL</a:t>
            </a:r>
            <a:r>
              <a:rPr lang="en-GB" sz="1600" dirty="0"/>
              <a:t> Club Limited, 2017</a:t>
            </a:r>
            <a:r>
              <a:rPr lang="en-US" sz="1600" dirty="0">
                <a:effectLst/>
              </a:rPr>
              <a:t> </a:t>
            </a:r>
            <a:endParaRPr lang="en-US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59" y="162414"/>
            <a:ext cx="1004316" cy="1443228"/>
          </a:xfrm>
          <a:prstGeom prst="rect">
            <a:avLst/>
          </a:prstGeom>
        </p:spPr>
      </p:pic>
      <p:pic>
        <p:nvPicPr>
          <p:cNvPr id="8" name="Picture 2" descr="C:\Users\LUrquhart\AppData\Local\Microsoft\Windows\Temporary Internet Files\Content.IE5\NGP6GHAO\14836299-stack-of-books-books-stacked[1].jpg">
            <a:extLst>
              <a:ext uri="{FF2B5EF4-FFF2-40B4-BE49-F238E27FC236}">
                <a16:creationId xmlns:a16="http://schemas.microsoft.com/office/drawing/2014/main" id="{E9A47863-5350-4259-B744-942ECF28F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032" y="954977"/>
            <a:ext cx="802535" cy="87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7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81964" y="530085"/>
            <a:ext cx="6669741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Teachers’ Notes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59" y="162414"/>
            <a:ext cx="1004316" cy="144322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B3F14-5C65-4BA3-8C48-C5E9B72BC962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This therapy begins by revisiting the skills of skimming and scanning texts and encourages the habit of underlining key information in questions.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It moves on to cover the skill of ‘Find and Copy’ in both non-narrative and narrative texts.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Finally, the use of quotations as evidence is modelled, and pupils have opportunities to practise this skill, through the use of ‘stock’ phrases to add detail to their answers.</a:t>
            </a:r>
          </a:p>
        </p:txBody>
      </p:sp>
    </p:spTree>
    <p:extLst>
      <p:ext uri="{BB962C8B-B14F-4D97-AF65-F5344CB8AC3E}">
        <p14:creationId xmlns:p14="http://schemas.microsoft.com/office/powerpoint/2010/main" val="452468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9955" y="365126"/>
            <a:ext cx="5872089" cy="70402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latin typeface="+mn-lt"/>
              </a:rPr>
              <a:t>Finding details in texts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F29C8E-612A-4A56-B1A6-58F84917D2B6}"/>
              </a:ext>
            </a:extLst>
          </p:cNvPr>
          <p:cNvSpPr/>
          <p:nvPr/>
        </p:nvSpPr>
        <p:spPr>
          <a:xfrm>
            <a:off x="683455" y="1350500"/>
            <a:ext cx="6589542" cy="232340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An important part of being a good reader is being able to find details in a text. This may involve: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Retrieval of facts.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Finding information to support an opinion.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Finding quotations to support an opinion.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F41ACE8-75EA-494C-9A72-1BE37FA7440A}"/>
              </a:ext>
            </a:extLst>
          </p:cNvPr>
          <p:cNvSpPr/>
          <p:nvPr/>
        </p:nvSpPr>
        <p:spPr>
          <a:xfrm>
            <a:off x="7621757" y="1401971"/>
            <a:ext cx="3660532" cy="22719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To be able to do this we need to be able to </a:t>
            </a:r>
            <a:r>
              <a:rPr lang="en-GB" sz="2800" b="1" u="sng" dirty="0">
                <a:solidFill>
                  <a:schemeClr val="tx1"/>
                </a:solidFill>
              </a:rPr>
              <a:t>skim and scan </a:t>
            </a:r>
            <a:r>
              <a:rPr lang="en-GB" sz="2800" dirty="0">
                <a:solidFill>
                  <a:schemeClr val="tx1"/>
                </a:solidFill>
              </a:rPr>
              <a:t>a text.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DAE9EA3-1DC3-4F1B-8BE4-EDD937203071}"/>
              </a:ext>
            </a:extLst>
          </p:cNvPr>
          <p:cNvSpPr/>
          <p:nvPr/>
        </p:nvSpPr>
        <p:spPr>
          <a:xfrm>
            <a:off x="1688123" y="3955257"/>
            <a:ext cx="3981157" cy="22204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u="sng" dirty="0">
              <a:solidFill>
                <a:schemeClr val="tx1"/>
              </a:solidFill>
            </a:endParaRPr>
          </a:p>
          <a:p>
            <a:pPr algn="ctr"/>
            <a:r>
              <a:rPr lang="en-GB" sz="2400" b="1" u="sng" dirty="0">
                <a:solidFill>
                  <a:schemeClr val="tx1"/>
                </a:solidFill>
              </a:rPr>
              <a:t>Skimming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This involves reading at speed to understand the main ideas, without having to read the whole thing.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DC71446-F607-41BA-A7DD-F5076708E9AB}"/>
              </a:ext>
            </a:extLst>
          </p:cNvPr>
          <p:cNvSpPr/>
          <p:nvPr/>
        </p:nvSpPr>
        <p:spPr>
          <a:xfrm>
            <a:off x="5983459" y="3941188"/>
            <a:ext cx="3835791" cy="22345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tx1"/>
                </a:solidFill>
              </a:rPr>
              <a:t>Scanning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This involves finding a specific fact or piece of information.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85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012" y="196313"/>
            <a:ext cx="10371991" cy="802493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Retrieval of Facts</a:t>
            </a:r>
            <a:r>
              <a:rPr lang="en-GB" sz="2400" b="1" dirty="0">
                <a:latin typeface="+mn-lt"/>
              </a:rPr>
              <a:t>: s</a:t>
            </a:r>
            <a:r>
              <a:rPr lang="en-GB" sz="2400" dirty="0">
                <a:latin typeface="+mn-lt"/>
              </a:rPr>
              <a:t>ometimes we are asked questions where we have to find specific information in a text. Let’s look at an example:</a:t>
            </a:r>
            <a:endParaRPr lang="en-GB" sz="2400" b="1" dirty="0">
              <a:latin typeface="+mn-lt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52498BE-1CCC-4275-BE5E-C3EF73AC23BA}"/>
              </a:ext>
            </a:extLst>
          </p:cNvPr>
          <p:cNvSpPr/>
          <p:nvPr/>
        </p:nvSpPr>
        <p:spPr>
          <a:xfrm>
            <a:off x="215999" y="1252023"/>
            <a:ext cx="5613008" cy="5205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The Ancient Olympic games began in Olympia in Greece over 2,700 years ago. They were held in honour of the Greek god, Zeus, so they formed part of a religious festival. The Ancient Olympic games were held every four years and attracted many people from all over Greece.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People visiting the games always made sure that they visited the golden statue of Zeus and paid their respects.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While the Olympic Games were held, a ‘sacred truce’ was called. This meant that any wars were stopped for the period of the games, as religion was more important than war.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957EAA1-CB01-4F3B-BF54-E5D4A207145E}"/>
              </a:ext>
            </a:extLst>
          </p:cNvPr>
          <p:cNvSpPr/>
          <p:nvPr/>
        </p:nvSpPr>
        <p:spPr>
          <a:xfrm>
            <a:off x="6006906" y="1125414"/>
            <a:ext cx="5584872" cy="77372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u="sng" dirty="0">
                <a:solidFill>
                  <a:schemeClr val="tx1"/>
                </a:solidFill>
              </a:rPr>
              <a:t>Where </a:t>
            </a:r>
            <a:r>
              <a:rPr lang="en-GB" sz="2400" dirty="0">
                <a:solidFill>
                  <a:schemeClr val="tx1"/>
                </a:solidFill>
              </a:rPr>
              <a:t>were the </a:t>
            </a:r>
            <a:r>
              <a:rPr lang="en-GB" sz="2400" b="1" u="sng" dirty="0">
                <a:solidFill>
                  <a:schemeClr val="tx1"/>
                </a:solidFill>
              </a:rPr>
              <a:t>Ancient Olympic </a:t>
            </a:r>
            <a:r>
              <a:rPr lang="en-GB" sz="2400" dirty="0">
                <a:solidFill>
                  <a:schemeClr val="tx1"/>
                </a:solidFill>
              </a:rPr>
              <a:t>games held?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A05C6B-1C1F-4A9C-9C9A-63C60F028A78}"/>
              </a:ext>
            </a:extLst>
          </p:cNvPr>
          <p:cNvSpPr/>
          <p:nvPr/>
        </p:nvSpPr>
        <p:spPr>
          <a:xfrm>
            <a:off x="6161649" y="2025746"/>
            <a:ext cx="5711483" cy="46704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Firstly, I will identify the </a:t>
            </a:r>
            <a:r>
              <a:rPr lang="en-GB" sz="2400" b="1" u="sng" dirty="0">
                <a:solidFill>
                  <a:schemeClr val="tx1"/>
                </a:solidFill>
              </a:rPr>
              <a:t>key words </a:t>
            </a:r>
            <a:r>
              <a:rPr lang="en-GB" sz="2400" dirty="0">
                <a:solidFill>
                  <a:schemeClr val="tx1"/>
                </a:solidFill>
              </a:rPr>
              <a:t>in the question. The word </a:t>
            </a:r>
            <a:r>
              <a:rPr lang="en-GB" sz="2400" b="1" dirty="0">
                <a:solidFill>
                  <a:schemeClr val="tx1"/>
                </a:solidFill>
              </a:rPr>
              <a:t>‘where’</a:t>
            </a:r>
            <a:r>
              <a:rPr lang="en-GB" sz="2400" dirty="0">
                <a:solidFill>
                  <a:schemeClr val="tx1"/>
                </a:solidFill>
              </a:rPr>
              <a:t> tells me it will be a place, so it is probably a </a:t>
            </a:r>
            <a:r>
              <a:rPr lang="en-GB" sz="2400" b="1" dirty="0">
                <a:solidFill>
                  <a:schemeClr val="tx1"/>
                </a:solidFill>
              </a:rPr>
              <a:t>PROPER NOUN. </a:t>
            </a:r>
            <a:r>
              <a:rPr lang="en-GB" sz="2400" dirty="0">
                <a:solidFill>
                  <a:schemeClr val="tx1"/>
                </a:solidFill>
              </a:rPr>
              <a:t>So, I don’t need to read the whole text – I will just </a:t>
            </a:r>
            <a:r>
              <a:rPr lang="en-GB" sz="2400" b="1" dirty="0">
                <a:solidFill>
                  <a:schemeClr val="tx1"/>
                </a:solidFill>
              </a:rPr>
              <a:t>scan</a:t>
            </a:r>
            <a:r>
              <a:rPr lang="en-GB" sz="2400" dirty="0">
                <a:solidFill>
                  <a:schemeClr val="tx1"/>
                </a:solidFill>
              </a:rPr>
              <a:t> for words beginning with capital letters, which are also place names.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From </a:t>
            </a:r>
            <a:r>
              <a:rPr lang="en-GB" sz="2400" b="1" dirty="0">
                <a:solidFill>
                  <a:schemeClr val="tx1"/>
                </a:solidFill>
              </a:rPr>
              <a:t>skimming</a:t>
            </a:r>
            <a:r>
              <a:rPr lang="en-GB" sz="2400" dirty="0">
                <a:solidFill>
                  <a:schemeClr val="tx1"/>
                </a:solidFill>
              </a:rPr>
              <a:t> the text, I know this information is in the first paragraph. If I read this, I can quickly find the answer:  </a:t>
            </a:r>
            <a:r>
              <a:rPr lang="en-GB" sz="2400" b="1" dirty="0">
                <a:solidFill>
                  <a:schemeClr val="tx1"/>
                </a:solidFill>
              </a:rPr>
              <a:t>in Olympia in Greece.</a:t>
            </a:r>
          </a:p>
        </p:txBody>
      </p:sp>
    </p:spTree>
    <p:extLst>
      <p:ext uri="{BB962C8B-B14F-4D97-AF65-F5344CB8AC3E}">
        <p14:creationId xmlns:p14="http://schemas.microsoft.com/office/powerpoint/2010/main" val="419963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012" y="196313"/>
            <a:ext cx="9753013" cy="802493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Your turn: </a:t>
            </a:r>
            <a:r>
              <a:rPr lang="en-GB" sz="2800" dirty="0">
                <a:latin typeface="+mn-lt"/>
              </a:rPr>
              <a:t>use the steps to find the answers to these questions.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52498BE-1CCC-4275-BE5E-C3EF73AC23BA}"/>
              </a:ext>
            </a:extLst>
          </p:cNvPr>
          <p:cNvSpPr/>
          <p:nvPr/>
        </p:nvSpPr>
        <p:spPr>
          <a:xfrm>
            <a:off x="215998" y="1252023"/>
            <a:ext cx="8759190" cy="53597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The Ancient Olympic games began in Olympia in Greece over 2,700 years ago. They were held in honour of the Greek god, Zeus, so they formed part of a religious festival. The Ancient Olympic games were held every four years and attracted many people from all over Greece.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People visiting the games always made sure that they visited the golden statue of Zeus and paid their respects.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While the Olympic Games were held, a ‘sacred truce’ was called. This meant that any wars were stopped for the period of the games, as religion was more important than war.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957EAA1-CB01-4F3B-BF54-E5D4A207145E}"/>
              </a:ext>
            </a:extLst>
          </p:cNvPr>
          <p:cNvSpPr/>
          <p:nvPr/>
        </p:nvSpPr>
        <p:spPr>
          <a:xfrm>
            <a:off x="9284676" y="1715083"/>
            <a:ext cx="2546253" cy="18288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Which God were the games held in honour of?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B95BDCD-3AFC-4496-9DBB-419BCFA80A41}"/>
              </a:ext>
            </a:extLst>
          </p:cNvPr>
          <p:cNvSpPr/>
          <p:nvPr/>
        </p:nvSpPr>
        <p:spPr>
          <a:xfrm>
            <a:off x="9284676" y="3880337"/>
            <a:ext cx="2546253" cy="23375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was the name of the agreement made to stop wars during the games?</a:t>
            </a:r>
          </a:p>
        </p:txBody>
      </p:sp>
    </p:spTree>
    <p:extLst>
      <p:ext uri="{BB962C8B-B14F-4D97-AF65-F5344CB8AC3E}">
        <p14:creationId xmlns:p14="http://schemas.microsoft.com/office/powerpoint/2010/main" val="3943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013" y="196313"/>
            <a:ext cx="3295942" cy="802493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How did you do?</a:t>
            </a:r>
            <a:endParaRPr lang="en-GB" sz="2800" dirty="0">
              <a:latin typeface="+mn-lt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52498BE-1CCC-4275-BE5E-C3EF73AC23BA}"/>
              </a:ext>
            </a:extLst>
          </p:cNvPr>
          <p:cNvSpPr/>
          <p:nvPr/>
        </p:nvSpPr>
        <p:spPr>
          <a:xfrm>
            <a:off x="258201" y="1509930"/>
            <a:ext cx="4848372" cy="51065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The Ancient Olympic games began in Olympia in Greece over 2,700 years ago. They were held in honour of the Greek god, Zeus, so they formed part of a religious festival. The Ancient Olympic games were held every four years and attracted many people from all over Greece.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People visiting the games always made sure that they visited the golden statue of Zeus and paid their respects.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While the Olympic Games were held, a ‘sacred truce’ was called. This meant that any wars were stopped for the period of the games, as religion was more important than war.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957EAA1-CB01-4F3B-BF54-E5D4A207145E}"/>
              </a:ext>
            </a:extLst>
          </p:cNvPr>
          <p:cNvSpPr/>
          <p:nvPr/>
        </p:nvSpPr>
        <p:spPr>
          <a:xfrm>
            <a:off x="5317588" y="330586"/>
            <a:ext cx="6661052" cy="84992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u="sng" dirty="0">
                <a:solidFill>
                  <a:schemeClr val="tx1"/>
                </a:solidFill>
              </a:rPr>
              <a:t>Which God </a:t>
            </a:r>
            <a:r>
              <a:rPr lang="en-GB" sz="2000" dirty="0">
                <a:solidFill>
                  <a:schemeClr val="tx1"/>
                </a:solidFill>
              </a:rPr>
              <a:t>were the games held in </a:t>
            </a:r>
            <a:r>
              <a:rPr lang="en-GB" sz="2000" b="1" dirty="0">
                <a:solidFill>
                  <a:schemeClr val="tx1"/>
                </a:solidFill>
              </a:rPr>
              <a:t>honour </a:t>
            </a:r>
            <a:r>
              <a:rPr lang="en-GB" sz="2000" dirty="0">
                <a:solidFill>
                  <a:schemeClr val="tx1"/>
                </a:solidFill>
              </a:rPr>
              <a:t>of?</a:t>
            </a:r>
          </a:p>
          <a:p>
            <a:r>
              <a:rPr lang="en-GB" sz="2000" b="1" dirty="0">
                <a:solidFill>
                  <a:schemeClr val="tx1"/>
                </a:solidFill>
              </a:rPr>
              <a:t>Answer:</a:t>
            </a:r>
            <a:r>
              <a:rPr lang="en-GB" sz="2000" dirty="0">
                <a:solidFill>
                  <a:schemeClr val="tx1"/>
                </a:solidFill>
              </a:rPr>
              <a:t> Zeus (we don’t need to write a sentence, just write the key information asked for).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B95BDCD-3AFC-4496-9DBB-419BCFA80A41}"/>
              </a:ext>
            </a:extLst>
          </p:cNvPr>
          <p:cNvSpPr/>
          <p:nvPr/>
        </p:nvSpPr>
        <p:spPr>
          <a:xfrm>
            <a:off x="5317588" y="3677527"/>
            <a:ext cx="6661052" cy="1001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What was the </a:t>
            </a:r>
            <a:r>
              <a:rPr lang="en-GB" sz="2000" b="1" u="sng" dirty="0">
                <a:solidFill>
                  <a:schemeClr val="tx1"/>
                </a:solidFill>
              </a:rPr>
              <a:t>name of the agreement </a:t>
            </a:r>
            <a:r>
              <a:rPr lang="en-GB" sz="2000" dirty="0">
                <a:solidFill>
                  <a:schemeClr val="tx1"/>
                </a:solidFill>
              </a:rPr>
              <a:t>made to </a:t>
            </a:r>
            <a:r>
              <a:rPr lang="en-GB" sz="2000" b="1" u="sng" dirty="0">
                <a:solidFill>
                  <a:schemeClr val="tx1"/>
                </a:solidFill>
              </a:rPr>
              <a:t>stop wars </a:t>
            </a:r>
            <a:r>
              <a:rPr lang="en-GB" sz="2000" dirty="0">
                <a:solidFill>
                  <a:schemeClr val="tx1"/>
                </a:solidFill>
              </a:rPr>
              <a:t>during the games?</a:t>
            </a:r>
          </a:p>
          <a:p>
            <a:r>
              <a:rPr lang="en-GB" sz="2000" b="1" dirty="0">
                <a:solidFill>
                  <a:schemeClr val="tx1"/>
                </a:solidFill>
              </a:rPr>
              <a:t>Answer</a:t>
            </a:r>
            <a:r>
              <a:rPr lang="en-GB" sz="2000" dirty="0">
                <a:solidFill>
                  <a:schemeClr val="tx1"/>
                </a:solidFill>
              </a:rPr>
              <a:t>: the sacred truce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6119126-812A-43B2-82FA-F3B88E45D176}"/>
              </a:ext>
            </a:extLst>
          </p:cNvPr>
          <p:cNvSpPr/>
          <p:nvPr/>
        </p:nvSpPr>
        <p:spPr>
          <a:xfrm>
            <a:off x="5317588" y="1556820"/>
            <a:ext cx="6661052" cy="166936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From </a:t>
            </a:r>
            <a:r>
              <a:rPr lang="en-GB" sz="2000" b="1" dirty="0">
                <a:solidFill>
                  <a:schemeClr val="tx1"/>
                </a:solidFill>
              </a:rPr>
              <a:t>scanning</a:t>
            </a:r>
            <a:r>
              <a:rPr lang="en-GB" sz="2000" dirty="0">
                <a:solidFill>
                  <a:schemeClr val="tx1"/>
                </a:solidFill>
              </a:rPr>
              <a:t> the text for the words ‘God’ and ‘honour’, I have found the key line in the text. Another clue was that the answer would be a PROPER NOUN, as it is the name of a GOD, so I am just focusing on the words with capital letters.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B690338-0597-4BF3-890B-4B09EFC089FB}"/>
              </a:ext>
            </a:extLst>
          </p:cNvPr>
          <p:cNvSpPr/>
          <p:nvPr/>
        </p:nvSpPr>
        <p:spPr>
          <a:xfrm>
            <a:off x="5317588" y="5130019"/>
            <a:ext cx="6661052" cy="1001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In this case, by </a:t>
            </a:r>
            <a:r>
              <a:rPr lang="en-GB" sz="2000" b="1" dirty="0">
                <a:solidFill>
                  <a:schemeClr val="tx1"/>
                </a:solidFill>
              </a:rPr>
              <a:t>skim reading </a:t>
            </a:r>
            <a:r>
              <a:rPr lang="en-GB" sz="2000" dirty="0">
                <a:solidFill>
                  <a:schemeClr val="tx1"/>
                </a:solidFill>
              </a:rPr>
              <a:t>the text, I note that the last paragraph is key. Then, using </a:t>
            </a:r>
            <a:r>
              <a:rPr lang="en-GB" sz="2000" b="1" dirty="0">
                <a:solidFill>
                  <a:schemeClr val="tx1"/>
                </a:solidFill>
              </a:rPr>
              <a:t>scanning</a:t>
            </a:r>
            <a:r>
              <a:rPr lang="en-GB" sz="2000" dirty="0">
                <a:solidFill>
                  <a:schemeClr val="tx1"/>
                </a:solidFill>
              </a:rPr>
              <a:t>, I found the word ‘war’ and read the sentences around it to locate the answer.</a:t>
            </a:r>
          </a:p>
        </p:txBody>
      </p:sp>
      <p:sp>
        <p:nvSpPr>
          <p:cNvPr id="3" name="Minus Sign 2">
            <a:extLst>
              <a:ext uri="{FF2B5EF4-FFF2-40B4-BE49-F238E27FC236}">
                <a16:creationId xmlns:a16="http://schemas.microsoft.com/office/drawing/2014/main" id="{EBDA0FAE-CE18-46B6-A9DC-E33B10BA5A5E}"/>
              </a:ext>
            </a:extLst>
          </p:cNvPr>
          <p:cNvSpPr/>
          <p:nvPr/>
        </p:nvSpPr>
        <p:spPr>
          <a:xfrm>
            <a:off x="1055077" y="2489982"/>
            <a:ext cx="4051496" cy="196947"/>
          </a:xfrm>
          <a:prstGeom prst="mathMin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0" name="Minus Sign 9">
            <a:extLst>
              <a:ext uri="{FF2B5EF4-FFF2-40B4-BE49-F238E27FC236}">
                <a16:creationId xmlns:a16="http://schemas.microsoft.com/office/drawing/2014/main" id="{0DD5868F-26D8-4B0C-8F4D-E5280346DC77}"/>
              </a:ext>
            </a:extLst>
          </p:cNvPr>
          <p:cNvSpPr/>
          <p:nvPr/>
        </p:nvSpPr>
        <p:spPr>
          <a:xfrm>
            <a:off x="447822" y="5751342"/>
            <a:ext cx="4208584" cy="196947"/>
          </a:xfrm>
          <a:prstGeom prst="mathMin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5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9" grpId="0" animBg="1"/>
      <p:bldP spid="3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4">
            <a:extLst>
              <a:ext uri="{FF2B5EF4-FFF2-40B4-BE49-F238E27FC236}">
                <a16:creationId xmlns:a16="http://schemas.microsoft.com/office/drawing/2014/main" id="{C600C446-5769-49AE-8368-4BA23A1D7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614" y="365126"/>
            <a:ext cx="9472833" cy="70402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latin typeface="+mn-lt"/>
              </a:rPr>
              <a:t>Finding details in texts: find and copy.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8B1F7DC-E056-4AAB-9F36-12EAC4B0838D}"/>
              </a:ext>
            </a:extLst>
          </p:cNvPr>
          <p:cNvSpPr/>
          <p:nvPr/>
        </p:nvSpPr>
        <p:spPr>
          <a:xfrm>
            <a:off x="1106072" y="1322364"/>
            <a:ext cx="9500968" cy="12942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Sometimes we are asked to </a:t>
            </a:r>
            <a:r>
              <a:rPr lang="en-GB" sz="2400" b="1" dirty="0">
                <a:solidFill>
                  <a:schemeClr val="tx1"/>
                </a:solidFill>
              </a:rPr>
              <a:t>‘find and copy</a:t>
            </a:r>
            <a:r>
              <a:rPr lang="en-GB" sz="2400" dirty="0">
                <a:solidFill>
                  <a:schemeClr val="tx1"/>
                </a:solidFill>
              </a:rPr>
              <a:t>’ specific information. This means we have to </a:t>
            </a:r>
            <a:r>
              <a:rPr lang="en-GB" sz="2400" b="1" dirty="0">
                <a:solidFill>
                  <a:schemeClr val="tx1"/>
                </a:solidFill>
              </a:rPr>
              <a:t>locate a word or a phrase </a:t>
            </a:r>
            <a:r>
              <a:rPr lang="en-GB" sz="2400" dirty="0">
                <a:solidFill>
                  <a:schemeClr val="tx1"/>
                </a:solidFill>
              </a:rPr>
              <a:t>and </a:t>
            </a:r>
            <a:r>
              <a:rPr lang="en-GB" sz="2400" b="1" dirty="0">
                <a:solidFill>
                  <a:schemeClr val="tx1"/>
                </a:solidFill>
              </a:rPr>
              <a:t>copy it down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6EC7E04-B7EC-4586-ACCF-9364EE2B49A3}"/>
              </a:ext>
            </a:extLst>
          </p:cNvPr>
          <p:cNvSpPr/>
          <p:nvPr/>
        </p:nvSpPr>
        <p:spPr>
          <a:xfrm>
            <a:off x="686679" y="3052690"/>
            <a:ext cx="7922749" cy="29823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Some typical </a:t>
            </a:r>
            <a:r>
              <a:rPr lang="en-GB" sz="2400" b="1" dirty="0">
                <a:solidFill>
                  <a:schemeClr val="tx1"/>
                </a:solidFill>
              </a:rPr>
              <a:t>question stems </a:t>
            </a:r>
            <a:r>
              <a:rPr lang="en-GB" sz="2400" dirty="0">
                <a:solidFill>
                  <a:schemeClr val="tx1"/>
                </a:solidFill>
              </a:rPr>
              <a:t>where we need to demonstrate this skill are: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chemeClr val="tx1"/>
                </a:solidFill>
              </a:rPr>
              <a:t>Find and copy </a:t>
            </a:r>
            <a:r>
              <a:rPr lang="en-GB" sz="2400" dirty="0">
                <a:solidFill>
                  <a:schemeClr val="tx1"/>
                </a:solidFill>
              </a:rPr>
              <a:t>the word that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chemeClr val="tx1"/>
                </a:solidFill>
              </a:rPr>
              <a:t>Find and copy </a:t>
            </a:r>
            <a:r>
              <a:rPr lang="en-GB" sz="2400" dirty="0">
                <a:solidFill>
                  <a:schemeClr val="tx1"/>
                </a:solidFill>
              </a:rPr>
              <a:t>the group of words that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chemeClr val="tx1"/>
                </a:solidFill>
              </a:rPr>
              <a:t>Find and copy </a:t>
            </a:r>
            <a:r>
              <a:rPr lang="en-GB" sz="2400" dirty="0">
                <a:solidFill>
                  <a:schemeClr val="tx1"/>
                </a:solidFill>
              </a:rPr>
              <a:t>a word which means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chemeClr val="tx1"/>
                </a:solidFill>
              </a:rPr>
              <a:t>Find and copy </a:t>
            </a:r>
            <a:r>
              <a:rPr lang="en-GB" sz="2400" dirty="0">
                <a:solidFill>
                  <a:schemeClr val="tx1"/>
                </a:solidFill>
              </a:rPr>
              <a:t>the group of words which suggest that …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EA694E9-F268-4549-B832-87EDE7A2484F}"/>
              </a:ext>
            </a:extLst>
          </p:cNvPr>
          <p:cNvSpPr/>
          <p:nvPr/>
        </p:nvSpPr>
        <p:spPr>
          <a:xfrm>
            <a:off x="8862646" y="3052690"/>
            <a:ext cx="2743200" cy="298235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Our skimming and scanning skills are still needed on these questions!</a:t>
            </a:r>
          </a:p>
        </p:txBody>
      </p:sp>
    </p:spTree>
    <p:extLst>
      <p:ext uri="{BB962C8B-B14F-4D97-AF65-F5344CB8AC3E}">
        <p14:creationId xmlns:p14="http://schemas.microsoft.com/office/powerpoint/2010/main" val="271751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F41ACE8-75EA-494C-9A72-1BE37FA7440A}"/>
              </a:ext>
            </a:extLst>
          </p:cNvPr>
          <p:cNvSpPr/>
          <p:nvPr/>
        </p:nvSpPr>
        <p:spPr>
          <a:xfrm>
            <a:off x="432581" y="1779565"/>
            <a:ext cx="4623581" cy="286980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Firstly, underline the key words in the question. So, I need to go to the first paragraph. I will scan the text for ONE WORD ONLY (as it says ‘the’ word).The word will suggest that the Greeks wanted to be there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CE7169EB-A196-4161-B8F5-980059D15181}"/>
              </a:ext>
            </a:extLst>
          </p:cNvPr>
          <p:cNvSpPr txBox="1">
            <a:spLocks/>
          </p:cNvSpPr>
          <p:nvPr/>
        </p:nvSpPr>
        <p:spPr>
          <a:xfrm>
            <a:off x="432581" y="293200"/>
            <a:ext cx="11326837" cy="12120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i="1" dirty="0">
                <a:latin typeface="+mn-lt"/>
              </a:rPr>
              <a:t>Let’s look at an example question:</a:t>
            </a:r>
          </a:p>
          <a:p>
            <a:r>
              <a:rPr lang="en-GB" sz="2400" dirty="0">
                <a:latin typeface="+mn-lt"/>
              </a:rPr>
              <a:t>In the </a:t>
            </a:r>
            <a:r>
              <a:rPr lang="en-GB" sz="2400" b="1" u="sng" dirty="0">
                <a:latin typeface="+mn-lt"/>
              </a:rPr>
              <a:t>first paragraph</a:t>
            </a:r>
            <a:r>
              <a:rPr lang="en-GB" sz="2400" u="sng" dirty="0">
                <a:latin typeface="+mn-lt"/>
              </a:rPr>
              <a:t>, </a:t>
            </a:r>
            <a:r>
              <a:rPr lang="en-GB" sz="2400" b="1" u="sng" dirty="0">
                <a:latin typeface="+mn-lt"/>
              </a:rPr>
              <a:t>find and copy the word </a:t>
            </a:r>
            <a:r>
              <a:rPr lang="en-GB" sz="2400" dirty="0">
                <a:latin typeface="+mn-lt"/>
              </a:rPr>
              <a:t>which suggests the Greeks </a:t>
            </a:r>
            <a:r>
              <a:rPr lang="en-GB" sz="2400" b="1" u="sng" dirty="0">
                <a:latin typeface="+mn-lt"/>
              </a:rPr>
              <a:t>wanted to attend </a:t>
            </a:r>
            <a:r>
              <a:rPr lang="en-GB" sz="2400" dirty="0">
                <a:latin typeface="+mn-lt"/>
              </a:rPr>
              <a:t>the Olympics.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9905046-3B2A-4DDA-B2F8-B678AE394D54}"/>
              </a:ext>
            </a:extLst>
          </p:cNvPr>
          <p:cNvSpPr/>
          <p:nvPr/>
        </p:nvSpPr>
        <p:spPr>
          <a:xfrm>
            <a:off x="5570806" y="1779565"/>
            <a:ext cx="6188612" cy="28698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The Ancient Olympic games began in Olympia in Greece over 2,700 years ago. They were held in honour of the Greek god, Zeus, so they formed part of a religious festival. The Ancient Olympic games were held every four years and attracted many people from all over Greece.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492E5E9-F42B-4FD9-93E3-2D8609328FF0}"/>
              </a:ext>
            </a:extLst>
          </p:cNvPr>
          <p:cNvSpPr/>
          <p:nvPr/>
        </p:nvSpPr>
        <p:spPr>
          <a:xfrm>
            <a:off x="539262" y="4820529"/>
            <a:ext cx="11220156" cy="159433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Having scanned this paragraph,  the word ‘attracted’ stands out. I know that if you are attracted to something, you like it, so this seems to be the word. I need to remember that the question said ‘find’ (I’ve done that) and ‘copy the word’ so the answer I will write down is:</a:t>
            </a:r>
          </a:p>
          <a:p>
            <a:r>
              <a:rPr lang="en-GB" sz="2000" b="1" dirty="0">
                <a:solidFill>
                  <a:schemeClr val="tx1"/>
                </a:solidFill>
              </a:rPr>
              <a:t>Answer: attracted</a:t>
            </a:r>
          </a:p>
        </p:txBody>
      </p:sp>
      <p:sp>
        <p:nvSpPr>
          <p:cNvPr id="10" name="Minus Sign 9">
            <a:extLst>
              <a:ext uri="{FF2B5EF4-FFF2-40B4-BE49-F238E27FC236}">
                <a16:creationId xmlns:a16="http://schemas.microsoft.com/office/drawing/2014/main" id="{21A48487-FE6C-4A51-97C6-5B716051A811}"/>
              </a:ext>
            </a:extLst>
          </p:cNvPr>
          <p:cNvSpPr/>
          <p:nvPr/>
        </p:nvSpPr>
        <p:spPr>
          <a:xfrm>
            <a:off x="6095999" y="3967089"/>
            <a:ext cx="1659988" cy="393895"/>
          </a:xfrm>
          <a:prstGeom prst="mathMin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981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4">
            <a:extLst>
              <a:ext uri="{FF2B5EF4-FFF2-40B4-BE49-F238E27FC236}">
                <a16:creationId xmlns:a16="http://schemas.microsoft.com/office/drawing/2014/main" id="{CE7169EB-A196-4161-B8F5-980059D15181}"/>
              </a:ext>
            </a:extLst>
          </p:cNvPr>
          <p:cNvSpPr txBox="1">
            <a:spLocks/>
          </p:cNvSpPr>
          <p:nvPr/>
        </p:nvSpPr>
        <p:spPr>
          <a:xfrm>
            <a:off x="432581" y="293200"/>
            <a:ext cx="11326837" cy="12120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Your turn</a:t>
            </a:r>
            <a:r>
              <a:rPr lang="en-GB" sz="2400" i="1" dirty="0">
                <a:latin typeface="+mn-lt"/>
              </a:rPr>
              <a:t>: </a:t>
            </a:r>
            <a:r>
              <a:rPr lang="en-GB" sz="2400" dirty="0">
                <a:latin typeface="+mn-lt"/>
              </a:rPr>
              <a:t>in the second paragraph, find and copy the group of words which suggest that the Greeks wanted to show how important Zeus was to them.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9905046-3B2A-4DDA-B2F8-B678AE394D54}"/>
              </a:ext>
            </a:extLst>
          </p:cNvPr>
          <p:cNvSpPr/>
          <p:nvPr/>
        </p:nvSpPr>
        <p:spPr>
          <a:xfrm>
            <a:off x="731520" y="1779565"/>
            <a:ext cx="10591800" cy="11043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>
                <a:solidFill>
                  <a:schemeClr val="tx1"/>
                </a:solidFill>
              </a:rPr>
              <a:t>People visiting the games always made sure that they visited the golden statue of Zeus and paid their respects.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492E5E9-F42B-4FD9-93E3-2D8609328FF0}"/>
              </a:ext>
            </a:extLst>
          </p:cNvPr>
          <p:cNvSpPr/>
          <p:nvPr/>
        </p:nvSpPr>
        <p:spPr>
          <a:xfrm>
            <a:off x="4752534" y="2405576"/>
            <a:ext cx="3953022" cy="4466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Answer: paid their respects.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59E423C4-3D54-4970-A33D-7D5458E4E755}"/>
              </a:ext>
            </a:extLst>
          </p:cNvPr>
          <p:cNvSpPr txBox="1">
            <a:spLocks/>
          </p:cNvSpPr>
          <p:nvPr/>
        </p:nvSpPr>
        <p:spPr>
          <a:xfrm>
            <a:off x="364001" y="3167454"/>
            <a:ext cx="11326837" cy="12120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Your turn</a:t>
            </a:r>
            <a:r>
              <a:rPr lang="en-GB" sz="2400" i="1" dirty="0">
                <a:latin typeface="+mn-lt"/>
              </a:rPr>
              <a:t>: </a:t>
            </a:r>
            <a:r>
              <a:rPr lang="en-GB" sz="2400" dirty="0">
                <a:latin typeface="+mn-lt"/>
              </a:rPr>
              <a:t>in the first paragraph, find and copy the group of words which suggest that people from a large area attended the games.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4E0B8C9-E3B9-4A03-9371-94274D33F30E}"/>
              </a:ext>
            </a:extLst>
          </p:cNvPr>
          <p:cNvSpPr/>
          <p:nvPr/>
        </p:nvSpPr>
        <p:spPr>
          <a:xfrm>
            <a:off x="731520" y="4536829"/>
            <a:ext cx="10424160" cy="19835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>
                <a:solidFill>
                  <a:schemeClr val="tx1"/>
                </a:solidFill>
              </a:rPr>
              <a:t>The Ancient Olympic games began in Olympia in Greece over 2,700 years ago. They were held in honour of the Greek god, Zeus, so they formed part of a religious festival. The Ancient Olympic games were held every four years and attracted many people from all over Greece.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8B7BB55-9E1B-4E98-BA0A-91A487A00D09}"/>
              </a:ext>
            </a:extLst>
          </p:cNvPr>
          <p:cNvSpPr/>
          <p:nvPr/>
        </p:nvSpPr>
        <p:spPr>
          <a:xfrm>
            <a:off x="6593057" y="6020850"/>
            <a:ext cx="3732629" cy="44664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Answer: all over Greece.</a:t>
            </a:r>
          </a:p>
        </p:txBody>
      </p:sp>
    </p:spTree>
    <p:extLst>
      <p:ext uri="{BB962C8B-B14F-4D97-AF65-F5344CB8AC3E}">
        <p14:creationId xmlns:p14="http://schemas.microsoft.com/office/powerpoint/2010/main" val="178222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2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BCD96CE-505A-45BF-8E66-517C9A7609A0}"/>
              </a:ext>
            </a:extLst>
          </p:cNvPr>
          <p:cNvSpPr/>
          <p:nvPr/>
        </p:nvSpPr>
        <p:spPr>
          <a:xfrm>
            <a:off x="0" y="829994"/>
            <a:ext cx="9158068" cy="585215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Nervously, Zeb stepped out onto the surface of the sandy planet. As his boot made contact with the ground, a silent cloud of dust puffed out into the darkness. Inside his silver helmet, he breathed a sigh of relief. He had made it - the first person to reach Planet </a:t>
            </a:r>
            <a:r>
              <a:rPr lang="en-GB" sz="2400" dirty="0" err="1">
                <a:solidFill>
                  <a:schemeClr val="tx1"/>
                </a:solidFill>
              </a:rPr>
              <a:t>Xeron</a:t>
            </a:r>
            <a:r>
              <a:rPr lang="en-GB" sz="2400" dirty="0">
                <a:solidFill>
                  <a:schemeClr val="tx1"/>
                </a:solidFill>
              </a:rPr>
              <a:t>!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As he looked around him, he realised that the surface was much more rugged than he had expected. In fact, in the distance, volcano-shaped mountains towered upwards into the vacuum of space. Spirals of vapor seemed to be escaping from their vents. He was desperate to explore.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Carefully, he checked all of his equipment, including his extra supply of oxygen and the motorised buggy he would need to cover the vast distances. Suddenly, there was a crackle from his microphone and his peace was shattered!</a:t>
            </a:r>
          </a:p>
        </p:txBody>
      </p:sp>
      <p:sp>
        <p:nvSpPr>
          <p:cNvPr id="10" name="Title 4">
            <a:extLst>
              <a:ext uri="{FF2B5EF4-FFF2-40B4-BE49-F238E27FC236}">
                <a16:creationId xmlns:a16="http://schemas.microsoft.com/office/drawing/2014/main" id="{C600C446-5769-49AE-8368-4BA23A1D7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5562" y="126611"/>
            <a:ext cx="9472833" cy="604909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+mn-lt"/>
              </a:rPr>
              <a:t>Finding details in a narrative: find and copy.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CBA500B-1D21-44C4-ABC6-F5ECF99376CC}"/>
              </a:ext>
            </a:extLst>
          </p:cNvPr>
          <p:cNvSpPr/>
          <p:nvPr/>
        </p:nvSpPr>
        <p:spPr>
          <a:xfrm>
            <a:off x="9302259" y="3999905"/>
            <a:ext cx="2691619" cy="165998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In the third paragraph, find and copy the word which means ‘huge’.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920C24C-597B-42D0-8A89-142DAAFFB6EE}"/>
              </a:ext>
            </a:extLst>
          </p:cNvPr>
          <p:cNvSpPr/>
          <p:nvPr/>
        </p:nvSpPr>
        <p:spPr>
          <a:xfrm>
            <a:off x="9363220" y="907351"/>
            <a:ext cx="2569698" cy="214298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In the first paragraph, find and copy the group of words which suggest that Zeb was no longer nervous.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1850668-6128-4854-902C-DD2C949A147B}"/>
              </a:ext>
            </a:extLst>
          </p:cNvPr>
          <p:cNvSpPr/>
          <p:nvPr/>
        </p:nvSpPr>
        <p:spPr>
          <a:xfrm>
            <a:off x="9412457" y="3164046"/>
            <a:ext cx="2520461" cy="7221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Answer: breathed a sigh of relief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81112B-488A-4F26-A108-1A9D097E71F0}"/>
              </a:ext>
            </a:extLst>
          </p:cNvPr>
          <p:cNvSpPr/>
          <p:nvPr/>
        </p:nvSpPr>
        <p:spPr>
          <a:xfrm>
            <a:off x="9473417" y="5773604"/>
            <a:ext cx="2520461" cy="7221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Answer: vast</a:t>
            </a:r>
          </a:p>
        </p:txBody>
      </p:sp>
    </p:spTree>
    <p:extLst>
      <p:ext uri="{BB962C8B-B14F-4D97-AF65-F5344CB8AC3E}">
        <p14:creationId xmlns:p14="http://schemas.microsoft.com/office/powerpoint/2010/main" val="262880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3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5260" y="280084"/>
            <a:ext cx="4221480" cy="628921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Quoting from a Text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F29C8E-612A-4A56-B1A6-58F84917D2B6}"/>
              </a:ext>
            </a:extLst>
          </p:cNvPr>
          <p:cNvSpPr/>
          <p:nvPr/>
        </p:nvSpPr>
        <p:spPr>
          <a:xfrm>
            <a:off x="838200" y="1269293"/>
            <a:ext cx="10753578" cy="102374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Another way in which we can demonstrate our ability to locate information in a text is to use </a:t>
            </a:r>
            <a:r>
              <a:rPr lang="en-GB" sz="2000" b="1" dirty="0">
                <a:solidFill>
                  <a:schemeClr val="tx1"/>
                </a:solidFill>
              </a:rPr>
              <a:t>quotations. </a:t>
            </a:r>
            <a:r>
              <a:rPr lang="en-GB" sz="2000" dirty="0">
                <a:solidFill>
                  <a:schemeClr val="tx1"/>
                </a:solidFill>
              </a:rPr>
              <a:t>These are words copied straight from the text. We show that we have quoted by putting inverted commas (quotation marks) around the copied words.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F41ACE8-75EA-494C-9A72-1BE37FA7440A}"/>
              </a:ext>
            </a:extLst>
          </p:cNvPr>
          <p:cNvSpPr/>
          <p:nvPr/>
        </p:nvSpPr>
        <p:spPr>
          <a:xfrm>
            <a:off x="486507" y="2391586"/>
            <a:ext cx="4493456" cy="414833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As he looked around him, he realised that the surface was much more rugged than he had expected. In fact, in the distance, volcano-shaped mountains towered upwards into the vacuum of space. Spirals of vapor seemed to be escaping from their vents. He was desperate to explore.</a:t>
            </a:r>
          </a:p>
        </p:txBody>
      </p:sp>
      <p:pic>
        <p:nvPicPr>
          <p:cNvPr id="1026" name="Picture 2" descr="Image result for quotation marks clip art">
            <a:extLst>
              <a:ext uri="{FF2B5EF4-FFF2-40B4-BE49-F238E27FC236}">
                <a16:creationId xmlns:a16="http://schemas.microsoft.com/office/drawing/2014/main" id="{A5B4D9DD-882C-4818-8874-65CED8121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6973" y="373159"/>
            <a:ext cx="1083053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quotation marks clip art">
            <a:extLst>
              <a:ext uri="{FF2B5EF4-FFF2-40B4-BE49-F238E27FC236}">
                <a16:creationId xmlns:a16="http://schemas.microsoft.com/office/drawing/2014/main" id="{5A1F457E-E1BD-4380-870B-AC32E1C79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79" y="373158"/>
            <a:ext cx="886424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4C0662C-F64F-4839-AC57-CFB7D708ABC5}"/>
              </a:ext>
            </a:extLst>
          </p:cNvPr>
          <p:cNvSpPr/>
          <p:nvPr/>
        </p:nvSpPr>
        <p:spPr>
          <a:xfrm>
            <a:off x="5266006" y="2474354"/>
            <a:ext cx="6635261" cy="8119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Question: How do we know that </a:t>
            </a:r>
            <a:r>
              <a:rPr lang="en-GB" sz="2400" b="1" dirty="0">
                <a:solidFill>
                  <a:schemeClr val="tx1"/>
                </a:solidFill>
              </a:rPr>
              <a:t>Zeb was keen </a:t>
            </a:r>
            <a:r>
              <a:rPr lang="en-GB" sz="2400" dirty="0">
                <a:solidFill>
                  <a:schemeClr val="tx1"/>
                </a:solidFill>
              </a:rPr>
              <a:t>to </a:t>
            </a:r>
            <a:r>
              <a:rPr lang="en-GB" sz="2400" b="1" dirty="0">
                <a:solidFill>
                  <a:schemeClr val="tx1"/>
                </a:solidFill>
              </a:rPr>
              <a:t>look around </a:t>
            </a:r>
            <a:r>
              <a:rPr lang="en-GB" sz="2400" dirty="0">
                <a:solidFill>
                  <a:schemeClr val="tx1"/>
                </a:solidFill>
              </a:rPr>
              <a:t>the planet?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8F4F0B-F29D-4935-9630-276EA45E8E0C}"/>
              </a:ext>
            </a:extLst>
          </p:cNvPr>
          <p:cNvSpPr/>
          <p:nvPr/>
        </p:nvSpPr>
        <p:spPr>
          <a:xfrm>
            <a:off x="5331656" y="3467581"/>
            <a:ext cx="6494585" cy="279389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Using my scanning skills, I find the line ‘</a:t>
            </a:r>
            <a:r>
              <a:rPr lang="en-GB" sz="2000" b="1" dirty="0">
                <a:solidFill>
                  <a:schemeClr val="tx1"/>
                </a:solidFill>
              </a:rPr>
              <a:t>he was desperate to explore’.</a:t>
            </a:r>
            <a:r>
              <a:rPr lang="en-GB" sz="2000" dirty="0">
                <a:solidFill>
                  <a:schemeClr val="tx1"/>
                </a:solidFill>
              </a:rPr>
              <a:t> This is my evidence as the word ‘desperate’ is a synonym for ‘keen’ and ‘explore’ is similar to ‘look around’.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Answer: Because in the text it says ‘desperate to explore’ this implies that he really wants to look around the planet.</a:t>
            </a:r>
          </a:p>
        </p:txBody>
      </p:sp>
      <p:sp>
        <p:nvSpPr>
          <p:cNvPr id="4" name="Minus Sign 3">
            <a:extLst>
              <a:ext uri="{FF2B5EF4-FFF2-40B4-BE49-F238E27FC236}">
                <a16:creationId xmlns:a16="http://schemas.microsoft.com/office/drawing/2014/main" id="{12287FB3-B8B7-4767-9C1E-F0A81EDD6B8E}"/>
              </a:ext>
            </a:extLst>
          </p:cNvPr>
          <p:cNvSpPr/>
          <p:nvPr/>
        </p:nvSpPr>
        <p:spPr>
          <a:xfrm>
            <a:off x="838200" y="6160089"/>
            <a:ext cx="3396587" cy="379827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94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3068" y="247723"/>
            <a:ext cx="7508045" cy="807889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Let’s look more closely at that answer.</a:t>
            </a:r>
          </a:p>
        </p:txBody>
      </p:sp>
      <p:pic>
        <p:nvPicPr>
          <p:cNvPr id="1026" name="Picture 2" descr="Image result for quotation marks clip art">
            <a:extLst>
              <a:ext uri="{FF2B5EF4-FFF2-40B4-BE49-F238E27FC236}">
                <a16:creationId xmlns:a16="http://schemas.microsoft.com/office/drawing/2014/main" id="{A5B4D9DD-882C-4818-8874-65CED8121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1310" y="340797"/>
            <a:ext cx="1083053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quotation marks clip art">
            <a:extLst>
              <a:ext uri="{FF2B5EF4-FFF2-40B4-BE49-F238E27FC236}">
                <a16:creationId xmlns:a16="http://schemas.microsoft.com/office/drawing/2014/main" id="{5A1F457E-E1BD-4380-870B-AC32E1C79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9818" y="294259"/>
            <a:ext cx="886424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8F4F0B-F29D-4935-9630-276EA45E8E0C}"/>
              </a:ext>
            </a:extLst>
          </p:cNvPr>
          <p:cNvSpPr/>
          <p:nvPr/>
        </p:nvSpPr>
        <p:spPr>
          <a:xfrm>
            <a:off x="1648265" y="1385564"/>
            <a:ext cx="8452339" cy="15405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Answer: </a:t>
            </a:r>
            <a:r>
              <a:rPr lang="en-GB" sz="2400" b="1" dirty="0">
                <a:solidFill>
                  <a:srgbClr val="FF0000"/>
                </a:solidFill>
              </a:rPr>
              <a:t>Because in the text it says ‘desperate to explore</a:t>
            </a:r>
            <a:r>
              <a:rPr lang="en-GB" sz="2400" dirty="0">
                <a:solidFill>
                  <a:srgbClr val="FF0000"/>
                </a:solidFill>
              </a:rPr>
              <a:t>’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b="1" dirty="0">
                <a:solidFill>
                  <a:srgbClr val="0070C0"/>
                </a:solidFill>
              </a:rPr>
              <a:t>this implies that he really wants to look around the planet.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4083BA6-272C-4A1E-9448-A9E1EBE929CF}"/>
              </a:ext>
            </a:extLst>
          </p:cNvPr>
          <p:cNvSpPr/>
          <p:nvPr/>
        </p:nvSpPr>
        <p:spPr>
          <a:xfrm>
            <a:off x="396400" y="3510245"/>
            <a:ext cx="4907120" cy="22022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rgbClr val="FF0000"/>
                </a:solidFill>
              </a:rPr>
              <a:t>The first part is the quotation. I have shown it is a quotation by putting inverted commas around it.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56DEC30-893E-432D-9789-9CF8E243471B}"/>
              </a:ext>
            </a:extLst>
          </p:cNvPr>
          <p:cNvSpPr/>
          <p:nvPr/>
        </p:nvSpPr>
        <p:spPr>
          <a:xfrm>
            <a:off x="5504728" y="3454970"/>
            <a:ext cx="5904170" cy="23127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rgbClr val="0070C0"/>
                </a:solidFill>
              </a:rPr>
              <a:t>The second part is where I EXPLAIN what the quotation actually shows or tells me. I have to EXPLAIN it . Stock phrases like ‘this implies that’ are useful here.</a:t>
            </a:r>
          </a:p>
        </p:txBody>
      </p:sp>
    </p:spTree>
    <p:extLst>
      <p:ext uri="{BB962C8B-B14F-4D97-AF65-F5344CB8AC3E}">
        <p14:creationId xmlns:p14="http://schemas.microsoft.com/office/powerpoint/2010/main" val="47574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2118" y="262836"/>
            <a:ext cx="6001003" cy="807889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Useful phrases for quotations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F29C8E-612A-4A56-B1A6-58F84917D2B6}"/>
              </a:ext>
            </a:extLst>
          </p:cNvPr>
          <p:cNvSpPr/>
          <p:nvPr/>
        </p:nvSpPr>
        <p:spPr>
          <a:xfrm>
            <a:off x="2815685" y="1395900"/>
            <a:ext cx="6991295" cy="513150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this suggests that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this implies that …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this gives the impression that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this helps the reader to understand that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this leads us to think that …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this tells us that …</a:t>
            </a:r>
          </a:p>
          <a:p>
            <a:pPr marL="342900" indent="-342900">
              <a:buFontTx/>
              <a:buChar char="-"/>
            </a:pP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quotation marks clip art">
            <a:extLst>
              <a:ext uri="{FF2B5EF4-FFF2-40B4-BE49-F238E27FC236}">
                <a16:creationId xmlns:a16="http://schemas.microsoft.com/office/drawing/2014/main" id="{A5B4D9DD-882C-4818-8874-65CED8121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13920" y="277949"/>
            <a:ext cx="1083053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quotation marks clip art">
            <a:extLst>
              <a:ext uri="{FF2B5EF4-FFF2-40B4-BE49-F238E27FC236}">
                <a16:creationId xmlns:a16="http://schemas.microsoft.com/office/drawing/2014/main" id="{5A1F457E-E1BD-4380-870B-AC32E1C79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1559" y="354956"/>
            <a:ext cx="886424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393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3544" y="231411"/>
            <a:ext cx="8475669" cy="807889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GB" sz="2400" b="1" dirty="0">
                <a:latin typeface="+mn-lt"/>
              </a:rPr>
              <a:t>Your turn: </a:t>
            </a:r>
            <a:r>
              <a:rPr lang="en-GB" sz="2400" dirty="0">
                <a:latin typeface="+mn-lt"/>
              </a:rPr>
              <a:t>answer these questions by quoting from the text. Use the stock phrases to help you to explain the quotation.</a:t>
            </a:r>
          </a:p>
        </p:txBody>
      </p:sp>
      <p:pic>
        <p:nvPicPr>
          <p:cNvPr id="1026" name="Picture 2" descr="Image result for quotation marks clip art">
            <a:extLst>
              <a:ext uri="{FF2B5EF4-FFF2-40B4-BE49-F238E27FC236}">
                <a16:creationId xmlns:a16="http://schemas.microsoft.com/office/drawing/2014/main" id="{A5B4D9DD-882C-4818-8874-65CED8121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867" y="277949"/>
            <a:ext cx="1083053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quotation marks clip art">
            <a:extLst>
              <a:ext uri="{FF2B5EF4-FFF2-40B4-BE49-F238E27FC236}">
                <a16:creationId xmlns:a16="http://schemas.microsoft.com/office/drawing/2014/main" id="{5A1F457E-E1BD-4380-870B-AC32E1C79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193" y="354956"/>
            <a:ext cx="886424" cy="7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4A60F1E-FC19-4B60-91FD-73C18BC479F6}"/>
              </a:ext>
            </a:extLst>
          </p:cNvPr>
          <p:cNvSpPr/>
          <p:nvPr/>
        </p:nvSpPr>
        <p:spPr>
          <a:xfrm>
            <a:off x="112541" y="1223889"/>
            <a:ext cx="9523827" cy="54582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Nervously, Zeb stepped out onto the surface of the sandy planet. As his boot made contact with the ground, a silent cloud of dust puffed out into the darkness. Inside his silver helmet, he breathed a sigh of relief. He had made it - the first person to reach Planet </a:t>
            </a:r>
            <a:r>
              <a:rPr lang="en-GB" sz="2400" dirty="0" err="1">
                <a:solidFill>
                  <a:schemeClr val="tx1"/>
                </a:solidFill>
              </a:rPr>
              <a:t>Xeron</a:t>
            </a:r>
            <a:r>
              <a:rPr lang="en-GB" sz="2400" dirty="0">
                <a:solidFill>
                  <a:schemeClr val="tx1"/>
                </a:solidFill>
              </a:rPr>
              <a:t>!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As he looked around him, he realised that the surface was much more rugged than he had expected. In fact, in the distance, volcano-shaped mountains towered upwards into the vacuum of space. Spirals of vapor seemed to be escaping from their vents. He was desperate to explore.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Carefully, he checked all of his equipment, including his extra supply of oxygen and the motorised buggy he would need to cover the vast distances. Suddenly, there was a crackle from his microphone and his peace was shattered!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EB0AA9-DC92-4C24-BDF9-D3CD2746C5FB}"/>
              </a:ext>
            </a:extLst>
          </p:cNvPr>
          <p:cNvSpPr/>
          <p:nvPr/>
        </p:nvSpPr>
        <p:spPr>
          <a:xfrm>
            <a:off x="9819249" y="1800666"/>
            <a:ext cx="2264899" cy="16459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 do we know that it is a dry planet?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443EB7-B5A0-43F1-A9A7-B18E7E657059}"/>
              </a:ext>
            </a:extLst>
          </p:cNvPr>
          <p:cNvSpPr/>
          <p:nvPr/>
        </p:nvSpPr>
        <p:spPr>
          <a:xfrm>
            <a:off x="9757743" y="3953021"/>
            <a:ext cx="2264899" cy="16459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 do we know that Zeb was a cautious character?</a:t>
            </a:r>
          </a:p>
        </p:txBody>
      </p:sp>
    </p:spTree>
    <p:extLst>
      <p:ext uri="{BB962C8B-B14F-4D97-AF65-F5344CB8AC3E}">
        <p14:creationId xmlns:p14="http://schemas.microsoft.com/office/powerpoint/2010/main" val="540820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74FE561-46FE-42C5-BA90-81B41C22C9C9}"/>
              </a:ext>
            </a:extLst>
          </p:cNvPr>
          <p:cNvSpPr/>
          <p:nvPr/>
        </p:nvSpPr>
        <p:spPr>
          <a:xfrm>
            <a:off x="1181686" y="365759"/>
            <a:ext cx="9903656" cy="596470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b="1" dirty="0">
                <a:solidFill>
                  <a:schemeClr val="tx1"/>
                </a:solidFill>
              </a:rPr>
              <a:t>So, when we have to find key information in texts key things to remember are: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Underline the key words in the question.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Skim and scan the text for these words (or words related to them).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Read around these words to be sure we have found the correct information.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For ‘Find and Copy’ questions, only copy the words you have been asked to.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If using quotations, put inverted commas around them to show that they are copied from the text.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Follow your quotation with an explanation of what the quoted text tells us as a reader.</a:t>
            </a:r>
          </a:p>
        </p:txBody>
      </p:sp>
    </p:spTree>
    <p:extLst>
      <p:ext uri="{BB962C8B-B14F-4D97-AF65-F5344CB8AC3E}">
        <p14:creationId xmlns:p14="http://schemas.microsoft.com/office/powerpoint/2010/main" val="4010021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>
            <a:lumMod val="40000"/>
            <a:lumOff val="60000"/>
          </a:schemeClr>
        </a:solidFill>
      </a:spPr>
      <a:bodyPr rtlCol="0" anchor="ctr"/>
      <a:lstStyle>
        <a:defPPr algn="ctr">
          <a:defRPr sz="24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2225</Words>
  <Application>Microsoft Office PowerPoint</Application>
  <PresentationFormat>Widescreen</PresentationFormat>
  <Paragraphs>126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Wingdings</vt:lpstr>
      <vt:lpstr>Office Theme</vt:lpstr>
      <vt:lpstr>B2R3d. Identify explicit details from the text, showing exactly where in the text they found the information </vt:lpstr>
      <vt:lpstr>PowerPoint Presentation</vt:lpstr>
      <vt:lpstr>Finding details in texts</vt:lpstr>
      <vt:lpstr>Retrieval of Facts: sometimes we are asked questions where we have to find specific information in a text. Let’s look at an example:</vt:lpstr>
      <vt:lpstr>Your turn: use the steps to find the answers to these questions.</vt:lpstr>
      <vt:lpstr>How did you do?</vt:lpstr>
      <vt:lpstr>Finding details in texts: find and copy.</vt:lpstr>
      <vt:lpstr>PowerPoint Presentation</vt:lpstr>
      <vt:lpstr>PowerPoint Presentation</vt:lpstr>
      <vt:lpstr>Finding details in a narrative: find and copy.</vt:lpstr>
      <vt:lpstr>Quoting from a Text</vt:lpstr>
      <vt:lpstr>Let’s look more closely at that answer.</vt:lpstr>
      <vt:lpstr>Useful phrases for quotations</vt:lpstr>
      <vt:lpstr>Your turn: answer these questions by quoting from the text. Use the stock phrases to help you to explain the quotation.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Resource</dc:title>
  <dc:creator>Microsoft Office User</dc:creator>
  <cp:lastModifiedBy>Christina Maskell</cp:lastModifiedBy>
  <cp:revision>33</cp:revision>
  <dcterms:created xsi:type="dcterms:W3CDTF">2017-03-29T13:14:03Z</dcterms:created>
  <dcterms:modified xsi:type="dcterms:W3CDTF">2020-05-17T16:54:04Z</dcterms:modified>
</cp:coreProperties>
</file>