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21: Adding suffixes beginning with a vowel to polysyllabic words</a:t>
            </a:r>
            <a:r>
              <a:rPr lang="en-GB" sz="5000" dirty="0"/>
              <a:t/>
            </a: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5184576"/>
          </a:xfrm>
        </p:spPr>
        <p:txBody>
          <a:bodyPr>
            <a:noAutofit/>
          </a:bodyPr>
          <a:lstStyle/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notable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exceptions.</a:t>
            </a:r>
          </a:p>
          <a:p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Suffixes beginning with a vowel after </a:t>
            </a:r>
            <a:r>
              <a:rPr lang="en-GB" sz="3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that end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fer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are covered in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27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endParaRPr lang="en-GB" sz="3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21: Explanation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469" y="1248477"/>
            <a:ext cx="8515192" cy="24377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 words that end in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one vowel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then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one consonant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the final consonant is usually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doubled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a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suffix beginning with a vowel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if the </a:t>
            </a:r>
            <a:r>
              <a:rPr lang="en-GB" sz="3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last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syllable is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stressed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3646423"/>
            <a:ext cx="8219256" cy="8503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3501008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</a:t>
            </a:r>
            <a:r>
              <a:rPr lang="en-GB" sz="4000" u="sng" dirty="0" smtClean="0">
                <a:solidFill>
                  <a:srgbClr val="FF0000"/>
                </a:solidFill>
              </a:rPr>
              <a:t>gett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 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GB" sz="4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</a:t>
            </a:r>
            <a:r>
              <a:rPr lang="en-GB" sz="4000" u="sng" dirty="0" smtClean="0">
                <a:solidFill>
                  <a:srgbClr val="FF0000"/>
                </a:solidFill>
              </a:rPr>
              <a:t>mitt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      </a:t>
            </a:r>
            <a:r>
              <a:rPr lang="en-GB" sz="4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</a:t>
            </a:r>
            <a:r>
              <a:rPr lang="en-GB" sz="4000" u="sng" dirty="0" smtClean="0">
                <a:solidFill>
                  <a:srgbClr val="FF0000"/>
                </a:solidFill>
              </a:rPr>
              <a:t>ginn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endParaRPr lang="en-GB" sz="40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4811792"/>
            <a:ext cx="8275068" cy="821741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75017" y="4653136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4000" u="sng" dirty="0" smtClean="0">
                <a:solidFill>
                  <a:srgbClr val="FF0000"/>
                </a:solidFill>
              </a:rPr>
              <a:t>li</a:t>
            </a:r>
            <a:r>
              <a:rPr lang="en-GB" sz="4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mit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 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GB" sz="4000" u="sng" dirty="0" smtClean="0">
                <a:solidFill>
                  <a:srgbClr val="FF0000"/>
                </a:solidFill>
              </a:rPr>
              <a:t>gar</a:t>
            </a:r>
            <a:r>
              <a:rPr lang="en-GB" sz="4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den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r>
              <a:rPr lang="en-GB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en-GB" sz="4000" u="sng" dirty="0" smtClean="0">
                <a:solidFill>
                  <a:srgbClr val="FF0000"/>
                </a:solidFill>
              </a:rPr>
              <a:t>pro</a:t>
            </a:r>
            <a:r>
              <a:rPr lang="en-GB" sz="4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fit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endParaRPr lang="en-GB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310469" y="5948518"/>
            <a:ext cx="85151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FIND OUT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Which suffixes start with a vowel?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21: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80624" y="1388904"/>
            <a:ext cx="8856984" cy="8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Look at the </a:t>
            </a: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before the 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suffix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11047" y="2410641"/>
            <a:ext cx="8255665" cy="267454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861037" y="2276872"/>
            <a:ext cx="2887427" cy="2871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transmitt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garden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beginn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51520" y="5412271"/>
            <a:ext cx="85151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Which syllable in the </a:t>
            </a:r>
            <a:r>
              <a:rPr lang="en-GB" sz="3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is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stressed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11047" y="2276872"/>
            <a:ext cx="2867279" cy="3412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forgett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able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limit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upsett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396574" y="2276872"/>
            <a:ext cx="2446215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happen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benefit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submitt</a:t>
            </a:r>
            <a:r>
              <a:rPr lang="en-GB" sz="3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21: Practice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0" y="1241920"/>
            <a:ext cx="9144000" cy="13420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Double 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final consonant if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last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syllable is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stressed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51520" y="1916832"/>
            <a:ext cx="2727920" cy="368013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1916832"/>
            <a:ext cx="2762276" cy="36801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1916832"/>
            <a:ext cx="2727921" cy="368013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79512" y="2508749"/>
            <a:ext cx="2828403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limit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begin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forget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garden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happen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75948" y="1956026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96122" y="2508749"/>
            <a:ext cx="2730091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upset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profit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harden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submit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admit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1956026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1956026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142897" y="2508749"/>
            <a:ext cx="280150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visit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forget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(able)</a:t>
            </a:r>
            <a:endParaRPr lang="en-GB" sz="3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credit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GB" sz="30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commit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___(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transmit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___(</a:t>
            </a:r>
            <a:r>
              <a:rPr lang="en-GB" sz="3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1445" y="5740983"/>
            <a:ext cx="85151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Which </a:t>
            </a:r>
            <a:r>
              <a:rPr lang="en-GB" sz="3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could you add a </a:t>
            </a:r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different </a:t>
            </a:r>
            <a:r>
              <a:rPr lang="en-GB" sz="3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suffix beginning with a vowel</a:t>
            </a: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to? 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21: Further examples</a:t>
            </a:r>
            <a:endParaRPr lang="en-GB" sz="4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51520" y="1284832"/>
            <a:ext cx="2727920" cy="4440416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1" y="1284832"/>
            <a:ext cx="2880319" cy="444041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ounded Rectangle 8"/>
          <p:cNvSpPr/>
          <p:nvPr/>
        </p:nvSpPr>
        <p:spPr>
          <a:xfrm>
            <a:off x="6164559" y="1291069"/>
            <a:ext cx="2727921" cy="444041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131840" y="2077735"/>
            <a:ext cx="2897069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ben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efiting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dar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kened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happ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ened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lim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iting</a:t>
            </a:r>
          </a:p>
          <a:p>
            <a:pPr algn="ctr"/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posited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sited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dee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pening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har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dened</a:t>
            </a: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(Many of these can have other suffixes beginning with vowels.)</a:t>
            </a:r>
          </a:p>
          <a:p>
            <a:pPr algn="ctr"/>
            <a:endParaRPr lang="en-GB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617" y="1383380"/>
            <a:ext cx="27568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Last syllable before suffix is stressed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102937" y="1369849"/>
            <a:ext cx="29870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Last syllable before suffix is 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 stressed</a:t>
            </a:r>
            <a:endParaRPr lang="en-GB" sz="2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71137" y="2091266"/>
            <a:ext cx="2877772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gett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mitt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ginn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grett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trans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mitt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mmitt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ad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mitt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up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sett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algn="ctr"/>
            <a:endParaRPr lang="en-GB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(Many of these can have other suffixes beginning with vowels.)</a:t>
            </a:r>
            <a:endParaRPr lang="en-GB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550507" y="1268760"/>
            <a:ext cx="1894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64559" y="1772816"/>
            <a:ext cx="2727921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Some words do not follow the rule: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velled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can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celled</a:t>
            </a:r>
          </a:p>
          <a:p>
            <a:pPr algn="ctr"/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belled </a:t>
            </a:r>
          </a:p>
          <a:p>
            <a:pPr algn="ctr"/>
            <a:endParaRPr lang="en-GB" sz="5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 words ending in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‘c’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add a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‘k’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to keep the ‘hard’ 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sound at the end of the </a:t>
            </a:r>
            <a:r>
              <a:rPr lang="en-GB" sz="20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ctr"/>
            <a:endParaRPr lang="en-GB" sz="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picnic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traffic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ing</a:t>
            </a:r>
          </a:p>
          <a:p>
            <a:pPr algn="ctr"/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panic</a:t>
            </a:r>
            <a:r>
              <a:rPr lang="en-GB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</a:t>
            </a:r>
            <a:r>
              <a:rPr lang="en-GB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8874" y="5867434"/>
            <a:ext cx="851519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2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GB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Suffixes beginning with a vowel after </a:t>
            </a:r>
            <a:r>
              <a:rPr lang="en-GB" sz="2500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root words</a:t>
            </a:r>
            <a:r>
              <a:rPr lang="en-GB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that end in </a:t>
            </a:r>
            <a:r>
              <a:rPr lang="en-GB" sz="2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5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fer</a:t>
            </a:r>
            <a:r>
              <a:rPr lang="en-GB" sz="2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are covered in </a:t>
            </a:r>
            <a:r>
              <a:rPr lang="en-GB" sz="25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Rule 27</a:t>
            </a:r>
            <a:r>
              <a:rPr lang="en-GB" sz="2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1444</TotalTime>
  <Words>438</Words>
  <Application>Microsoft Office PowerPoint</Application>
  <PresentationFormat>On-screen Show (4:3)</PresentationFormat>
  <Paragraphs>91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21: Adding suffixes beginning with a vowel to polysyllabic words </vt:lpstr>
      <vt:lpstr>Teacher information</vt:lpstr>
      <vt:lpstr>1)  Rule 21: Explanation</vt:lpstr>
      <vt:lpstr>2) Rule 21: Examples</vt:lpstr>
      <vt:lpstr>3) Rule 21: Practice</vt:lpstr>
      <vt:lpstr>4) Rule 21: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HomeUser</cp:lastModifiedBy>
  <cp:revision>47</cp:revision>
  <dcterms:created xsi:type="dcterms:W3CDTF">2016-08-09T10:05:30Z</dcterms:created>
  <dcterms:modified xsi:type="dcterms:W3CDTF">2021-01-22T14:00:21Z</dcterms:modified>
</cp:coreProperties>
</file>