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40968"/>
            <a:ext cx="7772400" cy="1296144"/>
          </a:xfrm>
        </p:spPr>
        <p:txBody>
          <a:bodyPr>
            <a:noAutofit/>
          </a:bodyPr>
          <a:lstStyle/>
          <a:p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23: </a:t>
            </a:r>
            <a:r>
              <a:rPr lang="en-GB" sz="5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/ </a:t>
            </a:r>
            <a:r>
              <a:rPr lang="en-GB" sz="5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b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br>
              <a:rPr lang="en-GB" sz="5000" dirty="0"/>
            </a:br>
            <a:endParaRPr lang="en-GB" sz="5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8"/>
            <a:ext cx="8568952" cy="4857403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some notable exceptions.</a:t>
            </a:r>
          </a:p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clue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“Vowels are spe</a:t>
            </a:r>
            <a:r>
              <a:rPr lang="en-GB" sz="2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28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2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!”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 to remind pupils to use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8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 the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8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shul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ending after a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vowel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endParaRPr lang="en-GB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endParaRPr lang="en-GB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 Rule 23: Explanation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469" y="1248477"/>
            <a:ext cx="8515192" cy="24377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shul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sound at the end of a word is usually spelt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do you notice about the letter 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before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each spelling of the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shul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ending?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441857" y="3862447"/>
            <a:ext cx="8219256" cy="85038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5017" y="3717032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confide</a:t>
            </a:r>
            <a:r>
              <a:rPr lang="en-GB" sz="4000" b="1" u="sng" dirty="0">
                <a:solidFill>
                  <a:srgbClr val="FF0000"/>
                </a:solidFill>
              </a:rPr>
              <a:t>n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pa</a:t>
            </a:r>
            <a:r>
              <a:rPr lang="en-GB" sz="4000" b="1" u="sng" dirty="0">
                <a:solidFill>
                  <a:srgbClr val="FF0000"/>
                </a:solidFill>
              </a:rPr>
              <a:t>r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esse</a:t>
            </a:r>
            <a:r>
              <a:rPr lang="en-GB" sz="4000" b="1" u="sng" dirty="0">
                <a:solidFill>
                  <a:srgbClr val="FF0000"/>
                </a:solidFill>
              </a:rPr>
              <a:t>n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endParaRPr lang="en-GB" sz="4000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411732" y="5027816"/>
            <a:ext cx="8275068" cy="821741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75017" y="4869160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</a:t>
            </a:r>
            <a:r>
              <a:rPr lang="en-GB" sz="4000" b="1" u="sng" dirty="0">
                <a:solidFill>
                  <a:srgbClr val="FF0000"/>
                </a:solidFill>
              </a:rPr>
              <a:t>e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f</a:t>
            </a:r>
            <a:r>
              <a:rPr lang="en-GB" sz="4000" b="1" u="sng" dirty="0">
                <a:solidFill>
                  <a:srgbClr val="FF0000"/>
                </a:solidFill>
              </a:rPr>
              <a:t>a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benef</a:t>
            </a:r>
            <a:r>
              <a:rPr lang="en-GB" sz="4000" b="1" u="sng" dirty="0">
                <a:solidFill>
                  <a:srgbClr val="FF0000"/>
                </a:solidFill>
              </a:rPr>
              <a:t>i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  <a:endParaRPr lang="en-GB" sz="4000" b="1" dirty="0"/>
          </a:p>
        </p:txBody>
      </p:sp>
      <p:sp>
        <p:nvSpPr>
          <p:cNvPr id="5" name="Rectangle 4"/>
          <p:cNvSpPr/>
          <p:nvPr/>
        </p:nvSpPr>
        <p:spPr>
          <a:xfrm>
            <a:off x="246332" y="6033357"/>
            <a:ext cx="864614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How can this help us chose the correct ending?</a:t>
            </a:r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23: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511048" y="2526636"/>
            <a:ext cx="4032544" cy="264426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723904" y="2510393"/>
            <a:ext cx="4042888" cy="266051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80696" y="2404934"/>
            <a:ext cx="3898776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en-GB" sz="3500" b="1" u="sng" dirty="0">
                <a:solidFill>
                  <a:srgbClr val="FF0000"/>
                </a:solidFill>
              </a:rPr>
              <a:t>o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off</a:t>
            </a:r>
            <a:r>
              <a:rPr lang="en-GB" sz="3500" b="1" u="sng" dirty="0">
                <a:solidFill>
                  <a:srgbClr val="FF0000"/>
                </a:solidFill>
              </a:rPr>
              <a:t>i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artif</a:t>
            </a:r>
            <a:r>
              <a:rPr lang="en-GB" sz="3500" b="1" u="sng" dirty="0">
                <a:solidFill>
                  <a:srgbClr val="FF0000"/>
                </a:solidFill>
              </a:rPr>
              <a:t>i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GB" sz="3500" b="1" u="sng" dirty="0"/>
          </a:p>
          <a:p>
            <a:pPr marL="0" indent="0" algn="ctr">
              <a:lnSpc>
                <a:spcPct val="150000"/>
              </a:lnSpc>
              <a:buNone/>
            </a:pPr>
            <a:endParaRPr lang="en-GB" sz="3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GB" sz="3500" b="1" u="sng" dirty="0"/>
          </a:p>
          <a:p>
            <a:pPr marL="0" indent="0" algn="ctr">
              <a:lnSpc>
                <a:spcPct val="150000"/>
              </a:lnSpc>
              <a:buNone/>
            </a:pPr>
            <a:endParaRPr lang="en-GB" sz="3500" b="1" u="sng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323528" y="1420090"/>
            <a:ext cx="8515192" cy="811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Remember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“Vowels are spe</a:t>
            </a:r>
            <a:r>
              <a:rPr lang="en-GB" sz="4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4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4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</a:t>
            </a:r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!”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08012" y="5495449"/>
            <a:ext cx="9000492" cy="11796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9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Hint</a:t>
            </a:r>
            <a:r>
              <a:rPr lang="en-GB" sz="2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 spell longer words, split them up! 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Write </a:t>
            </a:r>
            <a:r>
              <a:rPr lang="en-GB" sz="2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9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ar</a:t>
            </a:r>
            <a:r>
              <a:rPr lang="en-GB" sz="2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29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tif</a:t>
            </a:r>
            <a:r>
              <a:rPr lang="en-GB" sz="2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29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2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then check the </a:t>
            </a:r>
            <a:r>
              <a:rPr lang="en-GB" sz="29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last letter</a:t>
            </a:r>
            <a:r>
              <a:rPr lang="en-GB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&amp; use the </a:t>
            </a:r>
            <a:r>
              <a:rPr lang="en-GB" sz="2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clue</a:t>
            </a:r>
            <a:r>
              <a:rPr lang="en-GB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  </a:t>
            </a:r>
            <a:endParaRPr lang="en-GB" sz="2900" dirty="0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4784787" y="2404934"/>
            <a:ext cx="3898776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pote</a:t>
            </a:r>
            <a:r>
              <a:rPr lang="en-GB" sz="3500" b="1" u="sng" dirty="0">
                <a:solidFill>
                  <a:srgbClr val="FF0000"/>
                </a:solidFill>
              </a:rPr>
              <a:t>n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reside</a:t>
            </a:r>
            <a:r>
              <a:rPr lang="en-GB" sz="3500" b="1" u="sng" dirty="0">
                <a:solidFill>
                  <a:srgbClr val="FF0000"/>
                </a:solidFill>
              </a:rPr>
              <a:t>n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</a:t>
            </a:r>
            <a:r>
              <a:rPr lang="en-GB" sz="3500" b="1" u="sng" dirty="0">
                <a:solidFill>
                  <a:srgbClr val="FF0000"/>
                </a:solidFill>
              </a:rPr>
              <a:t>r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endParaRPr lang="en-GB" sz="3500" b="1" u="sng" dirty="0"/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23</a:t>
            </a:r>
            <a:r>
              <a:rPr lang="en-GB" sz="4000" b="1">
                <a:solidFill>
                  <a:schemeClr val="tx1">
                    <a:lumMod val="75000"/>
                    <a:lumOff val="25000"/>
                  </a:schemeClr>
                </a:solidFill>
              </a:rPr>
              <a:t>: Practice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323528" y="1241920"/>
            <a:ext cx="8515192" cy="13420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Use the clue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“Vowels are spe</a:t>
            </a:r>
            <a:r>
              <a:rPr lang="en-GB" sz="36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36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36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!”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3500" dirty="0"/>
          </a:p>
        </p:txBody>
      </p:sp>
      <p:sp>
        <p:nvSpPr>
          <p:cNvPr id="11" name="Rounded Rectangle 10"/>
          <p:cNvSpPr/>
          <p:nvPr/>
        </p:nvSpPr>
        <p:spPr>
          <a:xfrm>
            <a:off x="251520" y="2132856"/>
            <a:ext cx="2727920" cy="3680135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185600" y="2132856"/>
            <a:ext cx="2762276" cy="368013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2132856"/>
            <a:ext cx="2727921" cy="368013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57200" y="2724773"/>
            <a:ext cx="226280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essen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ra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cru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75948" y="2172050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196122" y="2724773"/>
            <a:ext cx="2730091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poten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unoffi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offi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residen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impar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574629" y="2172050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2172050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107504" y="6021288"/>
            <a:ext cx="8928992" cy="1459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Which consonants come before a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ending?</a:t>
            </a:r>
            <a:endParaRPr lang="en-GB" sz="3000" dirty="0"/>
          </a:p>
        </p:txBody>
      </p:sp>
      <p:sp>
        <p:nvSpPr>
          <p:cNvPr id="29" name="Rectangle 28"/>
          <p:cNvSpPr/>
          <p:nvPr/>
        </p:nvSpPr>
        <p:spPr>
          <a:xfrm>
            <a:off x="6193035" y="2724773"/>
            <a:ext cx="264568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artifi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substan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benefi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confiden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presiden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23: Further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51520" y="1334531"/>
            <a:ext cx="2727920" cy="4824536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131840" y="1340768"/>
            <a:ext cx="2880319" cy="482453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164559" y="1340768"/>
            <a:ext cx="2727921" cy="482453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090392" y="2276872"/>
            <a:ext cx="289706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social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special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official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crucial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artificial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racial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beneficial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superficial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unofficial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facial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67544" y="1334531"/>
            <a:ext cx="22628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tial</a:t>
            </a:r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after consonant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522439" y="1334531"/>
            <a:ext cx="19843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cial</a:t>
            </a:r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after vowel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38191" y="2303449"/>
            <a:ext cx="20522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potential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essential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substantial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residential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presidential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partial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influential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confidential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martial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sequential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impartial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consequential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571703" y="1334531"/>
            <a:ext cx="189436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23111" y="1868921"/>
            <a:ext cx="2727921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There are a few exceptions which must be learnt separately.  </a:t>
            </a:r>
          </a:p>
          <a:p>
            <a:pPr algn="ctr"/>
            <a:endParaRPr lang="en-GB" sz="1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Commonly used exceptions: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initial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commercial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financial</a:t>
            </a:r>
          </a:p>
          <a:p>
            <a:pPr algn="ctr"/>
            <a:endParaRPr lang="en-GB" sz="1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Less commonly used exceptions: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provincial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spatial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373</Words>
  <Application>Microsoft Office PowerPoint</Application>
  <PresentationFormat>On-screen Show (4:3)</PresentationFormat>
  <Paragraphs>92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Rule 23: cial / tial  </vt:lpstr>
      <vt:lpstr>Teacher information</vt:lpstr>
      <vt:lpstr>1)  Rule 23: Explanation</vt:lpstr>
      <vt:lpstr>2) Rule 23: Examples</vt:lpstr>
      <vt:lpstr>3) Rule 23: Practice</vt:lpstr>
      <vt:lpstr>4) Rule 23: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Christina Maskell</cp:lastModifiedBy>
  <cp:revision>25</cp:revision>
  <dcterms:created xsi:type="dcterms:W3CDTF">2016-08-09T10:05:30Z</dcterms:created>
  <dcterms:modified xsi:type="dcterms:W3CDTF">2020-06-07T15:23:02Z</dcterms:modified>
</cp:coreProperties>
</file>