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314" r:id="rId3"/>
    <p:sldId id="286" r:id="rId4"/>
    <p:sldId id="404" r:id="rId5"/>
    <p:sldId id="405" r:id="rId6"/>
    <p:sldId id="427" r:id="rId7"/>
    <p:sldId id="406" r:id="rId8"/>
    <p:sldId id="408" r:id="rId9"/>
    <p:sldId id="421" r:id="rId10"/>
    <p:sldId id="422" r:id="rId11"/>
    <p:sldId id="423" r:id="rId12"/>
    <p:sldId id="409" r:id="rId13"/>
    <p:sldId id="424" r:id="rId14"/>
    <p:sldId id="410" r:id="rId15"/>
    <p:sldId id="425" r:id="rId16"/>
    <p:sldId id="426" r:id="rId17"/>
    <p:sldId id="428" r:id="rId18"/>
    <p:sldId id="429" r:id="rId19"/>
    <p:sldId id="32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eehan" initials="SM" lastIdx="1" clrIdx="0">
    <p:extLst>
      <p:ext uri="{19B8F6BF-5375-455C-9EA6-DF929625EA0E}">
        <p15:presenceInfo xmlns:p15="http://schemas.microsoft.com/office/powerpoint/2012/main" userId="49939650c274be3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23CF"/>
    <a:srgbClr val="A81DAB"/>
    <a:srgbClr val="901993"/>
    <a:srgbClr val="841787"/>
    <a:srgbClr val="FDFEDA"/>
    <a:srgbClr val="FFEBB3"/>
    <a:srgbClr val="FFFE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969" autoAdjust="0"/>
    <p:restoredTop sz="93750" autoAdjust="0"/>
  </p:normalViewPr>
  <p:slideViewPr>
    <p:cSldViewPr snapToGrid="0" snapToObjects="1">
      <p:cViewPr varScale="1">
        <p:scale>
          <a:sx n="63" d="100"/>
          <a:sy n="63" d="100"/>
        </p:scale>
        <p:origin x="996" y="52"/>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73711-1194-42B9-9CDA-B1B0A2D93EE2}" type="datetimeFigureOut">
              <a:rPr lang="en-GB" smtClean="0"/>
              <a:pPr/>
              <a:t>17/05/2020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B26F9-6C30-451D-94A7-041482C70B62}" type="slidenum">
              <a:rPr lang="en-GB" smtClean="0"/>
              <a:pPr/>
              <a:t>‹#›</a:t>
            </a:fld>
            <a:endParaRPr lang="en-GB" dirty="0"/>
          </a:p>
        </p:txBody>
      </p:sp>
    </p:spTree>
    <p:extLst>
      <p:ext uri="{BB962C8B-B14F-4D97-AF65-F5344CB8AC3E}">
        <p14:creationId xmlns:p14="http://schemas.microsoft.com/office/powerpoint/2010/main" val="3244835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a:t>
            </a:fld>
            <a:endParaRPr lang="en-GB" dirty="0"/>
          </a:p>
        </p:txBody>
      </p:sp>
    </p:spTree>
    <p:extLst>
      <p:ext uri="{BB962C8B-B14F-4D97-AF65-F5344CB8AC3E}">
        <p14:creationId xmlns:p14="http://schemas.microsoft.com/office/powerpoint/2010/main" val="287186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4</a:t>
            </a:fld>
            <a:endParaRPr lang="en-GB" dirty="0"/>
          </a:p>
        </p:txBody>
      </p:sp>
    </p:spTree>
    <p:extLst>
      <p:ext uri="{BB962C8B-B14F-4D97-AF65-F5344CB8AC3E}">
        <p14:creationId xmlns:p14="http://schemas.microsoft.com/office/powerpoint/2010/main" val="19306346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5</a:t>
            </a:fld>
            <a:endParaRPr lang="en-GB" dirty="0"/>
          </a:p>
        </p:txBody>
      </p:sp>
    </p:spTree>
    <p:extLst>
      <p:ext uri="{BB962C8B-B14F-4D97-AF65-F5344CB8AC3E}">
        <p14:creationId xmlns:p14="http://schemas.microsoft.com/office/powerpoint/2010/main" val="3703918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6</a:t>
            </a:fld>
            <a:endParaRPr lang="en-GB" dirty="0"/>
          </a:p>
        </p:txBody>
      </p:sp>
    </p:spTree>
    <p:extLst>
      <p:ext uri="{BB962C8B-B14F-4D97-AF65-F5344CB8AC3E}">
        <p14:creationId xmlns:p14="http://schemas.microsoft.com/office/powerpoint/2010/main" val="36424429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7</a:t>
            </a:fld>
            <a:endParaRPr lang="en-GB" dirty="0"/>
          </a:p>
        </p:txBody>
      </p:sp>
    </p:spTree>
    <p:extLst>
      <p:ext uri="{BB962C8B-B14F-4D97-AF65-F5344CB8AC3E}">
        <p14:creationId xmlns:p14="http://schemas.microsoft.com/office/powerpoint/2010/main" val="1110679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8</a:t>
            </a:fld>
            <a:endParaRPr lang="en-GB" dirty="0"/>
          </a:p>
        </p:txBody>
      </p:sp>
    </p:spTree>
    <p:extLst>
      <p:ext uri="{BB962C8B-B14F-4D97-AF65-F5344CB8AC3E}">
        <p14:creationId xmlns:p14="http://schemas.microsoft.com/office/powerpoint/2010/main" val="3569222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9</a:t>
            </a:fld>
            <a:endParaRPr lang="en-GB" dirty="0"/>
          </a:p>
        </p:txBody>
      </p:sp>
    </p:spTree>
    <p:extLst>
      <p:ext uri="{BB962C8B-B14F-4D97-AF65-F5344CB8AC3E}">
        <p14:creationId xmlns:p14="http://schemas.microsoft.com/office/powerpoint/2010/main" val="9592664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10</a:t>
            </a:fld>
            <a:endParaRPr lang="en-GB" dirty="0"/>
          </a:p>
        </p:txBody>
      </p:sp>
    </p:spTree>
    <p:extLst>
      <p:ext uri="{BB962C8B-B14F-4D97-AF65-F5344CB8AC3E}">
        <p14:creationId xmlns:p14="http://schemas.microsoft.com/office/powerpoint/2010/main" val="28337031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11</a:t>
            </a:fld>
            <a:endParaRPr lang="en-GB" dirty="0"/>
          </a:p>
        </p:txBody>
      </p:sp>
    </p:spTree>
    <p:extLst>
      <p:ext uri="{BB962C8B-B14F-4D97-AF65-F5344CB8AC3E}">
        <p14:creationId xmlns:p14="http://schemas.microsoft.com/office/powerpoint/2010/main" val="90553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12</a:t>
            </a:fld>
            <a:endParaRPr lang="en-GB" dirty="0"/>
          </a:p>
        </p:txBody>
      </p:sp>
    </p:spTree>
    <p:extLst>
      <p:ext uri="{BB962C8B-B14F-4D97-AF65-F5344CB8AC3E}">
        <p14:creationId xmlns:p14="http://schemas.microsoft.com/office/powerpoint/2010/main" val="20328948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13</a:t>
            </a:fld>
            <a:endParaRPr lang="en-GB" dirty="0"/>
          </a:p>
        </p:txBody>
      </p:sp>
    </p:spTree>
    <p:extLst>
      <p:ext uri="{BB962C8B-B14F-4D97-AF65-F5344CB8AC3E}">
        <p14:creationId xmlns:p14="http://schemas.microsoft.com/office/powerpoint/2010/main" val="38129679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14</a:t>
            </a:fld>
            <a:endParaRPr lang="en-GB" dirty="0"/>
          </a:p>
        </p:txBody>
      </p:sp>
    </p:spTree>
    <p:extLst>
      <p:ext uri="{BB962C8B-B14F-4D97-AF65-F5344CB8AC3E}">
        <p14:creationId xmlns:p14="http://schemas.microsoft.com/office/powerpoint/2010/main" val="14399578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15</a:t>
            </a:fld>
            <a:endParaRPr lang="en-GB" dirty="0"/>
          </a:p>
        </p:txBody>
      </p:sp>
    </p:spTree>
    <p:extLst>
      <p:ext uri="{BB962C8B-B14F-4D97-AF65-F5344CB8AC3E}">
        <p14:creationId xmlns:p14="http://schemas.microsoft.com/office/powerpoint/2010/main" val="2625951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16</a:t>
            </a:fld>
            <a:endParaRPr lang="en-GB" dirty="0"/>
          </a:p>
        </p:txBody>
      </p:sp>
    </p:spTree>
    <p:extLst>
      <p:ext uri="{BB962C8B-B14F-4D97-AF65-F5344CB8AC3E}">
        <p14:creationId xmlns:p14="http://schemas.microsoft.com/office/powerpoint/2010/main" val="11619561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17</a:t>
            </a:fld>
            <a:endParaRPr lang="en-GB" dirty="0"/>
          </a:p>
        </p:txBody>
      </p:sp>
    </p:spTree>
    <p:extLst>
      <p:ext uri="{BB962C8B-B14F-4D97-AF65-F5344CB8AC3E}">
        <p14:creationId xmlns:p14="http://schemas.microsoft.com/office/powerpoint/2010/main" val="8206712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18</a:t>
            </a:fld>
            <a:endParaRPr lang="en-GB" dirty="0"/>
          </a:p>
        </p:txBody>
      </p:sp>
    </p:spTree>
    <p:extLst>
      <p:ext uri="{BB962C8B-B14F-4D97-AF65-F5344CB8AC3E}">
        <p14:creationId xmlns:p14="http://schemas.microsoft.com/office/powerpoint/2010/main" val="19379573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19</a:t>
            </a:fld>
            <a:endParaRPr lang="en-GB" dirty="0"/>
          </a:p>
        </p:txBody>
      </p:sp>
    </p:spTree>
    <p:extLst>
      <p:ext uri="{BB962C8B-B14F-4D97-AF65-F5344CB8AC3E}">
        <p14:creationId xmlns:p14="http://schemas.microsoft.com/office/powerpoint/2010/main" val="8987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pPr/>
              <a:t>5/17/2020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tif"/><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jp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jp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jp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2.jp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21527" y="1984223"/>
            <a:ext cx="9967652" cy="2054474"/>
          </a:xfrm>
        </p:spPr>
        <p:txBody>
          <a:bodyPr>
            <a:noAutofit/>
          </a:bodyPr>
          <a:lstStyle/>
          <a:p>
            <a:r>
              <a:rPr lang="en-GB" sz="4000" dirty="0">
                <a:solidFill>
                  <a:srgbClr val="002060"/>
                </a:solidFill>
              </a:rPr>
              <a:t>.</a:t>
            </a:r>
            <a:r>
              <a:rPr lang="en-GB" sz="4000" dirty="0">
                <a:solidFill>
                  <a:schemeClr val="tx2"/>
                </a:solidFill>
              </a:rPr>
              <a:t> </a:t>
            </a:r>
          </a:p>
          <a:p>
            <a:endParaRPr lang="en-GB" sz="4000" dirty="0">
              <a:solidFill>
                <a:schemeClr val="tx2"/>
              </a:solidFill>
            </a:endParaRPr>
          </a:p>
          <a:p>
            <a:endParaRPr lang="en-US" sz="4000" dirty="0">
              <a:solidFill>
                <a:schemeClr val="tx2"/>
              </a:solidFill>
            </a:endParaRPr>
          </a:p>
        </p:txBody>
      </p:sp>
      <p:sp>
        <p:nvSpPr>
          <p:cNvPr id="4" name="Text Box 4"/>
          <p:cNvSpPr txBox="1">
            <a:spLocks noChangeArrowheads="1"/>
          </p:cNvSpPr>
          <p:nvPr/>
        </p:nvSpPr>
        <p:spPr bwMode="auto">
          <a:xfrm>
            <a:off x="2968116" y="4773323"/>
            <a:ext cx="6324600" cy="1262748"/>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algn="ctr" fontAlgn="base"/>
            <a:r>
              <a:rPr lang="en-GB" sz="1000" dirty="0"/>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lgn="ctr" fontAlgn="base"/>
            <a:r>
              <a:rPr lang="en-GB" sz="1000" dirty="0"/>
              <a:t>All opinions and contributions are those of the authors. The contents of this resource are not connected with nor endorsed by any other company, organisation or institution.</a:t>
            </a:r>
          </a:p>
          <a:p>
            <a:pPr algn="ctr" fontAlgn="base"/>
            <a:r>
              <a:rPr lang="en-GB" sz="1000" dirty="0"/>
              <a:t>PiXL Club Ltd endeavour to trace and contact copyright owners. If there are any inadvertent omissions or errors in the acknowledgements or usage, this is unintended and PiXL will remedy these on written notification.</a:t>
            </a:r>
          </a:p>
        </p:txBody>
      </p:sp>
      <p:sp>
        <p:nvSpPr>
          <p:cNvPr id="6" name="TextBox 5"/>
          <p:cNvSpPr txBox="1"/>
          <p:nvPr/>
        </p:nvSpPr>
        <p:spPr>
          <a:xfrm>
            <a:off x="4356847" y="4155310"/>
            <a:ext cx="3478306" cy="584775"/>
          </a:xfrm>
          <a:prstGeom prst="rect">
            <a:avLst/>
          </a:prstGeom>
          <a:noFill/>
        </p:spPr>
        <p:txBody>
          <a:bodyPr wrap="square" rtlCol="0">
            <a:spAutoFit/>
          </a:bodyPr>
          <a:lstStyle/>
          <a:p>
            <a:pPr algn="ctr"/>
            <a:r>
              <a:rPr lang="en-US" sz="1600" dirty="0"/>
              <a:t>Commissioned by The PiXL Club Ltd.</a:t>
            </a:r>
          </a:p>
          <a:p>
            <a:pPr algn="ctr"/>
            <a:r>
              <a:rPr lang="en-US" sz="1600"/>
              <a:t>November </a:t>
            </a:r>
            <a:r>
              <a:rPr lang="en-US" sz="1600" dirty="0"/>
              <a:t>2019</a:t>
            </a:r>
          </a:p>
        </p:txBody>
      </p:sp>
      <p:sp>
        <p:nvSpPr>
          <p:cNvPr id="7" name="TextBox 6"/>
          <p:cNvSpPr txBox="1"/>
          <p:nvPr/>
        </p:nvSpPr>
        <p:spPr>
          <a:xfrm>
            <a:off x="4238863" y="6239435"/>
            <a:ext cx="3783106" cy="338554"/>
          </a:xfrm>
          <a:prstGeom prst="rect">
            <a:avLst/>
          </a:prstGeom>
          <a:noFill/>
        </p:spPr>
        <p:txBody>
          <a:bodyPr wrap="square" rtlCol="0">
            <a:spAutoFit/>
          </a:bodyPr>
          <a:lstStyle/>
          <a:p>
            <a:r>
              <a:rPr lang="en-GB" sz="1600" dirty="0"/>
              <a:t>© Copyright The PiXL Club Limited, 2019</a:t>
            </a:r>
            <a:endParaRPr lang="en-US" sz="1600" dirty="0"/>
          </a:p>
        </p:txBody>
      </p:sp>
      <p:pic>
        <p:nvPicPr>
          <p:cNvPr id="10" name="Picture 9">
            <a:extLst>
              <a:ext uri="{FF2B5EF4-FFF2-40B4-BE49-F238E27FC236}">
                <a16:creationId xmlns:a16="http://schemas.microsoft.com/office/drawing/2014/main" id="{F61F3E41-9D41-664D-8FEC-012C9DB3CC1B}"/>
              </a:ext>
            </a:extLst>
          </p:cNvPr>
          <p:cNvPicPr>
            <a:picLocks noChangeAspect="1"/>
          </p:cNvPicPr>
          <p:nvPr/>
        </p:nvPicPr>
        <p:blipFill>
          <a:blip r:embed="rId3"/>
          <a:stretch>
            <a:fillRect/>
          </a:stretch>
        </p:blipFill>
        <p:spPr>
          <a:xfrm>
            <a:off x="10577662" y="420961"/>
            <a:ext cx="1468702" cy="970048"/>
          </a:xfrm>
          <a:prstGeom prst="rect">
            <a:avLst/>
          </a:prstGeom>
        </p:spPr>
      </p:pic>
      <p:sp>
        <p:nvSpPr>
          <p:cNvPr id="2" name="Rectangle 1">
            <a:extLst>
              <a:ext uri="{FF2B5EF4-FFF2-40B4-BE49-F238E27FC236}">
                <a16:creationId xmlns:a16="http://schemas.microsoft.com/office/drawing/2014/main" id="{7B99E886-8FA3-47AA-A500-478849FBC43B}"/>
              </a:ext>
            </a:extLst>
          </p:cNvPr>
          <p:cNvSpPr/>
          <p:nvPr/>
        </p:nvSpPr>
        <p:spPr>
          <a:xfrm>
            <a:off x="1774274" y="2084076"/>
            <a:ext cx="8712284" cy="186786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6600" dirty="0">
                <a:solidFill>
                  <a:schemeClr val="tx1"/>
                </a:solidFill>
              </a:rPr>
              <a:t>Reading</a:t>
            </a:r>
          </a:p>
          <a:p>
            <a:pPr algn="ctr"/>
            <a:r>
              <a:rPr lang="en-GB" altLang="en-US" sz="2400" dirty="0">
                <a:solidFill>
                  <a:schemeClr val="tx1"/>
                </a:solidFill>
              </a:rPr>
              <a:t>Y5 R5d. Comments upon language choices/structures of different authors (particularly in poetry)</a:t>
            </a:r>
            <a:endParaRPr lang="en-GB" sz="2400" dirty="0">
              <a:solidFill>
                <a:schemeClr val="tx1"/>
              </a:solidFill>
            </a:endParaRPr>
          </a:p>
        </p:txBody>
      </p:sp>
      <p:pic>
        <p:nvPicPr>
          <p:cNvPr id="9" name="Picture 8">
            <a:extLst>
              <a:ext uri="{FF2B5EF4-FFF2-40B4-BE49-F238E27FC236}">
                <a16:creationId xmlns:a16="http://schemas.microsoft.com/office/drawing/2014/main" id="{240DD236-2F8F-4BB8-BD95-4C479D8975AE}"/>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9376D-388B-42B4-8FDC-F31CA81FB1ED}"/>
              </a:ext>
            </a:extLst>
          </p:cNvPr>
          <p:cNvSpPr>
            <a:spLocks noGrp="1"/>
          </p:cNvSpPr>
          <p:nvPr>
            <p:ph type="title"/>
          </p:nvPr>
        </p:nvSpPr>
        <p:spPr>
          <a:xfrm>
            <a:off x="838200" y="365126"/>
            <a:ext cx="10515600" cy="886234"/>
          </a:xfrm>
        </p:spPr>
        <p:txBody>
          <a:bodyPr/>
          <a:lstStyle/>
          <a:p>
            <a:pPr algn="ctr"/>
            <a:r>
              <a:rPr lang="en-GB" dirty="0">
                <a:solidFill>
                  <a:srgbClr val="002060"/>
                </a:solidFill>
              </a:rPr>
              <a:t>Teachers’ Notes</a:t>
            </a:r>
          </a:p>
        </p:txBody>
      </p:sp>
      <p:sp>
        <p:nvSpPr>
          <p:cNvPr id="3" name="Content Placeholder 2">
            <a:extLst>
              <a:ext uri="{FF2B5EF4-FFF2-40B4-BE49-F238E27FC236}">
                <a16:creationId xmlns:a16="http://schemas.microsoft.com/office/drawing/2014/main" id="{175A3911-D43C-4A93-B4BD-61D5D7DCE8E0}"/>
              </a:ext>
            </a:extLst>
          </p:cNvPr>
          <p:cNvSpPr>
            <a:spLocks noGrp="1"/>
          </p:cNvSpPr>
          <p:nvPr>
            <p:ph idx="1"/>
          </p:nvPr>
        </p:nvSpPr>
        <p:spPr>
          <a:xfrm>
            <a:off x="672353" y="1623322"/>
            <a:ext cx="10681447" cy="4686037"/>
          </a:xfrm>
          <a:solidFill>
            <a:srgbClr val="FFFED8"/>
          </a:solidFill>
        </p:spPr>
        <p:txBody>
          <a:bodyPr>
            <a:noAutofit/>
          </a:bodyPr>
          <a:lstStyle/>
          <a:p>
            <a:pPr>
              <a:buFont typeface="Wingdings" panose="05000000000000000000" pitchFamily="2" charset="2"/>
              <a:buChar char="q"/>
            </a:pPr>
            <a:r>
              <a:rPr lang="en-GB" sz="2500" dirty="0">
                <a:solidFill>
                  <a:srgbClr val="002060"/>
                </a:solidFill>
              </a:rPr>
              <a:t>The PiXL therapies can be taught to a whole class or a target group. Each therapy is editable so that it can be adapted or extended.</a:t>
            </a:r>
          </a:p>
          <a:p>
            <a:pPr>
              <a:buFont typeface="Wingdings" panose="05000000000000000000" pitchFamily="2" charset="2"/>
              <a:buChar char="q"/>
            </a:pPr>
            <a:r>
              <a:rPr lang="en-GB" sz="2500" dirty="0">
                <a:solidFill>
                  <a:srgbClr val="002060"/>
                </a:solidFill>
              </a:rPr>
              <a:t>Each therapy begins with a LORIC activity to develop relevant character attributes. </a:t>
            </a:r>
          </a:p>
          <a:p>
            <a:pPr>
              <a:buFont typeface="Wingdings" panose="05000000000000000000" pitchFamily="2" charset="2"/>
              <a:buChar char="q"/>
            </a:pPr>
            <a:r>
              <a:rPr lang="en-GB" sz="2500" dirty="0">
                <a:solidFill>
                  <a:srgbClr val="002060"/>
                </a:solidFill>
              </a:rPr>
              <a:t>This is followed by a vocabulary task, which uses the PiXL 5-phase approach to teach key vocabulary. Further resources to develop vocabulary can be found in the Whole School area under the PiXL Unlock strategy.</a:t>
            </a:r>
          </a:p>
          <a:p>
            <a:pPr>
              <a:buFont typeface="Wingdings" panose="05000000000000000000" pitchFamily="2" charset="2"/>
              <a:buChar char="q"/>
            </a:pPr>
            <a:r>
              <a:rPr lang="en-GB" sz="2500" dirty="0">
                <a:solidFill>
                  <a:srgbClr val="002060"/>
                </a:solidFill>
              </a:rPr>
              <a:t>Each therapy adopts the ‘Teach, model and apply’ process with plenty of opportunities for pupils to demonstrate the taught skill. </a:t>
            </a:r>
          </a:p>
          <a:p>
            <a:pPr>
              <a:buFont typeface="Wingdings" panose="05000000000000000000" pitchFamily="2" charset="2"/>
              <a:buChar char="q"/>
            </a:pPr>
            <a:r>
              <a:rPr lang="en-GB" sz="2500" dirty="0">
                <a:solidFill>
                  <a:srgbClr val="002060"/>
                </a:solidFill>
              </a:rPr>
              <a:t>A range of question types is included to promote pupils’ developing security by testing the same skill in different ways. </a:t>
            </a:r>
          </a:p>
        </p:txBody>
      </p:sp>
      <p:sp>
        <p:nvSpPr>
          <p:cNvPr id="4" name="5-Point Star 4">
            <a:extLst>
              <a:ext uri="{FF2B5EF4-FFF2-40B4-BE49-F238E27FC236}">
                <a16:creationId xmlns:a16="http://schemas.microsoft.com/office/drawing/2014/main" id="{8B3E8FF2-5177-4593-ACA3-98E208BBB75E}"/>
              </a:ext>
            </a:extLst>
          </p:cNvPr>
          <p:cNvSpPr/>
          <p:nvPr/>
        </p:nvSpPr>
        <p:spPr>
          <a:xfrm>
            <a:off x="3323825" y="333042"/>
            <a:ext cx="859708" cy="780090"/>
          </a:xfrm>
          <a:prstGeom prst="star5">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1715725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E041E-ED85-4C31-ADA8-18B6C56729EB}"/>
              </a:ext>
            </a:extLst>
          </p:cNvPr>
          <p:cNvSpPr>
            <a:spLocks noGrp="1"/>
          </p:cNvSpPr>
          <p:nvPr>
            <p:ph type="title"/>
          </p:nvPr>
        </p:nvSpPr>
        <p:spPr>
          <a:xfrm>
            <a:off x="2050551" y="369664"/>
            <a:ext cx="10515600" cy="1325563"/>
          </a:xfrm>
        </p:spPr>
        <p:txBody>
          <a:bodyPr/>
          <a:lstStyle/>
          <a:p>
            <a:r>
              <a:rPr lang="en-GB" dirty="0"/>
              <a:t>At the root of it</a:t>
            </a:r>
          </a:p>
        </p:txBody>
      </p:sp>
      <p:pic>
        <p:nvPicPr>
          <p:cNvPr id="5" name="Graphic 4">
            <a:extLst>
              <a:ext uri="{FF2B5EF4-FFF2-40B4-BE49-F238E27FC236}">
                <a16:creationId xmlns:a16="http://schemas.microsoft.com/office/drawing/2014/main" id="{D1936D79-54CD-495A-89C4-D8AD7848456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180224" y="197326"/>
            <a:ext cx="6072555" cy="6205905"/>
          </a:xfrm>
          <a:prstGeom prst="rect">
            <a:avLst/>
          </a:prstGeom>
        </p:spPr>
      </p:pic>
      <p:sp>
        <p:nvSpPr>
          <p:cNvPr id="6" name="TextBox 5">
            <a:extLst>
              <a:ext uri="{FF2B5EF4-FFF2-40B4-BE49-F238E27FC236}">
                <a16:creationId xmlns:a16="http://schemas.microsoft.com/office/drawing/2014/main" id="{EC3F41C7-B458-47F8-8BC8-C3CC7050BE90}"/>
              </a:ext>
            </a:extLst>
          </p:cNvPr>
          <p:cNvSpPr txBox="1"/>
          <p:nvPr/>
        </p:nvSpPr>
        <p:spPr>
          <a:xfrm>
            <a:off x="1967318" y="2166975"/>
            <a:ext cx="3107612" cy="4401205"/>
          </a:xfrm>
          <a:prstGeom prst="rect">
            <a:avLst/>
          </a:prstGeom>
          <a:noFill/>
        </p:spPr>
        <p:txBody>
          <a:bodyPr wrap="square" rtlCol="0">
            <a:spAutoFit/>
          </a:bodyPr>
          <a:lstStyle/>
          <a:p>
            <a:r>
              <a:rPr lang="en-GB" sz="3500" dirty="0"/>
              <a:t>The root ‘struct’ in </a:t>
            </a:r>
            <a:r>
              <a:rPr lang="en-GB" sz="3500" i="1" dirty="0"/>
              <a:t>structure </a:t>
            </a:r>
            <a:r>
              <a:rPr lang="en-GB" sz="3500" dirty="0"/>
              <a:t>means build. How many other words can you think of that share this root?</a:t>
            </a:r>
          </a:p>
        </p:txBody>
      </p:sp>
      <p:sp>
        <p:nvSpPr>
          <p:cNvPr id="7" name="Rectangle: Rounded Corners 6">
            <a:extLst>
              <a:ext uri="{FF2B5EF4-FFF2-40B4-BE49-F238E27FC236}">
                <a16:creationId xmlns:a16="http://schemas.microsoft.com/office/drawing/2014/main" id="{2C1DF910-D272-4B2D-9FDF-99D2E48CD938}"/>
              </a:ext>
            </a:extLst>
          </p:cNvPr>
          <p:cNvSpPr/>
          <p:nvPr/>
        </p:nvSpPr>
        <p:spPr>
          <a:xfrm>
            <a:off x="6965599" y="1867565"/>
            <a:ext cx="2478007" cy="59882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3500" dirty="0"/>
              <a:t>struct</a:t>
            </a:r>
          </a:p>
        </p:txBody>
      </p:sp>
      <p:sp>
        <p:nvSpPr>
          <p:cNvPr id="8" name="Rectangle: Rounded Corners 7">
            <a:extLst>
              <a:ext uri="{FF2B5EF4-FFF2-40B4-BE49-F238E27FC236}">
                <a16:creationId xmlns:a16="http://schemas.microsoft.com/office/drawing/2014/main" id="{B69D25A0-BFF6-4798-9EAF-21C56436748B}"/>
              </a:ext>
            </a:extLst>
          </p:cNvPr>
          <p:cNvSpPr/>
          <p:nvPr/>
        </p:nvSpPr>
        <p:spPr>
          <a:xfrm>
            <a:off x="5240833" y="5430751"/>
            <a:ext cx="1758462" cy="59882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3500" dirty="0"/>
          </a:p>
        </p:txBody>
      </p:sp>
      <p:sp>
        <p:nvSpPr>
          <p:cNvPr id="9" name="Rectangle: Rounded Corners 8">
            <a:extLst>
              <a:ext uri="{FF2B5EF4-FFF2-40B4-BE49-F238E27FC236}">
                <a16:creationId xmlns:a16="http://schemas.microsoft.com/office/drawing/2014/main" id="{C1D9174B-6E6E-47CF-82BF-53626C0BA37F}"/>
              </a:ext>
            </a:extLst>
          </p:cNvPr>
          <p:cNvSpPr/>
          <p:nvPr/>
        </p:nvSpPr>
        <p:spPr>
          <a:xfrm>
            <a:off x="7544418" y="6103821"/>
            <a:ext cx="1758462" cy="59882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3500" dirty="0"/>
          </a:p>
        </p:txBody>
      </p:sp>
      <p:sp>
        <p:nvSpPr>
          <p:cNvPr id="10" name="Rectangle: Rounded Corners 9">
            <a:extLst>
              <a:ext uri="{FF2B5EF4-FFF2-40B4-BE49-F238E27FC236}">
                <a16:creationId xmlns:a16="http://schemas.microsoft.com/office/drawing/2014/main" id="{87CE3BD7-34C7-41D3-B9D7-31D030939EC7}"/>
              </a:ext>
            </a:extLst>
          </p:cNvPr>
          <p:cNvSpPr/>
          <p:nvPr/>
        </p:nvSpPr>
        <p:spPr>
          <a:xfrm>
            <a:off x="9494317" y="5430751"/>
            <a:ext cx="1758462" cy="59882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3500" dirty="0"/>
          </a:p>
        </p:txBody>
      </p:sp>
      <p:sp>
        <p:nvSpPr>
          <p:cNvPr id="11" name="Rectangle: Rounded Corners 10">
            <a:extLst>
              <a:ext uri="{FF2B5EF4-FFF2-40B4-BE49-F238E27FC236}">
                <a16:creationId xmlns:a16="http://schemas.microsoft.com/office/drawing/2014/main" id="{35DBC20A-B71A-47F4-9704-6CE0ACBCC5F1}"/>
              </a:ext>
            </a:extLst>
          </p:cNvPr>
          <p:cNvSpPr/>
          <p:nvPr/>
        </p:nvSpPr>
        <p:spPr>
          <a:xfrm>
            <a:off x="10199694" y="4253212"/>
            <a:ext cx="1758462" cy="59882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3500" dirty="0"/>
          </a:p>
        </p:txBody>
      </p:sp>
      <p:sp>
        <p:nvSpPr>
          <p:cNvPr id="12" name="Rectangle: Rounded Corners 11">
            <a:extLst>
              <a:ext uri="{FF2B5EF4-FFF2-40B4-BE49-F238E27FC236}">
                <a16:creationId xmlns:a16="http://schemas.microsoft.com/office/drawing/2014/main" id="{653621CF-EFF4-4C65-955C-FE7ECA806333}"/>
              </a:ext>
            </a:extLst>
          </p:cNvPr>
          <p:cNvSpPr/>
          <p:nvPr/>
        </p:nvSpPr>
        <p:spPr>
          <a:xfrm>
            <a:off x="4474847" y="4253212"/>
            <a:ext cx="1758462" cy="59882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3500" dirty="0"/>
          </a:p>
        </p:txBody>
      </p:sp>
      <p:pic>
        <p:nvPicPr>
          <p:cNvPr id="14" name="Picture 13">
            <a:extLst>
              <a:ext uri="{FF2B5EF4-FFF2-40B4-BE49-F238E27FC236}">
                <a16:creationId xmlns:a16="http://schemas.microsoft.com/office/drawing/2014/main" id="{1BE86D40-3671-4274-902A-621C03AC9469}"/>
              </a:ext>
            </a:extLst>
          </p:cNvPr>
          <p:cNvPicPr>
            <a:picLocks noChangeAspect="1"/>
          </p:cNvPicPr>
          <p:nvPr/>
        </p:nvPicPr>
        <p:blipFill>
          <a:blip r:embed="rId4"/>
          <a:stretch>
            <a:fillRect/>
          </a:stretch>
        </p:blipFill>
        <p:spPr>
          <a:xfrm>
            <a:off x="10577662" y="420961"/>
            <a:ext cx="1468702" cy="970048"/>
          </a:xfrm>
          <a:prstGeom prst="rect">
            <a:avLst/>
          </a:prstGeom>
        </p:spPr>
      </p:pic>
      <p:sp>
        <p:nvSpPr>
          <p:cNvPr id="15" name="Title 1">
            <a:extLst>
              <a:ext uri="{FF2B5EF4-FFF2-40B4-BE49-F238E27FC236}">
                <a16:creationId xmlns:a16="http://schemas.microsoft.com/office/drawing/2014/main" id="{A1BC401E-AF81-42A8-BC28-74BBCE601B16}"/>
              </a:ext>
            </a:extLst>
          </p:cNvPr>
          <p:cNvSpPr txBox="1">
            <a:spLocks/>
          </p:cNvSpPr>
          <p:nvPr/>
        </p:nvSpPr>
        <p:spPr>
          <a:xfrm rot="16200000">
            <a:off x="-1661221" y="3590987"/>
            <a:ext cx="4729759" cy="1116565"/>
          </a:xfrm>
          <a:prstGeom prst="rect">
            <a:avLst/>
          </a:prstGeom>
          <a:solidFill>
            <a:srgbClr val="FDFEDA"/>
          </a:solidFill>
          <a:ln>
            <a:solidFill>
              <a:schemeClr val="accent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solidFill>
                  <a:srgbClr val="002060"/>
                </a:solidFill>
              </a:rPr>
              <a:t>Vocabulary activity</a:t>
            </a:r>
          </a:p>
        </p:txBody>
      </p:sp>
      <p:pic>
        <p:nvPicPr>
          <p:cNvPr id="16" name="Picture 15">
            <a:extLst>
              <a:ext uri="{FF2B5EF4-FFF2-40B4-BE49-F238E27FC236}">
                <a16:creationId xmlns:a16="http://schemas.microsoft.com/office/drawing/2014/main" id="{75FB2E63-A392-452F-A089-102E20F0FE2F}"/>
              </a:ext>
            </a:extLst>
          </p:cNvPr>
          <p:cNvPicPr/>
          <p:nvPr/>
        </p:nvPicPr>
        <p:blipFill>
          <a:blip r:embed="rId5">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Tree>
    <p:extLst>
      <p:ext uri="{BB962C8B-B14F-4D97-AF65-F5344CB8AC3E}">
        <p14:creationId xmlns:p14="http://schemas.microsoft.com/office/powerpoint/2010/main" val="547399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Vocabulary choices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3221284" y="1985240"/>
            <a:ext cx="7224559" cy="450763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Writers choose their words carefully to make sure they give their readers the best possible experience. Sometimes, this can be by selecting the most appropriate word or phrase. Sometimes, it can be about their own personal style or a particular theme they enjoy writing about. Sometimes, especially in poetry, vocabulary choices help to create other effects and provide a clear structure.</a:t>
            </a:r>
          </a:p>
        </p:txBody>
      </p:sp>
      <p:pic>
        <p:nvPicPr>
          <p:cNvPr id="4" name="Picture 3" descr="A picture containing shirt, drawing&#10;&#10;Description automatically generated">
            <a:extLst>
              <a:ext uri="{FF2B5EF4-FFF2-40B4-BE49-F238E27FC236}">
                <a16:creationId xmlns:a16="http://schemas.microsoft.com/office/drawing/2014/main" id="{72521A6A-8E95-4328-A15E-06AE94FEA964}"/>
              </a:ext>
            </a:extLst>
          </p:cNvPr>
          <p:cNvPicPr>
            <a:picLocks noChangeAspect="1"/>
          </p:cNvPicPr>
          <p:nvPr/>
        </p:nvPicPr>
        <p:blipFill>
          <a:blip r:embed="rId5"/>
          <a:stretch>
            <a:fillRect/>
          </a:stretch>
        </p:blipFill>
        <p:spPr>
          <a:xfrm>
            <a:off x="-103797" y="2821298"/>
            <a:ext cx="3192526" cy="3791806"/>
          </a:xfrm>
          <a:prstGeom prst="rect">
            <a:avLst/>
          </a:prstGeom>
        </p:spPr>
      </p:pic>
    </p:spTree>
    <p:extLst>
      <p:ext uri="{BB962C8B-B14F-4D97-AF65-F5344CB8AC3E}">
        <p14:creationId xmlns:p14="http://schemas.microsoft.com/office/powerpoint/2010/main" val="3365185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Themes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316744" y="1903199"/>
            <a:ext cx="11180038" cy="111656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Certain authors often return to certain themes throughout their books. </a:t>
            </a:r>
          </a:p>
          <a:p>
            <a:pPr>
              <a:lnSpc>
                <a:spcPct val="100000"/>
              </a:lnSpc>
              <a:spcBef>
                <a:spcPct val="0"/>
              </a:spcBef>
              <a:buFontTx/>
              <a:buNone/>
            </a:pPr>
            <a:r>
              <a:rPr lang="en-GB" altLang="en-US" sz="2800" dirty="0">
                <a:solidFill>
                  <a:schemeClr val="tx1"/>
                </a:solidFill>
              </a:rPr>
              <a:t>Can you match the author to the themes? Click to check.</a:t>
            </a:r>
          </a:p>
        </p:txBody>
      </p:sp>
      <p:sp>
        <p:nvSpPr>
          <p:cNvPr id="10" name="Rectangle: Rounded Corners 9">
            <a:extLst>
              <a:ext uri="{FF2B5EF4-FFF2-40B4-BE49-F238E27FC236}">
                <a16:creationId xmlns:a16="http://schemas.microsoft.com/office/drawing/2014/main" id="{25FF99C6-404F-4A8E-AE0D-71596B2D1C8F}"/>
              </a:ext>
            </a:extLst>
          </p:cNvPr>
          <p:cNvSpPr/>
          <p:nvPr/>
        </p:nvSpPr>
        <p:spPr>
          <a:xfrm>
            <a:off x="316745" y="3204999"/>
            <a:ext cx="7265583" cy="84301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Friendship and the triumph of good over evil.</a:t>
            </a:r>
          </a:p>
        </p:txBody>
      </p:sp>
      <p:sp>
        <p:nvSpPr>
          <p:cNvPr id="11" name="Rectangle: Rounded Corners 10">
            <a:extLst>
              <a:ext uri="{FF2B5EF4-FFF2-40B4-BE49-F238E27FC236}">
                <a16:creationId xmlns:a16="http://schemas.microsoft.com/office/drawing/2014/main" id="{62214F97-C2C3-4CA1-BD6C-DE12C1CC8725}"/>
              </a:ext>
            </a:extLst>
          </p:cNvPr>
          <p:cNvSpPr/>
          <p:nvPr/>
        </p:nvSpPr>
        <p:spPr>
          <a:xfrm>
            <a:off x="316744" y="4229528"/>
            <a:ext cx="7265583" cy="84301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People or animals caught up in warfare.</a:t>
            </a:r>
          </a:p>
        </p:txBody>
      </p:sp>
      <p:sp>
        <p:nvSpPr>
          <p:cNvPr id="12" name="Rectangle: Rounded Corners 11">
            <a:extLst>
              <a:ext uri="{FF2B5EF4-FFF2-40B4-BE49-F238E27FC236}">
                <a16:creationId xmlns:a16="http://schemas.microsoft.com/office/drawing/2014/main" id="{04D5BFA8-759D-45E4-AB36-82F2B99E6D50}"/>
              </a:ext>
            </a:extLst>
          </p:cNvPr>
          <p:cNvSpPr/>
          <p:nvPr/>
        </p:nvSpPr>
        <p:spPr>
          <a:xfrm>
            <a:off x="316745" y="5254057"/>
            <a:ext cx="7265583" cy="84301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Children with difficult home lives finding success and happiness.</a:t>
            </a:r>
          </a:p>
        </p:txBody>
      </p:sp>
      <p:sp>
        <p:nvSpPr>
          <p:cNvPr id="13" name="Rectangle: Rounded Corners 12">
            <a:extLst>
              <a:ext uri="{FF2B5EF4-FFF2-40B4-BE49-F238E27FC236}">
                <a16:creationId xmlns:a16="http://schemas.microsoft.com/office/drawing/2014/main" id="{553D7E60-ACE2-4FB3-B2AF-32D22D305F86}"/>
              </a:ext>
            </a:extLst>
          </p:cNvPr>
          <p:cNvSpPr/>
          <p:nvPr/>
        </p:nvSpPr>
        <p:spPr>
          <a:xfrm>
            <a:off x="9581925" y="3184224"/>
            <a:ext cx="1991474" cy="84301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Michael Morpurgo</a:t>
            </a:r>
          </a:p>
        </p:txBody>
      </p:sp>
      <p:sp>
        <p:nvSpPr>
          <p:cNvPr id="14" name="Rectangle: Rounded Corners 13">
            <a:extLst>
              <a:ext uri="{FF2B5EF4-FFF2-40B4-BE49-F238E27FC236}">
                <a16:creationId xmlns:a16="http://schemas.microsoft.com/office/drawing/2014/main" id="{385818FC-55A9-453A-902A-E39D0B3618BB}"/>
              </a:ext>
            </a:extLst>
          </p:cNvPr>
          <p:cNvSpPr/>
          <p:nvPr/>
        </p:nvSpPr>
        <p:spPr>
          <a:xfrm>
            <a:off x="9581925" y="5254056"/>
            <a:ext cx="1991474" cy="84301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J K Rowling</a:t>
            </a:r>
          </a:p>
        </p:txBody>
      </p:sp>
      <p:sp>
        <p:nvSpPr>
          <p:cNvPr id="15" name="Rectangle: Rounded Corners 14">
            <a:extLst>
              <a:ext uri="{FF2B5EF4-FFF2-40B4-BE49-F238E27FC236}">
                <a16:creationId xmlns:a16="http://schemas.microsoft.com/office/drawing/2014/main" id="{C878FC5B-0330-46F9-94D0-9D731099BC46}"/>
              </a:ext>
            </a:extLst>
          </p:cNvPr>
          <p:cNvSpPr/>
          <p:nvPr/>
        </p:nvSpPr>
        <p:spPr>
          <a:xfrm>
            <a:off x="9581925" y="4198252"/>
            <a:ext cx="1991474" cy="84301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Roald Dahl</a:t>
            </a:r>
          </a:p>
        </p:txBody>
      </p:sp>
      <p:cxnSp>
        <p:nvCxnSpPr>
          <p:cNvPr id="5" name="Straight Arrow Connector 4">
            <a:extLst>
              <a:ext uri="{FF2B5EF4-FFF2-40B4-BE49-F238E27FC236}">
                <a16:creationId xmlns:a16="http://schemas.microsoft.com/office/drawing/2014/main" id="{CEE3067D-C229-4A7A-9367-CC46E103B4F6}"/>
              </a:ext>
            </a:extLst>
          </p:cNvPr>
          <p:cNvCxnSpPr>
            <a:stCxn id="10" idx="3"/>
            <a:endCxn id="14" idx="1"/>
          </p:cNvCxnSpPr>
          <p:nvPr/>
        </p:nvCxnSpPr>
        <p:spPr>
          <a:xfrm>
            <a:off x="7582328" y="3626509"/>
            <a:ext cx="1999597" cy="204905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B2E84C50-D578-4F3A-A5D2-5A0145D8940D}"/>
              </a:ext>
            </a:extLst>
          </p:cNvPr>
          <p:cNvCxnSpPr>
            <a:cxnSpLocks/>
            <a:endCxn id="13" idx="1"/>
          </p:cNvCxnSpPr>
          <p:nvPr/>
        </p:nvCxnSpPr>
        <p:spPr>
          <a:xfrm flipV="1">
            <a:off x="7582327" y="3605734"/>
            <a:ext cx="1999598" cy="102069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FC3D0168-E6BF-4DB0-8D70-C3FF9D44CD0E}"/>
              </a:ext>
            </a:extLst>
          </p:cNvPr>
          <p:cNvCxnSpPr>
            <a:cxnSpLocks/>
          </p:cNvCxnSpPr>
          <p:nvPr/>
        </p:nvCxnSpPr>
        <p:spPr>
          <a:xfrm flipV="1">
            <a:off x="7582328" y="4683594"/>
            <a:ext cx="1999598" cy="102069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935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Word choices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The idea of word choices covers many different aspects of writing. Usually, it involves finding the best way of describing characters or actions. This might include “writers’ tricks” such as alliteration, where words are chosen to repeat certain sounds (</a:t>
            </a:r>
            <a:r>
              <a:rPr lang="en-GB" altLang="en-US" sz="2800" i="1" dirty="0">
                <a:solidFill>
                  <a:schemeClr val="tx1"/>
                </a:solidFill>
              </a:rPr>
              <a:t>the </a:t>
            </a:r>
            <a:r>
              <a:rPr lang="en-GB" altLang="en-US" sz="2800" b="1" i="1" dirty="0">
                <a:solidFill>
                  <a:schemeClr val="tx1"/>
                </a:solidFill>
              </a:rPr>
              <a:t>b</a:t>
            </a:r>
            <a:r>
              <a:rPr lang="en-GB" altLang="en-US" sz="2800" i="1" dirty="0">
                <a:solidFill>
                  <a:schemeClr val="tx1"/>
                </a:solidFill>
              </a:rPr>
              <a:t>ig </a:t>
            </a:r>
            <a:r>
              <a:rPr lang="en-GB" altLang="en-US" sz="2800" b="1" i="1" dirty="0">
                <a:solidFill>
                  <a:schemeClr val="tx1"/>
                </a:solidFill>
              </a:rPr>
              <a:t>b</a:t>
            </a:r>
            <a:r>
              <a:rPr lang="en-GB" altLang="en-US" sz="2800" i="1" dirty="0">
                <a:solidFill>
                  <a:schemeClr val="tx1"/>
                </a:solidFill>
              </a:rPr>
              <a:t>ouncing ru</a:t>
            </a:r>
            <a:r>
              <a:rPr lang="en-GB" altLang="en-US" sz="2800" b="1" i="1" dirty="0">
                <a:solidFill>
                  <a:schemeClr val="tx1"/>
                </a:solidFill>
              </a:rPr>
              <a:t>bb</a:t>
            </a:r>
            <a:r>
              <a:rPr lang="en-GB" altLang="en-US" sz="2800" i="1" dirty="0">
                <a:solidFill>
                  <a:schemeClr val="tx1"/>
                </a:solidFill>
              </a:rPr>
              <a:t>er </a:t>
            </a:r>
            <a:r>
              <a:rPr lang="en-GB" altLang="en-US" sz="2800" b="1" i="1" dirty="0">
                <a:solidFill>
                  <a:schemeClr val="tx1"/>
                </a:solidFill>
              </a:rPr>
              <a:t>b</a:t>
            </a:r>
            <a:r>
              <a:rPr lang="en-GB" altLang="en-US" sz="2800" i="1" dirty="0">
                <a:solidFill>
                  <a:schemeClr val="tx1"/>
                </a:solidFill>
              </a:rPr>
              <a:t>all</a:t>
            </a:r>
            <a:r>
              <a:rPr lang="en-GB" altLang="en-US" sz="2800" dirty="0">
                <a:solidFill>
                  <a:schemeClr val="tx1"/>
                </a:solidFill>
              </a:rPr>
              <a:t>), or onomatopoeia, where the writer chooses words that sound like the noise they are describing (</a:t>
            </a:r>
            <a:r>
              <a:rPr lang="en-GB" altLang="en-US" sz="2800" b="1" dirty="0">
                <a:solidFill>
                  <a:schemeClr val="tx1"/>
                </a:solidFill>
              </a:rPr>
              <a:t>bang</a:t>
            </a:r>
            <a:r>
              <a:rPr lang="en-GB" altLang="en-US" sz="2800" dirty="0">
                <a:solidFill>
                  <a:schemeClr val="tx1"/>
                </a:solidFill>
              </a:rPr>
              <a:t>, </a:t>
            </a:r>
            <a:r>
              <a:rPr lang="en-GB" altLang="en-US" sz="2800" b="1" dirty="0">
                <a:solidFill>
                  <a:schemeClr val="tx1"/>
                </a:solidFill>
              </a:rPr>
              <a:t>crash</a:t>
            </a:r>
            <a:r>
              <a:rPr lang="en-GB" altLang="en-US" sz="2800" dirty="0">
                <a:solidFill>
                  <a:schemeClr val="tx1"/>
                </a:solidFill>
              </a:rPr>
              <a:t> went the symbols when she dropped them down the stairs).</a:t>
            </a:r>
          </a:p>
        </p:txBody>
      </p:sp>
    </p:spTree>
    <p:extLst>
      <p:ext uri="{BB962C8B-B14F-4D97-AF65-F5344CB8AC3E}">
        <p14:creationId xmlns:p14="http://schemas.microsoft.com/office/powerpoint/2010/main" val="3237955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Word choices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80526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Word choices go beyond just choosing the right verb or adjective. For example, authors also put a great deal of thought into naming their characters to give you clues about their personalities. In James and the Giant Peach by Roald Dahl, we can guess that Aunt Sponge and Aunt Spiker are not very nice. The same could be said of Draco Malfoy in J K Rowling’s Harry Potter series, whereas Dedalus Diggle is a harmless eccentric and Cornelius Fudge is a pompous, blustering politician. Meanwhile, Peter, the oldest of the four children in The Lion, The Witch and the Wardrobe, is a solid, responsible character and has a solid, responsible name.</a:t>
            </a:r>
          </a:p>
        </p:txBody>
      </p:sp>
    </p:spTree>
    <p:extLst>
      <p:ext uri="{BB962C8B-B14F-4D97-AF65-F5344CB8AC3E}">
        <p14:creationId xmlns:p14="http://schemas.microsoft.com/office/powerpoint/2010/main" val="1707923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Poetry</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903373"/>
            <a:ext cx="10428270" cy="351110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Word choices are particularly important in poetry because a poem is often about a thought or an idea rather than a story (although there are many examples of narrative poems). In fact, poetry has been described as “the best words in the best order”.</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For that reason, word choices in poetry often involve a lot of figurative language such as metaphor, personification and imagery. </a:t>
            </a:r>
          </a:p>
        </p:txBody>
      </p:sp>
      <p:pic>
        <p:nvPicPr>
          <p:cNvPr id="5" name="Picture 4" descr="A picture containing shirt&#10;&#10;Description automatically generated">
            <a:extLst>
              <a:ext uri="{FF2B5EF4-FFF2-40B4-BE49-F238E27FC236}">
                <a16:creationId xmlns:a16="http://schemas.microsoft.com/office/drawing/2014/main" id="{83E751A4-8704-4DF3-BC53-31D149127923}"/>
              </a:ext>
            </a:extLst>
          </p:cNvPr>
          <p:cNvPicPr>
            <a:picLocks noChangeAspect="1"/>
          </p:cNvPicPr>
          <p:nvPr/>
        </p:nvPicPr>
        <p:blipFill>
          <a:blip r:embed="rId5"/>
          <a:stretch>
            <a:fillRect/>
          </a:stretch>
        </p:blipFill>
        <p:spPr>
          <a:xfrm>
            <a:off x="9397877" y="5327970"/>
            <a:ext cx="2095931" cy="1530030"/>
          </a:xfrm>
          <a:prstGeom prst="rect">
            <a:avLst/>
          </a:prstGeom>
        </p:spPr>
      </p:pic>
    </p:spTree>
    <p:extLst>
      <p:ext uri="{BB962C8B-B14F-4D97-AF65-F5344CB8AC3E}">
        <p14:creationId xmlns:p14="http://schemas.microsoft.com/office/powerpoint/2010/main" val="3920919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Figurative language</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7" y="1687616"/>
            <a:ext cx="10602931" cy="463099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b="1" dirty="0">
                <a:solidFill>
                  <a:schemeClr val="tx1"/>
                </a:solidFill>
              </a:rPr>
              <a:t>Metaphor</a:t>
            </a:r>
            <a:r>
              <a:rPr lang="en-GB" altLang="en-US" sz="2800" dirty="0">
                <a:solidFill>
                  <a:schemeClr val="tx1"/>
                </a:solidFill>
              </a:rPr>
              <a:t> – this is where words are used to represent something different in order to give a clearer meaning. For example, in The Highwayman by Alfred Noyes, the road at night is described as “a </a:t>
            </a:r>
            <a:r>
              <a:rPr lang="en-GB" altLang="en-US" sz="2800" i="1" dirty="0">
                <a:solidFill>
                  <a:schemeClr val="tx1"/>
                </a:solidFill>
              </a:rPr>
              <a:t>ribbon</a:t>
            </a:r>
            <a:r>
              <a:rPr lang="en-GB" altLang="en-US" sz="2800" dirty="0">
                <a:solidFill>
                  <a:schemeClr val="tx1"/>
                </a:solidFill>
              </a:rPr>
              <a:t> of moonlight over the purple moor.”</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b="1" dirty="0">
                <a:solidFill>
                  <a:schemeClr val="tx1"/>
                </a:solidFill>
              </a:rPr>
              <a:t>Personification</a:t>
            </a:r>
            <a:r>
              <a:rPr lang="en-GB" altLang="en-US" sz="2800" dirty="0">
                <a:solidFill>
                  <a:schemeClr val="tx1"/>
                </a:solidFill>
              </a:rPr>
              <a:t> – this uses human characteristics or behaviour to describe something that is not living. For example, in The Eagle by Alfred, Lord Tennyson describes a high crag as “close to the sun in </a:t>
            </a:r>
            <a:r>
              <a:rPr lang="en-GB" altLang="en-US" sz="2800" i="1" dirty="0">
                <a:solidFill>
                  <a:schemeClr val="tx1"/>
                </a:solidFill>
              </a:rPr>
              <a:t>lonely</a:t>
            </a:r>
            <a:r>
              <a:rPr lang="en-GB" altLang="en-US" sz="2800" dirty="0">
                <a:solidFill>
                  <a:schemeClr val="tx1"/>
                </a:solidFill>
              </a:rPr>
              <a:t> lands”. Lands can’t really feel lonely, but it gives a sense of remoteness.</a:t>
            </a:r>
          </a:p>
        </p:txBody>
      </p:sp>
    </p:spTree>
    <p:extLst>
      <p:ext uri="{BB962C8B-B14F-4D97-AF65-F5344CB8AC3E}">
        <p14:creationId xmlns:p14="http://schemas.microsoft.com/office/powerpoint/2010/main" val="2293398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Your turn</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80526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Read this short extract from </a:t>
            </a:r>
            <a:r>
              <a:rPr lang="en-GB" altLang="en-US" sz="2800" i="1" dirty="0">
                <a:solidFill>
                  <a:schemeClr val="tx1"/>
                </a:solidFill>
              </a:rPr>
              <a:t>Hope </a:t>
            </a:r>
            <a:r>
              <a:rPr lang="en-GB" altLang="en-US" sz="2800" dirty="0">
                <a:solidFill>
                  <a:schemeClr val="tx1"/>
                </a:solidFill>
              </a:rPr>
              <a:t>by Emily Dickinson then explain the language choices that have been used.</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i="1" dirty="0">
                <a:solidFill>
                  <a:schemeClr val="tx1"/>
                </a:solidFill>
              </a:rPr>
              <a:t>Hope is the thing with feathers</a:t>
            </a:r>
          </a:p>
          <a:p>
            <a:pPr>
              <a:lnSpc>
                <a:spcPct val="100000"/>
              </a:lnSpc>
              <a:spcBef>
                <a:spcPct val="0"/>
              </a:spcBef>
              <a:buFontTx/>
              <a:buNone/>
            </a:pPr>
            <a:r>
              <a:rPr lang="en-GB" altLang="en-US" sz="2800" i="1" dirty="0">
                <a:solidFill>
                  <a:schemeClr val="tx1"/>
                </a:solidFill>
              </a:rPr>
              <a:t>That perches in the soul,</a:t>
            </a:r>
          </a:p>
          <a:p>
            <a:pPr>
              <a:lnSpc>
                <a:spcPct val="100000"/>
              </a:lnSpc>
              <a:spcBef>
                <a:spcPct val="0"/>
              </a:spcBef>
              <a:buFontTx/>
              <a:buNone/>
            </a:pPr>
            <a:r>
              <a:rPr lang="en-GB" altLang="en-US" sz="2800" i="1" dirty="0">
                <a:solidFill>
                  <a:schemeClr val="tx1"/>
                </a:solidFill>
              </a:rPr>
              <a:t>And sings the tune without the words,</a:t>
            </a:r>
          </a:p>
          <a:p>
            <a:pPr>
              <a:lnSpc>
                <a:spcPct val="100000"/>
              </a:lnSpc>
              <a:spcBef>
                <a:spcPct val="0"/>
              </a:spcBef>
              <a:buFontTx/>
              <a:buNone/>
            </a:pPr>
            <a:r>
              <a:rPr lang="en-GB" altLang="en-US" sz="2800" i="1" dirty="0">
                <a:solidFill>
                  <a:schemeClr val="tx1"/>
                </a:solidFill>
              </a:rPr>
              <a:t>And never stops at all.</a:t>
            </a:r>
          </a:p>
        </p:txBody>
      </p:sp>
      <p:pic>
        <p:nvPicPr>
          <p:cNvPr id="5" name="Picture 4" descr="A picture containing tree&#10;&#10;Description automatically generated">
            <a:extLst>
              <a:ext uri="{FF2B5EF4-FFF2-40B4-BE49-F238E27FC236}">
                <a16:creationId xmlns:a16="http://schemas.microsoft.com/office/drawing/2014/main" id="{EF13F25D-224A-4894-9856-2958BB88DAF8}"/>
              </a:ext>
            </a:extLst>
          </p:cNvPr>
          <p:cNvPicPr>
            <a:picLocks noChangeAspect="1"/>
          </p:cNvPicPr>
          <p:nvPr/>
        </p:nvPicPr>
        <p:blipFill>
          <a:blip r:embed="rId5">
            <a:grayscl/>
          </a:blip>
          <a:stretch>
            <a:fillRect/>
          </a:stretch>
        </p:blipFill>
        <p:spPr>
          <a:xfrm>
            <a:off x="7265722" y="3205536"/>
            <a:ext cx="2667597" cy="2614773"/>
          </a:xfrm>
          <a:prstGeom prst="rect">
            <a:avLst/>
          </a:prstGeom>
        </p:spPr>
      </p:pic>
    </p:spTree>
    <p:extLst>
      <p:ext uri="{BB962C8B-B14F-4D97-AF65-F5344CB8AC3E}">
        <p14:creationId xmlns:p14="http://schemas.microsoft.com/office/powerpoint/2010/main" val="1474532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How did you do?</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3092521" y="3413280"/>
            <a:ext cx="6053089" cy="169297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i="1" dirty="0">
                <a:solidFill>
                  <a:schemeClr val="tx1"/>
                </a:solidFill>
              </a:rPr>
              <a:t>Hope is the thing with feathers</a:t>
            </a:r>
          </a:p>
          <a:p>
            <a:pPr>
              <a:lnSpc>
                <a:spcPct val="100000"/>
              </a:lnSpc>
              <a:spcBef>
                <a:spcPct val="0"/>
              </a:spcBef>
              <a:buFontTx/>
              <a:buNone/>
            </a:pPr>
            <a:r>
              <a:rPr lang="en-GB" altLang="en-US" sz="2800" i="1" dirty="0">
                <a:solidFill>
                  <a:schemeClr val="tx1"/>
                </a:solidFill>
              </a:rPr>
              <a:t>That perches in the soul,</a:t>
            </a:r>
          </a:p>
          <a:p>
            <a:pPr>
              <a:lnSpc>
                <a:spcPct val="100000"/>
              </a:lnSpc>
              <a:spcBef>
                <a:spcPct val="0"/>
              </a:spcBef>
              <a:buFontTx/>
              <a:buNone/>
            </a:pPr>
            <a:r>
              <a:rPr lang="en-GB" altLang="en-US" sz="2800" i="1" dirty="0">
                <a:solidFill>
                  <a:schemeClr val="tx1"/>
                </a:solidFill>
              </a:rPr>
              <a:t>And sings the tune without the words,</a:t>
            </a:r>
          </a:p>
          <a:p>
            <a:pPr>
              <a:lnSpc>
                <a:spcPct val="100000"/>
              </a:lnSpc>
              <a:spcBef>
                <a:spcPct val="0"/>
              </a:spcBef>
              <a:buFontTx/>
              <a:buNone/>
            </a:pPr>
            <a:r>
              <a:rPr lang="en-GB" altLang="en-US" sz="2800" i="1" dirty="0">
                <a:solidFill>
                  <a:schemeClr val="tx1"/>
                </a:solidFill>
              </a:rPr>
              <a:t>And never stops at all.</a:t>
            </a:r>
          </a:p>
        </p:txBody>
      </p:sp>
      <p:sp>
        <p:nvSpPr>
          <p:cNvPr id="10" name="Rectangle: Rounded Corners 9">
            <a:extLst>
              <a:ext uri="{FF2B5EF4-FFF2-40B4-BE49-F238E27FC236}">
                <a16:creationId xmlns:a16="http://schemas.microsoft.com/office/drawing/2014/main" id="{4035AA08-C9CE-4D29-8A6D-F15D45FE697B}"/>
              </a:ext>
            </a:extLst>
          </p:cNvPr>
          <p:cNvSpPr/>
          <p:nvPr/>
        </p:nvSpPr>
        <p:spPr>
          <a:xfrm>
            <a:off x="231810" y="1849715"/>
            <a:ext cx="4491520" cy="144272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500" dirty="0">
                <a:solidFill>
                  <a:schemeClr val="tx1"/>
                </a:solidFill>
              </a:rPr>
              <a:t>This is a metaphor. It gives the sense of hope being as light and cheerful as a bird.</a:t>
            </a:r>
          </a:p>
        </p:txBody>
      </p:sp>
      <p:sp>
        <p:nvSpPr>
          <p:cNvPr id="11" name="Rectangle: Rounded Corners 10">
            <a:extLst>
              <a:ext uri="{FF2B5EF4-FFF2-40B4-BE49-F238E27FC236}">
                <a16:creationId xmlns:a16="http://schemas.microsoft.com/office/drawing/2014/main" id="{1F3A3ADD-A7E7-4C0C-8B5A-4C67DCA6CFBE}"/>
              </a:ext>
            </a:extLst>
          </p:cNvPr>
          <p:cNvSpPr/>
          <p:nvPr/>
        </p:nvSpPr>
        <p:spPr>
          <a:xfrm>
            <a:off x="231810" y="5227104"/>
            <a:ext cx="4491520" cy="131690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500" dirty="0">
                <a:solidFill>
                  <a:schemeClr val="tx1"/>
                </a:solidFill>
              </a:rPr>
              <a:t>This helps to suggest that hope is a feeling rather than a clear statement of what will be.</a:t>
            </a:r>
          </a:p>
        </p:txBody>
      </p:sp>
      <p:sp>
        <p:nvSpPr>
          <p:cNvPr id="12" name="Rectangle: Rounded Corners 11">
            <a:extLst>
              <a:ext uri="{FF2B5EF4-FFF2-40B4-BE49-F238E27FC236}">
                <a16:creationId xmlns:a16="http://schemas.microsoft.com/office/drawing/2014/main" id="{C2DD5F1F-04EF-4C2A-B9EF-6950332624C4}"/>
              </a:ext>
            </a:extLst>
          </p:cNvPr>
          <p:cNvSpPr/>
          <p:nvPr/>
        </p:nvSpPr>
        <p:spPr>
          <a:xfrm>
            <a:off x="7119992" y="5227104"/>
            <a:ext cx="4772239" cy="131690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500" dirty="0">
                <a:solidFill>
                  <a:schemeClr val="tx1"/>
                </a:solidFill>
              </a:rPr>
              <a:t>This line gives us the sense that there is always hope, no matter how bad things might seem.</a:t>
            </a:r>
          </a:p>
        </p:txBody>
      </p:sp>
      <p:sp>
        <p:nvSpPr>
          <p:cNvPr id="13" name="Rectangle: Rounded Corners 12">
            <a:extLst>
              <a:ext uri="{FF2B5EF4-FFF2-40B4-BE49-F238E27FC236}">
                <a16:creationId xmlns:a16="http://schemas.microsoft.com/office/drawing/2014/main" id="{F96741E1-C840-4CB4-9A21-8C300491A253}"/>
              </a:ext>
            </a:extLst>
          </p:cNvPr>
          <p:cNvSpPr/>
          <p:nvPr/>
        </p:nvSpPr>
        <p:spPr>
          <a:xfrm>
            <a:off x="7119992" y="1849715"/>
            <a:ext cx="4769992" cy="144272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500" i="1" dirty="0">
                <a:solidFill>
                  <a:schemeClr val="tx1"/>
                </a:solidFill>
              </a:rPr>
              <a:t>… perches in the soul </a:t>
            </a:r>
            <a:r>
              <a:rPr lang="en-GB" altLang="en-US" sz="2500" dirty="0">
                <a:solidFill>
                  <a:schemeClr val="tx1"/>
                </a:solidFill>
              </a:rPr>
              <a:t>extends the bird metaphor whilst emphasising that hope comes from within.</a:t>
            </a:r>
          </a:p>
        </p:txBody>
      </p:sp>
      <p:cxnSp>
        <p:nvCxnSpPr>
          <p:cNvPr id="14" name="Straight Arrow Connector 13">
            <a:extLst>
              <a:ext uri="{FF2B5EF4-FFF2-40B4-BE49-F238E27FC236}">
                <a16:creationId xmlns:a16="http://schemas.microsoft.com/office/drawing/2014/main" id="{14D12E2B-F59D-4979-A795-86D4B5BE7BA6}"/>
              </a:ext>
            </a:extLst>
          </p:cNvPr>
          <p:cNvCxnSpPr>
            <a:cxnSpLocks/>
            <a:stCxn id="11" idx="0"/>
          </p:cNvCxnSpPr>
          <p:nvPr/>
        </p:nvCxnSpPr>
        <p:spPr>
          <a:xfrm flipV="1">
            <a:off x="2477570" y="4557034"/>
            <a:ext cx="736370" cy="67007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E6706F34-3B7B-4B19-90E0-4DCC52410BA5}"/>
              </a:ext>
            </a:extLst>
          </p:cNvPr>
          <p:cNvCxnSpPr>
            <a:cxnSpLocks/>
          </p:cNvCxnSpPr>
          <p:nvPr/>
        </p:nvCxnSpPr>
        <p:spPr>
          <a:xfrm>
            <a:off x="4723330" y="2606654"/>
            <a:ext cx="1257745" cy="95891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B37504B8-82DC-494B-BF32-2FF19AE506FF}"/>
              </a:ext>
            </a:extLst>
          </p:cNvPr>
          <p:cNvCxnSpPr>
            <a:cxnSpLocks/>
          </p:cNvCxnSpPr>
          <p:nvPr/>
        </p:nvCxnSpPr>
        <p:spPr>
          <a:xfrm flipH="1">
            <a:off x="6791218" y="3292436"/>
            <a:ext cx="2687336" cy="77018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7EABEB1B-D2A8-4499-85FB-0EB3C2C43549}"/>
              </a:ext>
            </a:extLst>
          </p:cNvPr>
          <p:cNvCxnSpPr>
            <a:cxnSpLocks/>
            <a:stCxn id="12" idx="1"/>
            <a:endCxn id="8" idx="2"/>
          </p:cNvCxnSpPr>
          <p:nvPr/>
        </p:nvCxnSpPr>
        <p:spPr>
          <a:xfrm flipH="1" flipV="1">
            <a:off x="6119066" y="5106259"/>
            <a:ext cx="1000926" cy="77929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8" name="Picture 17" descr="A picture containing tree&#10;&#10;Description automatically generated">
            <a:extLst>
              <a:ext uri="{FF2B5EF4-FFF2-40B4-BE49-F238E27FC236}">
                <a16:creationId xmlns:a16="http://schemas.microsoft.com/office/drawing/2014/main" id="{9F396E78-18CE-4CF2-B8EC-4976FAF12FFD}"/>
              </a:ext>
            </a:extLst>
          </p:cNvPr>
          <p:cNvPicPr>
            <a:picLocks noChangeAspect="1"/>
          </p:cNvPicPr>
          <p:nvPr/>
        </p:nvPicPr>
        <p:blipFill>
          <a:blip r:embed="rId5">
            <a:grayscl/>
          </a:blip>
          <a:stretch>
            <a:fillRect/>
          </a:stretch>
        </p:blipFill>
        <p:spPr>
          <a:xfrm>
            <a:off x="9277131" y="3130665"/>
            <a:ext cx="2337424" cy="2291138"/>
          </a:xfrm>
          <a:prstGeom prst="rect">
            <a:avLst/>
          </a:prstGeom>
        </p:spPr>
      </p:pic>
    </p:spTree>
    <p:extLst>
      <p:ext uri="{BB962C8B-B14F-4D97-AF65-F5344CB8AC3E}">
        <p14:creationId xmlns:p14="http://schemas.microsoft.com/office/powerpoint/2010/main" val="15913070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Structure</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902812"/>
            <a:ext cx="10428270" cy="327536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Poems often have structure. This can mean they have a rhyming pattern or a certain number of syllables per line … or both … or neither! The important thing is to be able to spot and describe these structures, especially if you are able to see common themes within a particular poet’s work. </a:t>
            </a:r>
          </a:p>
        </p:txBody>
      </p:sp>
    </p:spTree>
    <p:extLst>
      <p:ext uri="{BB962C8B-B14F-4D97-AF65-F5344CB8AC3E}">
        <p14:creationId xmlns:p14="http://schemas.microsoft.com/office/powerpoint/2010/main" val="2289052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Structure</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902811"/>
            <a:ext cx="10428270" cy="97004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For example, what similarities do you notice between these two extracts of poems by Alfred, Lord Tennyson?</a:t>
            </a:r>
          </a:p>
        </p:txBody>
      </p:sp>
      <p:sp>
        <p:nvSpPr>
          <p:cNvPr id="6" name="Rectangle: Rounded Corners 5">
            <a:extLst>
              <a:ext uri="{FF2B5EF4-FFF2-40B4-BE49-F238E27FC236}">
                <a16:creationId xmlns:a16="http://schemas.microsoft.com/office/drawing/2014/main" id="{80BEC8C6-1616-402C-B507-CFB5A21E9E16}"/>
              </a:ext>
            </a:extLst>
          </p:cNvPr>
          <p:cNvSpPr/>
          <p:nvPr/>
        </p:nvSpPr>
        <p:spPr>
          <a:xfrm>
            <a:off x="440076" y="3293982"/>
            <a:ext cx="5460715" cy="297325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sz="2500" i="1" dirty="0">
                <a:solidFill>
                  <a:schemeClr val="tx1"/>
                </a:solidFill>
              </a:rPr>
              <a:t>The wrinkled sea beneath him crawls;</a:t>
            </a:r>
            <a:br>
              <a:rPr lang="en-GB" sz="2500" i="1" dirty="0">
                <a:solidFill>
                  <a:schemeClr val="tx1"/>
                </a:solidFill>
              </a:rPr>
            </a:br>
            <a:r>
              <a:rPr lang="en-GB" sz="2500" i="1" dirty="0">
                <a:solidFill>
                  <a:schemeClr val="tx1"/>
                </a:solidFill>
              </a:rPr>
              <a:t>He watches from his mountain walls,</a:t>
            </a:r>
            <a:br>
              <a:rPr lang="en-GB" sz="2500" i="1" dirty="0">
                <a:solidFill>
                  <a:schemeClr val="tx1"/>
                </a:solidFill>
              </a:rPr>
            </a:br>
            <a:r>
              <a:rPr lang="en-GB" sz="2500" i="1" dirty="0">
                <a:solidFill>
                  <a:schemeClr val="tx1"/>
                </a:solidFill>
              </a:rPr>
              <a:t>And like a thunderbolt he falls.</a:t>
            </a:r>
          </a:p>
          <a:p>
            <a:pPr fontAlgn="base"/>
            <a:endParaRPr lang="en-GB" sz="2500" dirty="0">
              <a:solidFill>
                <a:schemeClr val="tx1"/>
              </a:solidFill>
            </a:endParaRPr>
          </a:p>
          <a:p>
            <a:pPr algn="r" fontAlgn="base"/>
            <a:r>
              <a:rPr lang="en-GB" sz="2500" dirty="0">
                <a:solidFill>
                  <a:schemeClr val="tx1"/>
                </a:solidFill>
              </a:rPr>
              <a:t>From </a:t>
            </a:r>
            <a:r>
              <a:rPr lang="en-GB" sz="2500" i="1" dirty="0">
                <a:solidFill>
                  <a:schemeClr val="tx1"/>
                </a:solidFill>
              </a:rPr>
              <a:t>The Eagle</a:t>
            </a:r>
          </a:p>
          <a:p>
            <a:pPr>
              <a:lnSpc>
                <a:spcPct val="100000"/>
              </a:lnSpc>
              <a:spcBef>
                <a:spcPct val="0"/>
              </a:spcBef>
              <a:buFontTx/>
              <a:buNone/>
            </a:pPr>
            <a:endParaRPr lang="en-GB" altLang="en-US" sz="2800" dirty="0">
              <a:solidFill>
                <a:schemeClr val="tx1"/>
              </a:solidFill>
            </a:endParaRPr>
          </a:p>
        </p:txBody>
      </p:sp>
      <p:sp>
        <p:nvSpPr>
          <p:cNvPr id="10" name="Rectangle: Rounded Corners 9">
            <a:extLst>
              <a:ext uri="{FF2B5EF4-FFF2-40B4-BE49-F238E27FC236}">
                <a16:creationId xmlns:a16="http://schemas.microsoft.com/office/drawing/2014/main" id="{38879059-0248-433E-A88A-2BB3AAD7BB52}"/>
              </a:ext>
            </a:extLst>
          </p:cNvPr>
          <p:cNvSpPr/>
          <p:nvPr/>
        </p:nvSpPr>
        <p:spPr>
          <a:xfrm>
            <a:off x="6291209" y="3293982"/>
            <a:ext cx="5460715" cy="297325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sz="2500" i="1" dirty="0">
                <a:solidFill>
                  <a:schemeClr val="tx1"/>
                </a:solidFill>
              </a:rPr>
              <a:t>Out flew the web and floated wide;</a:t>
            </a:r>
          </a:p>
          <a:p>
            <a:pPr fontAlgn="base"/>
            <a:r>
              <a:rPr lang="en-GB" sz="2500" i="1" dirty="0">
                <a:solidFill>
                  <a:schemeClr val="tx1"/>
                </a:solidFill>
              </a:rPr>
              <a:t>The mirror </a:t>
            </a:r>
            <a:r>
              <a:rPr lang="en-GB" sz="2500" i="1" dirty="0" err="1">
                <a:solidFill>
                  <a:schemeClr val="tx1"/>
                </a:solidFill>
              </a:rPr>
              <a:t>crack'd</a:t>
            </a:r>
            <a:r>
              <a:rPr lang="en-GB" sz="2500" i="1" dirty="0">
                <a:solidFill>
                  <a:schemeClr val="tx1"/>
                </a:solidFill>
              </a:rPr>
              <a:t> from side to side;</a:t>
            </a:r>
          </a:p>
          <a:p>
            <a:pPr fontAlgn="base"/>
            <a:r>
              <a:rPr lang="en-GB" sz="2500" i="1" dirty="0">
                <a:solidFill>
                  <a:schemeClr val="tx1"/>
                </a:solidFill>
              </a:rPr>
              <a:t>'The curse is come upon me,' cried</a:t>
            </a:r>
          </a:p>
          <a:p>
            <a:pPr fontAlgn="base"/>
            <a:r>
              <a:rPr lang="en-GB" sz="2500" i="1" dirty="0">
                <a:solidFill>
                  <a:schemeClr val="tx1"/>
                </a:solidFill>
              </a:rPr>
              <a:t>       The Lady of </a:t>
            </a:r>
            <a:r>
              <a:rPr lang="en-GB" sz="2500" i="1" dirty="0" err="1">
                <a:solidFill>
                  <a:schemeClr val="tx1"/>
                </a:solidFill>
              </a:rPr>
              <a:t>Shalott</a:t>
            </a:r>
            <a:r>
              <a:rPr lang="en-GB" sz="2500" i="1" dirty="0">
                <a:solidFill>
                  <a:schemeClr val="tx1"/>
                </a:solidFill>
              </a:rPr>
              <a:t>.</a:t>
            </a:r>
          </a:p>
          <a:p>
            <a:pPr fontAlgn="base"/>
            <a:endParaRPr lang="en-GB" sz="2500" dirty="0">
              <a:solidFill>
                <a:schemeClr val="tx1"/>
              </a:solidFill>
            </a:endParaRPr>
          </a:p>
          <a:p>
            <a:pPr algn="r" fontAlgn="base"/>
            <a:r>
              <a:rPr lang="en-GB" sz="2500" dirty="0">
                <a:solidFill>
                  <a:schemeClr val="tx1"/>
                </a:solidFill>
              </a:rPr>
              <a:t>From </a:t>
            </a:r>
            <a:r>
              <a:rPr lang="en-GB" sz="2500" i="1" dirty="0">
                <a:solidFill>
                  <a:schemeClr val="tx1"/>
                </a:solidFill>
              </a:rPr>
              <a:t>The Lady of </a:t>
            </a:r>
            <a:r>
              <a:rPr lang="en-GB" sz="2500" i="1" dirty="0" err="1">
                <a:solidFill>
                  <a:schemeClr val="tx1"/>
                </a:solidFill>
              </a:rPr>
              <a:t>Shalott</a:t>
            </a:r>
            <a:endParaRPr lang="en-GB" sz="2500" i="1" dirty="0">
              <a:solidFill>
                <a:schemeClr val="tx1"/>
              </a:solidFill>
            </a:endParaRPr>
          </a:p>
        </p:txBody>
      </p:sp>
    </p:spTree>
    <p:extLst>
      <p:ext uri="{BB962C8B-B14F-4D97-AF65-F5344CB8AC3E}">
        <p14:creationId xmlns:p14="http://schemas.microsoft.com/office/powerpoint/2010/main" val="22845472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Structure</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10" name="Rectangle: Rounded Corners 9">
            <a:extLst>
              <a:ext uri="{FF2B5EF4-FFF2-40B4-BE49-F238E27FC236}">
                <a16:creationId xmlns:a16="http://schemas.microsoft.com/office/drawing/2014/main" id="{2B23E066-9564-4FE3-9DC3-2728251EB904}"/>
              </a:ext>
            </a:extLst>
          </p:cNvPr>
          <p:cNvSpPr/>
          <p:nvPr/>
        </p:nvSpPr>
        <p:spPr>
          <a:xfrm>
            <a:off x="881865" y="2470386"/>
            <a:ext cx="10428270" cy="373520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Both poems feature lines with the same metre (structure of the rhythm) of eight syllables per line, except for the last line of The Lady of </a:t>
            </a:r>
            <a:r>
              <a:rPr lang="en-GB" altLang="en-US" sz="2800" dirty="0" err="1">
                <a:solidFill>
                  <a:schemeClr val="tx1"/>
                </a:solidFill>
              </a:rPr>
              <a:t>Shalott</a:t>
            </a:r>
            <a:r>
              <a:rPr lang="en-GB" altLang="en-US" sz="2800" dirty="0">
                <a:solidFill>
                  <a:schemeClr val="tx1"/>
                </a:solidFill>
              </a:rPr>
              <a:t>. They also both have three consecutive lines that rhyme: </a:t>
            </a:r>
            <a:r>
              <a:rPr lang="en-GB" altLang="en-US" sz="2800" i="1" dirty="0">
                <a:solidFill>
                  <a:schemeClr val="tx1"/>
                </a:solidFill>
              </a:rPr>
              <a:t>crawls, walls, falls </a:t>
            </a:r>
            <a:r>
              <a:rPr lang="en-GB" altLang="en-US" sz="2800" dirty="0">
                <a:solidFill>
                  <a:schemeClr val="tx1"/>
                </a:solidFill>
              </a:rPr>
              <a:t>and </a:t>
            </a:r>
            <a:r>
              <a:rPr lang="en-GB" altLang="en-US" sz="2800" i="1" dirty="0">
                <a:solidFill>
                  <a:schemeClr val="tx1"/>
                </a:solidFill>
              </a:rPr>
              <a:t>wide, side, cried</a:t>
            </a:r>
            <a:r>
              <a:rPr lang="en-GB" altLang="en-US" sz="2800" dirty="0">
                <a:solidFill>
                  <a:schemeClr val="tx1"/>
                </a:solidFill>
              </a:rPr>
              <a:t>.</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Challenge: read the whole of both poems and describe the differences.</a:t>
            </a:r>
          </a:p>
        </p:txBody>
      </p:sp>
    </p:spTree>
    <p:extLst>
      <p:ext uri="{BB962C8B-B14F-4D97-AF65-F5344CB8AC3E}">
        <p14:creationId xmlns:p14="http://schemas.microsoft.com/office/powerpoint/2010/main" val="12229546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Your turn</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902811"/>
            <a:ext cx="10428270" cy="432332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Read this extract from a poem called </a:t>
            </a:r>
            <a:r>
              <a:rPr lang="en-GB" altLang="en-US" sz="2800" i="1" dirty="0">
                <a:solidFill>
                  <a:schemeClr val="tx1"/>
                </a:solidFill>
              </a:rPr>
              <a:t>From a Railway Carriage </a:t>
            </a:r>
            <a:r>
              <a:rPr lang="en-GB" altLang="en-US" sz="2800" dirty="0">
                <a:solidFill>
                  <a:schemeClr val="tx1"/>
                </a:solidFill>
              </a:rPr>
              <a:t>by Robert Louis Stevenson. Describe the rhyming structure and explain how the metre of the poem gives the impression of riding on a train.</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sz="2800" i="1" dirty="0">
                <a:solidFill>
                  <a:schemeClr val="tx1"/>
                </a:solidFill>
              </a:rPr>
              <a:t>Here is a cart run away in the road</a:t>
            </a:r>
            <a:br>
              <a:rPr lang="en-GB" sz="2800" i="1" dirty="0">
                <a:solidFill>
                  <a:schemeClr val="tx1"/>
                </a:solidFill>
              </a:rPr>
            </a:br>
            <a:r>
              <a:rPr lang="en-GB" sz="2800" i="1" dirty="0">
                <a:solidFill>
                  <a:schemeClr val="tx1"/>
                </a:solidFill>
              </a:rPr>
              <a:t>Lumping along with man and load;</a:t>
            </a:r>
            <a:br>
              <a:rPr lang="en-GB" sz="2800" i="1" dirty="0">
                <a:solidFill>
                  <a:schemeClr val="tx1"/>
                </a:solidFill>
              </a:rPr>
            </a:br>
            <a:r>
              <a:rPr lang="en-GB" sz="2800" i="1" dirty="0">
                <a:solidFill>
                  <a:schemeClr val="tx1"/>
                </a:solidFill>
              </a:rPr>
              <a:t>And here is a mill and there is a river:</a:t>
            </a:r>
            <a:br>
              <a:rPr lang="en-GB" sz="2800" i="1" dirty="0">
                <a:solidFill>
                  <a:schemeClr val="tx1"/>
                </a:solidFill>
              </a:rPr>
            </a:br>
            <a:r>
              <a:rPr lang="en-GB" sz="2800" i="1" dirty="0">
                <a:solidFill>
                  <a:schemeClr val="tx1"/>
                </a:solidFill>
              </a:rPr>
              <a:t>Each a glimpse and gone for ever!</a:t>
            </a:r>
            <a:endParaRPr lang="en-GB" altLang="en-US" sz="2800" i="1" dirty="0">
              <a:solidFill>
                <a:schemeClr val="tx1"/>
              </a:solidFill>
            </a:endParaRPr>
          </a:p>
        </p:txBody>
      </p:sp>
      <p:pic>
        <p:nvPicPr>
          <p:cNvPr id="4" name="Picture 3" descr="A close up of a logo&#10;&#10;Description automatically generated">
            <a:extLst>
              <a:ext uri="{FF2B5EF4-FFF2-40B4-BE49-F238E27FC236}">
                <a16:creationId xmlns:a16="http://schemas.microsoft.com/office/drawing/2014/main" id="{C2937FBA-521F-4DFA-A89A-31B7956E83D0}"/>
              </a:ext>
            </a:extLst>
          </p:cNvPr>
          <p:cNvPicPr>
            <a:picLocks noChangeAspect="1"/>
          </p:cNvPicPr>
          <p:nvPr/>
        </p:nvPicPr>
        <p:blipFill>
          <a:blip r:embed="rId5"/>
          <a:stretch>
            <a:fillRect/>
          </a:stretch>
        </p:blipFill>
        <p:spPr>
          <a:xfrm>
            <a:off x="7652465" y="3488075"/>
            <a:ext cx="2793378" cy="2738063"/>
          </a:xfrm>
          <a:prstGeom prst="rect">
            <a:avLst/>
          </a:prstGeom>
        </p:spPr>
      </p:pic>
    </p:spTree>
    <p:extLst>
      <p:ext uri="{BB962C8B-B14F-4D97-AF65-F5344CB8AC3E}">
        <p14:creationId xmlns:p14="http://schemas.microsoft.com/office/powerpoint/2010/main" val="1725301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How did you do?</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3033062" y="3159585"/>
            <a:ext cx="6205591" cy="207537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sz="2800" i="1" dirty="0">
                <a:solidFill>
                  <a:schemeClr val="tx1"/>
                </a:solidFill>
              </a:rPr>
              <a:t>Here is a cart run away in the road</a:t>
            </a:r>
            <a:br>
              <a:rPr lang="en-GB" sz="2800" i="1" dirty="0">
                <a:solidFill>
                  <a:schemeClr val="tx1"/>
                </a:solidFill>
              </a:rPr>
            </a:br>
            <a:r>
              <a:rPr lang="en-GB" sz="2800" i="1" dirty="0">
                <a:solidFill>
                  <a:schemeClr val="tx1"/>
                </a:solidFill>
              </a:rPr>
              <a:t>Lumping along with man and load;</a:t>
            </a:r>
            <a:br>
              <a:rPr lang="en-GB" sz="2800" i="1" dirty="0">
                <a:solidFill>
                  <a:schemeClr val="tx1"/>
                </a:solidFill>
              </a:rPr>
            </a:br>
            <a:r>
              <a:rPr lang="en-GB" sz="2800" i="1" dirty="0">
                <a:solidFill>
                  <a:schemeClr val="tx1"/>
                </a:solidFill>
              </a:rPr>
              <a:t>And here is a mill and there is a river:</a:t>
            </a:r>
            <a:br>
              <a:rPr lang="en-GB" sz="2800" i="1" dirty="0">
                <a:solidFill>
                  <a:schemeClr val="tx1"/>
                </a:solidFill>
              </a:rPr>
            </a:br>
            <a:r>
              <a:rPr lang="en-GB" sz="2800" i="1" dirty="0">
                <a:solidFill>
                  <a:schemeClr val="tx1"/>
                </a:solidFill>
              </a:rPr>
              <a:t>Each a glimpse and gone for ever!</a:t>
            </a:r>
            <a:endParaRPr lang="en-GB" altLang="en-US" sz="2800" i="1" dirty="0">
              <a:solidFill>
                <a:schemeClr val="tx1"/>
              </a:solidFill>
            </a:endParaRPr>
          </a:p>
        </p:txBody>
      </p:sp>
      <p:pic>
        <p:nvPicPr>
          <p:cNvPr id="4" name="Picture 3" descr="A close up of a logo&#10;&#10;Description automatically generated">
            <a:extLst>
              <a:ext uri="{FF2B5EF4-FFF2-40B4-BE49-F238E27FC236}">
                <a16:creationId xmlns:a16="http://schemas.microsoft.com/office/drawing/2014/main" id="{C2937FBA-521F-4DFA-A89A-31B7956E83D0}"/>
              </a:ext>
            </a:extLst>
          </p:cNvPr>
          <p:cNvPicPr>
            <a:picLocks noChangeAspect="1"/>
          </p:cNvPicPr>
          <p:nvPr/>
        </p:nvPicPr>
        <p:blipFill>
          <a:blip r:embed="rId5"/>
          <a:stretch>
            <a:fillRect/>
          </a:stretch>
        </p:blipFill>
        <p:spPr>
          <a:xfrm>
            <a:off x="9750175" y="3191342"/>
            <a:ext cx="1929714" cy="1891501"/>
          </a:xfrm>
          <a:prstGeom prst="rect">
            <a:avLst/>
          </a:prstGeom>
        </p:spPr>
      </p:pic>
      <p:sp>
        <p:nvSpPr>
          <p:cNvPr id="10" name="Rectangle: Rounded Corners 9">
            <a:extLst>
              <a:ext uri="{FF2B5EF4-FFF2-40B4-BE49-F238E27FC236}">
                <a16:creationId xmlns:a16="http://schemas.microsoft.com/office/drawing/2014/main" id="{A7A539E2-3001-45DC-9D63-EDD12657BAE8}"/>
              </a:ext>
            </a:extLst>
          </p:cNvPr>
          <p:cNvSpPr/>
          <p:nvPr/>
        </p:nvSpPr>
        <p:spPr>
          <a:xfrm>
            <a:off x="349084" y="1899009"/>
            <a:ext cx="5208525" cy="13373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sz="2500" dirty="0">
                <a:solidFill>
                  <a:schemeClr val="tx1"/>
                </a:solidFill>
              </a:rPr>
              <a:t>The metre closely resembles the rhythm of a train along the rails (clickety-clickety-clickety-clack). </a:t>
            </a:r>
            <a:endParaRPr lang="en-GB" altLang="en-US" sz="2500" dirty="0">
              <a:solidFill>
                <a:schemeClr val="tx1"/>
              </a:solidFill>
            </a:endParaRPr>
          </a:p>
        </p:txBody>
      </p:sp>
      <p:sp>
        <p:nvSpPr>
          <p:cNvPr id="11" name="Rectangle: Rounded Corners 10">
            <a:extLst>
              <a:ext uri="{FF2B5EF4-FFF2-40B4-BE49-F238E27FC236}">
                <a16:creationId xmlns:a16="http://schemas.microsoft.com/office/drawing/2014/main" id="{EB910375-CA24-405C-8035-F6E6930304C9}"/>
              </a:ext>
            </a:extLst>
          </p:cNvPr>
          <p:cNvSpPr/>
          <p:nvPr/>
        </p:nvSpPr>
        <p:spPr>
          <a:xfrm>
            <a:off x="6463678" y="1899009"/>
            <a:ext cx="5208525" cy="13373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500" dirty="0">
                <a:solidFill>
                  <a:schemeClr val="tx1"/>
                </a:solidFill>
              </a:rPr>
              <a:t>The rhyming pattern consists of rhyming couplets – consecutive rhyming lines.</a:t>
            </a:r>
          </a:p>
        </p:txBody>
      </p:sp>
      <p:sp>
        <p:nvSpPr>
          <p:cNvPr id="12" name="Rectangle: Rounded Corners 11">
            <a:extLst>
              <a:ext uri="{FF2B5EF4-FFF2-40B4-BE49-F238E27FC236}">
                <a16:creationId xmlns:a16="http://schemas.microsoft.com/office/drawing/2014/main" id="{9FFE1E1D-6C67-4BF7-866E-D95FBEBA3483}"/>
              </a:ext>
            </a:extLst>
          </p:cNvPr>
          <p:cNvSpPr/>
          <p:nvPr/>
        </p:nvSpPr>
        <p:spPr>
          <a:xfrm>
            <a:off x="349083" y="5087702"/>
            <a:ext cx="5208525" cy="13373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sz="2500" dirty="0">
                <a:solidFill>
                  <a:schemeClr val="tx1"/>
                </a:solidFill>
              </a:rPr>
              <a:t>The rhyme and rhythm structure gives the poem pace and energy. </a:t>
            </a:r>
            <a:endParaRPr lang="en-GB" altLang="en-US" sz="2500" dirty="0">
              <a:solidFill>
                <a:schemeClr val="tx1"/>
              </a:solidFill>
            </a:endParaRPr>
          </a:p>
        </p:txBody>
      </p:sp>
      <p:sp>
        <p:nvSpPr>
          <p:cNvPr id="13" name="Rectangle: Rounded Corners 12">
            <a:extLst>
              <a:ext uri="{FF2B5EF4-FFF2-40B4-BE49-F238E27FC236}">
                <a16:creationId xmlns:a16="http://schemas.microsoft.com/office/drawing/2014/main" id="{C6509362-192C-462C-AD9B-4A81B66969C5}"/>
              </a:ext>
            </a:extLst>
          </p:cNvPr>
          <p:cNvSpPr/>
          <p:nvPr/>
        </p:nvSpPr>
        <p:spPr>
          <a:xfrm>
            <a:off x="6463678" y="5082844"/>
            <a:ext cx="5289958" cy="13373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sz="2500" dirty="0">
                <a:solidFill>
                  <a:schemeClr val="tx1"/>
                </a:solidFill>
              </a:rPr>
              <a:t>The speed with which ideas come and go mimics the way that sights flash by when seen from a train window. </a:t>
            </a:r>
            <a:endParaRPr lang="en-GB" altLang="en-US" sz="2500" dirty="0">
              <a:solidFill>
                <a:schemeClr val="tx1"/>
              </a:solidFill>
            </a:endParaRPr>
          </a:p>
        </p:txBody>
      </p:sp>
    </p:spTree>
    <p:extLst>
      <p:ext uri="{BB962C8B-B14F-4D97-AF65-F5344CB8AC3E}">
        <p14:creationId xmlns:p14="http://schemas.microsoft.com/office/powerpoint/2010/main" val="37630934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Your turn</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902811"/>
            <a:ext cx="10428270" cy="453422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Read this extract from </a:t>
            </a:r>
            <a:r>
              <a:rPr lang="en-GB" altLang="en-US" sz="2800" i="1" dirty="0">
                <a:solidFill>
                  <a:schemeClr val="tx1"/>
                </a:solidFill>
              </a:rPr>
              <a:t>The Walrus and the Carpenter </a:t>
            </a:r>
            <a:r>
              <a:rPr lang="en-GB" altLang="en-US" sz="2800" dirty="0">
                <a:solidFill>
                  <a:schemeClr val="tx1"/>
                </a:solidFill>
              </a:rPr>
              <a:t>by Louis Carroll. Describe the rhyming structure and any figurative language you notice.</a:t>
            </a:r>
          </a:p>
          <a:p>
            <a:pPr>
              <a:spcBef>
                <a:spcPct val="0"/>
              </a:spcBef>
              <a:buFontTx/>
              <a:buNone/>
            </a:pPr>
            <a:endParaRPr lang="en-GB" altLang="en-US" sz="2800" dirty="0">
              <a:solidFill>
                <a:schemeClr val="tx1"/>
              </a:solidFill>
            </a:endParaRPr>
          </a:p>
          <a:p>
            <a:pPr fontAlgn="base"/>
            <a:r>
              <a:rPr lang="en-GB" sz="2800" dirty="0">
                <a:solidFill>
                  <a:schemeClr val="tx1"/>
                </a:solidFill>
              </a:rPr>
              <a:t>The sun was shining on the sea,</a:t>
            </a:r>
          </a:p>
          <a:p>
            <a:pPr fontAlgn="base"/>
            <a:r>
              <a:rPr lang="en-GB" sz="2800" dirty="0">
                <a:solidFill>
                  <a:schemeClr val="tx1"/>
                </a:solidFill>
              </a:rPr>
              <a:t>      Shining with all his might:</a:t>
            </a:r>
          </a:p>
          <a:p>
            <a:pPr fontAlgn="base"/>
            <a:r>
              <a:rPr lang="en-GB" sz="2800" dirty="0">
                <a:solidFill>
                  <a:schemeClr val="tx1"/>
                </a:solidFill>
              </a:rPr>
              <a:t>He did his very best to make</a:t>
            </a:r>
          </a:p>
          <a:p>
            <a:pPr fontAlgn="base"/>
            <a:r>
              <a:rPr lang="en-GB" sz="2800" dirty="0">
                <a:solidFill>
                  <a:schemeClr val="tx1"/>
                </a:solidFill>
              </a:rPr>
              <a:t>      The billows smooth and bright —</a:t>
            </a:r>
          </a:p>
          <a:p>
            <a:pPr fontAlgn="base"/>
            <a:r>
              <a:rPr lang="en-GB" sz="2800" dirty="0">
                <a:solidFill>
                  <a:schemeClr val="tx1"/>
                </a:solidFill>
              </a:rPr>
              <a:t>And this was odd, because it was</a:t>
            </a:r>
          </a:p>
          <a:p>
            <a:pPr fontAlgn="base"/>
            <a:r>
              <a:rPr lang="en-GB" sz="2800" dirty="0">
                <a:solidFill>
                  <a:schemeClr val="tx1"/>
                </a:solidFill>
              </a:rPr>
              <a:t>      The middle of the night.</a:t>
            </a:r>
          </a:p>
        </p:txBody>
      </p:sp>
      <p:pic>
        <p:nvPicPr>
          <p:cNvPr id="6" name="Picture 5" descr="A close up of a logo&#10;&#10;Description automatically generated">
            <a:extLst>
              <a:ext uri="{FF2B5EF4-FFF2-40B4-BE49-F238E27FC236}">
                <a16:creationId xmlns:a16="http://schemas.microsoft.com/office/drawing/2014/main" id="{BC529789-4AC9-461C-A11A-0AA2BF77D603}"/>
              </a:ext>
            </a:extLst>
          </p:cNvPr>
          <p:cNvPicPr>
            <a:picLocks noChangeAspect="1"/>
          </p:cNvPicPr>
          <p:nvPr/>
        </p:nvPicPr>
        <p:blipFill>
          <a:blip r:embed="rId5"/>
          <a:stretch>
            <a:fillRect/>
          </a:stretch>
        </p:blipFill>
        <p:spPr>
          <a:xfrm>
            <a:off x="6798064" y="3873698"/>
            <a:ext cx="3584446" cy="2105862"/>
          </a:xfrm>
          <a:prstGeom prst="rect">
            <a:avLst/>
          </a:prstGeom>
        </p:spPr>
      </p:pic>
    </p:spTree>
    <p:extLst>
      <p:ext uri="{BB962C8B-B14F-4D97-AF65-F5344CB8AC3E}">
        <p14:creationId xmlns:p14="http://schemas.microsoft.com/office/powerpoint/2010/main" val="37106566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How did you do?</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2907587" y="2732926"/>
            <a:ext cx="6205591" cy="276374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sz="2800" dirty="0">
                <a:solidFill>
                  <a:schemeClr val="tx1"/>
                </a:solidFill>
              </a:rPr>
              <a:t>The sun was shining on the sea,</a:t>
            </a:r>
          </a:p>
          <a:p>
            <a:pPr fontAlgn="base"/>
            <a:r>
              <a:rPr lang="en-GB" sz="2800" dirty="0">
                <a:solidFill>
                  <a:schemeClr val="tx1"/>
                </a:solidFill>
              </a:rPr>
              <a:t>      Shining with all his might:</a:t>
            </a:r>
          </a:p>
          <a:p>
            <a:pPr fontAlgn="base"/>
            <a:r>
              <a:rPr lang="en-GB" sz="2800" dirty="0">
                <a:solidFill>
                  <a:schemeClr val="tx1"/>
                </a:solidFill>
              </a:rPr>
              <a:t>He did his very best to make</a:t>
            </a:r>
          </a:p>
          <a:p>
            <a:pPr fontAlgn="base"/>
            <a:r>
              <a:rPr lang="en-GB" sz="2800" dirty="0">
                <a:solidFill>
                  <a:schemeClr val="tx1"/>
                </a:solidFill>
              </a:rPr>
              <a:t>      The billows smooth and bright —</a:t>
            </a:r>
          </a:p>
          <a:p>
            <a:pPr fontAlgn="base"/>
            <a:r>
              <a:rPr lang="en-GB" sz="2800" dirty="0">
                <a:solidFill>
                  <a:schemeClr val="tx1"/>
                </a:solidFill>
              </a:rPr>
              <a:t>And this was odd, because it was</a:t>
            </a:r>
          </a:p>
          <a:p>
            <a:pPr fontAlgn="base"/>
            <a:r>
              <a:rPr lang="en-GB" sz="2800" dirty="0">
                <a:solidFill>
                  <a:schemeClr val="tx1"/>
                </a:solidFill>
              </a:rPr>
              <a:t>      The middle of the night.</a:t>
            </a:r>
          </a:p>
        </p:txBody>
      </p:sp>
      <p:sp>
        <p:nvSpPr>
          <p:cNvPr id="6" name="Rectangle: Rounded Corners 5">
            <a:extLst>
              <a:ext uri="{FF2B5EF4-FFF2-40B4-BE49-F238E27FC236}">
                <a16:creationId xmlns:a16="http://schemas.microsoft.com/office/drawing/2014/main" id="{C4DE48F9-FE35-47D8-849A-7F76ACF90B4E}"/>
              </a:ext>
            </a:extLst>
          </p:cNvPr>
          <p:cNvSpPr/>
          <p:nvPr/>
        </p:nvSpPr>
        <p:spPr>
          <a:xfrm>
            <a:off x="530833" y="1839659"/>
            <a:ext cx="4154184" cy="985734"/>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sz="2500" dirty="0">
                <a:solidFill>
                  <a:schemeClr val="tx1"/>
                </a:solidFill>
              </a:rPr>
              <a:t>Lines two, four and six rhyme with each other.</a:t>
            </a:r>
            <a:endParaRPr lang="en-GB" altLang="en-US" sz="2500" dirty="0">
              <a:solidFill>
                <a:schemeClr val="tx1"/>
              </a:solidFill>
            </a:endParaRPr>
          </a:p>
        </p:txBody>
      </p:sp>
      <p:sp>
        <p:nvSpPr>
          <p:cNvPr id="10" name="Rectangle: Rounded Corners 9">
            <a:extLst>
              <a:ext uri="{FF2B5EF4-FFF2-40B4-BE49-F238E27FC236}">
                <a16:creationId xmlns:a16="http://schemas.microsoft.com/office/drawing/2014/main" id="{41935FDD-4E7C-4DB8-901A-611B7D7C86B1}"/>
              </a:ext>
            </a:extLst>
          </p:cNvPr>
          <p:cNvSpPr/>
          <p:nvPr/>
        </p:nvSpPr>
        <p:spPr>
          <a:xfrm>
            <a:off x="6926491" y="1849933"/>
            <a:ext cx="4724402" cy="9700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500" dirty="0">
                <a:solidFill>
                  <a:schemeClr val="tx1"/>
                </a:solidFill>
              </a:rPr>
              <a:t>Lines one, three and five do not rhyme</a:t>
            </a:r>
          </a:p>
        </p:txBody>
      </p:sp>
      <p:sp>
        <p:nvSpPr>
          <p:cNvPr id="11" name="Rectangle: Rounded Corners 10">
            <a:extLst>
              <a:ext uri="{FF2B5EF4-FFF2-40B4-BE49-F238E27FC236}">
                <a16:creationId xmlns:a16="http://schemas.microsoft.com/office/drawing/2014/main" id="{85221513-4E56-4DCB-95FF-47962FC39EE8}"/>
              </a:ext>
            </a:extLst>
          </p:cNvPr>
          <p:cNvSpPr/>
          <p:nvPr/>
        </p:nvSpPr>
        <p:spPr>
          <a:xfrm>
            <a:off x="541106" y="5435190"/>
            <a:ext cx="6013805" cy="131272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500" dirty="0">
                <a:solidFill>
                  <a:schemeClr val="tx1"/>
                </a:solidFill>
              </a:rPr>
              <a:t>The metre features eight beats or syllables for each odd-numbered line followed by six syllables on the even-numbered lines. </a:t>
            </a:r>
          </a:p>
        </p:txBody>
      </p:sp>
      <p:sp>
        <p:nvSpPr>
          <p:cNvPr id="12" name="Rectangle: Rounded Corners 11">
            <a:extLst>
              <a:ext uri="{FF2B5EF4-FFF2-40B4-BE49-F238E27FC236}">
                <a16:creationId xmlns:a16="http://schemas.microsoft.com/office/drawing/2014/main" id="{D9B3EB9E-F158-4F46-984E-D296E3237804}"/>
              </a:ext>
            </a:extLst>
          </p:cNvPr>
          <p:cNvSpPr/>
          <p:nvPr/>
        </p:nvSpPr>
        <p:spPr>
          <a:xfrm>
            <a:off x="6922211" y="5435190"/>
            <a:ext cx="5006085" cy="1312720"/>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500" dirty="0">
                <a:solidFill>
                  <a:schemeClr val="tx1"/>
                </a:solidFill>
              </a:rPr>
              <a:t>The poem uses personification to bring the sun to life: </a:t>
            </a:r>
            <a:r>
              <a:rPr lang="en-GB" altLang="en-US" sz="2500" i="1" dirty="0">
                <a:solidFill>
                  <a:schemeClr val="tx1"/>
                </a:solidFill>
              </a:rPr>
              <a:t>‘Shining with all his might; He did his very best …’</a:t>
            </a:r>
            <a:r>
              <a:rPr lang="en-GB" altLang="en-US" sz="2500" dirty="0">
                <a:solidFill>
                  <a:schemeClr val="tx1"/>
                </a:solidFill>
              </a:rPr>
              <a:t>.</a:t>
            </a:r>
          </a:p>
        </p:txBody>
      </p:sp>
    </p:spTree>
    <p:extLst>
      <p:ext uri="{BB962C8B-B14F-4D97-AF65-F5344CB8AC3E}">
        <p14:creationId xmlns:p14="http://schemas.microsoft.com/office/powerpoint/2010/main" val="3114339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Review</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6" name="Rectangle: Rounded Corners 5">
            <a:extLst>
              <a:ext uri="{FF2B5EF4-FFF2-40B4-BE49-F238E27FC236}">
                <a16:creationId xmlns:a16="http://schemas.microsoft.com/office/drawing/2014/main" id="{5BBAB6C4-ABB9-4556-99E4-03CFF7002394}"/>
              </a:ext>
            </a:extLst>
          </p:cNvPr>
          <p:cNvSpPr/>
          <p:nvPr/>
        </p:nvSpPr>
        <p:spPr>
          <a:xfrm>
            <a:off x="499992" y="2096050"/>
            <a:ext cx="10503629" cy="386296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00000"/>
              </a:lnSpc>
              <a:spcBef>
                <a:spcPct val="0"/>
              </a:spcBef>
              <a:buFont typeface="Arial" panose="020B0604020202020204" pitchFamily="34" charset="0"/>
              <a:buChar char="•"/>
            </a:pPr>
            <a:r>
              <a:rPr lang="en-GB" sz="2800" dirty="0">
                <a:solidFill>
                  <a:schemeClr val="tx1"/>
                </a:solidFill>
              </a:rPr>
              <a:t>Writers choose their words with great care and for a wide range of reasons.</a:t>
            </a:r>
          </a:p>
          <a:p>
            <a:pPr marL="457200" indent="-457200">
              <a:lnSpc>
                <a:spcPct val="100000"/>
              </a:lnSpc>
              <a:spcBef>
                <a:spcPct val="0"/>
              </a:spcBef>
              <a:buFont typeface="Arial" panose="020B0604020202020204" pitchFamily="34" charset="0"/>
              <a:buChar char="•"/>
            </a:pPr>
            <a:r>
              <a:rPr lang="en-GB" sz="2800" dirty="0">
                <a:solidFill>
                  <a:schemeClr val="tx1"/>
                </a:solidFill>
              </a:rPr>
              <a:t>Writers use a range of techniques, such as alliteration, metaphor, onomatopoeia and personification to enhance meaning.</a:t>
            </a:r>
          </a:p>
          <a:p>
            <a:pPr marL="457200" indent="-457200">
              <a:lnSpc>
                <a:spcPct val="100000"/>
              </a:lnSpc>
              <a:spcBef>
                <a:spcPct val="0"/>
              </a:spcBef>
              <a:buFont typeface="Arial" panose="020B0604020202020204" pitchFamily="34" charset="0"/>
              <a:buChar char="•"/>
            </a:pPr>
            <a:r>
              <a:rPr lang="en-GB" sz="2800" dirty="0">
                <a:solidFill>
                  <a:schemeClr val="tx1"/>
                </a:solidFill>
              </a:rPr>
              <a:t>In poetry, the vocabulary choices are particularly important.</a:t>
            </a:r>
          </a:p>
          <a:p>
            <a:pPr marL="457200" indent="-457200">
              <a:lnSpc>
                <a:spcPct val="100000"/>
              </a:lnSpc>
              <a:spcBef>
                <a:spcPct val="0"/>
              </a:spcBef>
              <a:buFont typeface="Arial" panose="020B0604020202020204" pitchFamily="34" charset="0"/>
              <a:buChar char="•"/>
            </a:pPr>
            <a:r>
              <a:rPr lang="en-GB" sz="2800" dirty="0">
                <a:solidFill>
                  <a:schemeClr val="tx1"/>
                </a:solidFill>
              </a:rPr>
              <a:t>Poems often use metre (the rhythm of the words) and rhyme to give them structure and enhance their meaning</a:t>
            </a:r>
          </a:p>
        </p:txBody>
      </p:sp>
    </p:spTree>
    <p:extLst>
      <p:ext uri="{BB962C8B-B14F-4D97-AF65-F5344CB8AC3E}">
        <p14:creationId xmlns:p14="http://schemas.microsoft.com/office/powerpoint/2010/main" val="766336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1685</Words>
  <Application>Microsoft Office PowerPoint</Application>
  <PresentationFormat>Widescreen</PresentationFormat>
  <Paragraphs>127</Paragraphs>
  <Slides>19</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Wingdings</vt:lpstr>
      <vt:lpstr>Office Theme</vt:lpstr>
      <vt:lpstr>PowerPoint Presentation</vt:lpstr>
      <vt:lpstr>Teachers’ Notes</vt:lpstr>
      <vt:lpstr>At the root of it</vt:lpstr>
      <vt:lpstr>Vocabulary choices</vt:lpstr>
      <vt:lpstr>Themes</vt:lpstr>
      <vt:lpstr>Word choices</vt:lpstr>
      <vt:lpstr>Word choices</vt:lpstr>
      <vt:lpstr>Poetry</vt:lpstr>
      <vt:lpstr>Figurative language</vt:lpstr>
      <vt:lpstr>Your turn</vt:lpstr>
      <vt:lpstr>How did you do?</vt:lpstr>
      <vt:lpstr>Structure</vt:lpstr>
      <vt:lpstr>Structure</vt:lpstr>
      <vt:lpstr>Structure</vt:lpstr>
      <vt:lpstr>Your turn</vt:lpstr>
      <vt:lpstr>How did you do?</vt:lpstr>
      <vt:lpstr>Your turn</vt:lpstr>
      <vt:lpstr>How did you do?</vt:lpstr>
      <vt:lpstr>Review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276</cp:revision>
  <dcterms:created xsi:type="dcterms:W3CDTF">2017-03-29T13:14:03Z</dcterms:created>
  <dcterms:modified xsi:type="dcterms:W3CDTF">2020-05-17T16:51:37Z</dcterms:modified>
</cp:coreProperties>
</file>