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314" r:id="rId3"/>
    <p:sldId id="350" r:id="rId4"/>
    <p:sldId id="404" r:id="rId5"/>
    <p:sldId id="405" r:id="rId6"/>
    <p:sldId id="406" r:id="rId7"/>
    <p:sldId id="421" r:id="rId8"/>
    <p:sldId id="408" r:id="rId9"/>
    <p:sldId id="407" r:id="rId10"/>
    <p:sldId id="409" r:id="rId11"/>
    <p:sldId id="410" r:id="rId12"/>
    <p:sldId id="411" r:id="rId13"/>
    <p:sldId id="412" r:id="rId14"/>
    <p:sldId id="413" r:id="rId15"/>
    <p:sldId id="414" r:id="rId16"/>
    <p:sldId id="415" r:id="rId17"/>
    <p:sldId id="416" r:id="rId18"/>
    <p:sldId id="417" r:id="rId19"/>
    <p:sldId id="418" r:id="rId20"/>
    <p:sldId id="419" r:id="rId21"/>
    <p:sldId id="420" r:id="rId22"/>
    <p:sldId id="32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eehan" initials="SM" lastIdx="1" clrIdx="0">
    <p:extLst>
      <p:ext uri="{19B8F6BF-5375-455C-9EA6-DF929625EA0E}">
        <p15:presenceInfo xmlns:p15="http://schemas.microsoft.com/office/powerpoint/2012/main" userId="49939650c274be3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EDA"/>
    <a:srgbClr val="CB23CF"/>
    <a:srgbClr val="A81DAB"/>
    <a:srgbClr val="901993"/>
    <a:srgbClr val="841787"/>
    <a:srgbClr val="FFEBB3"/>
    <a:srgbClr val="FFFE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5C8160-C146-4996-A941-4EA78FB515E6}" v="4" dt="2019-12-10T17:36:44.5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69" autoAdjust="0"/>
    <p:restoredTop sz="93750" autoAdjust="0"/>
  </p:normalViewPr>
  <p:slideViewPr>
    <p:cSldViewPr snapToGrid="0" snapToObjects="1">
      <p:cViewPr varScale="1">
        <p:scale>
          <a:sx n="63" d="100"/>
          <a:sy n="63" d="100"/>
        </p:scale>
        <p:origin x="996" y="52"/>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73711-1194-42B9-9CDA-B1B0A2D93EE2}" type="datetimeFigureOut">
              <a:rPr lang="en-GB" smtClean="0"/>
              <a:pPr/>
              <a:t>03/05/2020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B26F9-6C30-451D-94A7-041482C70B62}" type="slidenum">
              <a:rPr lang="en-GB" smtClean="0"/>
              <a:pPr/>
              <a:t>‹#›</a:t>
            </a:fld>
            <a:endParaRPr lang="en-GB" dirty="0"/>
          </a:p>
        </p:txBody>
      </p:sp>
    </p:spTree>
    <p:extLst>
      <p:ext uri="{BB962C8B-B14F-4D97-AF65-F5344CB8AC3E}">
        <p14:creationId xmlns:p14="http://schemas.microsoft.com/office/powerpoint/2010/main" val="3244835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a:t>
            </a:fld>
            <a:endParaRPr lang="en-GB" dirty="0"/>
          </a:p>
        </p:txBody>
      </p:sp>
    </p:spTree>
    <p:extLst>
      <p:ext uri="{BB962C8B-B14F-4D97-AF65-F5344CB8AC3E}">
        <p14:creationId xmlns:p14="http://schemas.microsoft.com/office/powerpoint/2010/main" val="287186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4</a:t>
            </a:fld>
            <a:endParaRPr lang="en-GB" dirty="0"/>
          </a:p>
        </p:txBody>
      </p:sp>
    </p:spTree>
    <p:extLst>
      <p:ext uri="{BB962C8B-B14F-4D97-AF65-F5344CB8AC3E}">
        <p14:creationId xmlns:p14="http://schemas.microsoft.com/office/powerpoint/2010/main" val="1930634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5</a:t>
            </a:fld>
            <a:endParaRPr lang="en-GB" dirty="0"/>
          </a:p>
        </p:txBody>
      </p:sp>
    </p:spTree>
    <p:extLst>
      <p:ext uri="{BB962C8B-B14F-4D97-AF65-F5344CB8AC3E}">
        <p14:creationId xmlns:p14="http://schemas.microsoft.com/office/powerpoint/2010/main" val="3703918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6</a:t>
            </a:fld>
            <a:endParaRPr lang="en-GB" dirty="0"/>
          </a:p>
        </p:txBody>
      </p:sp>
    </p:spTree>
    <p:extLst>
      <p:ext uri="{BB962C8B-B14F-4D97-AF65-F5344CB8AC3E}">
        <p14:creationId xmlns:p14="http://schemas.microsoft.com/office/powerpoint/2010/main" val="1110679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7</a:t>
            </a:fld>
            <a:endParaRPr lang="en-GB" dirty="0"/>
          </a:p>
        </p:txBody>
      </p:sp>
    </p:spTree>
    <p:extLst>
      <p:ext uri="{BB962C8B-B14F-4D97-AF65-F5344CB8AC3E}">
        <p14:creationId xmlns:p14="http://schemas.microsoft.com/office/powerpoint/2010/main" val="157434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8</a:t>
            </a:fld>
            <a:endParaRPr lang="en-GB" dirty="0"/>
          </a:p>
        </p:txBody>
      </p:sp>
    </p:spTree>
    <p:extLst>
      <p:ext uri="{BB962C8B-B14F-4D97-AF65-F5344CB8AC3E}">
        <p14:creationId xmlns:p14="http://schemas.microsoft.com/office/powerpoint/2010/main" val="3569222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9</a:t>
            </a:fld>
            <a:endParaRPr lang="en-GB" dirty="0"/>
          </a:p>
        </p:txBody>
      </p:sp>
    </p:spTree>
    <p:extLst>
      <p:ext uri="{BB962C8B-B14F-4D97-AF65-F5344CB8AC3E}">
        <p14:creationId xmlns:p14="http://schemas.microsoft.com/office/powerpoint/2010/main" val="2382537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10</a:t>
            </a:fld>
            <a:endParaRPr lang="en-GB" dirty="0"/>
          </a:p>
        </p:txBody>
      </p:sp>
    </p:spTree>
    <p:extLst>
      <p:ext uri="{BB962C8B-B14F-4D97-AF65-F5344CB8AC3E}">
        <p14:creationId xmlns:p14="http://schemas.microsoft.com/office/powerpoint/2010/main" val="20328948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11</a:t>
            </a:fld>
            <a:endParaRPr lang="en-GB" dirty="0"/>
          </a:p>
        </p:txBody>
      </p:sp>
    </p:spTree>
    <p:extLst>
      <p:ext uri="{BB962C8B-B14F-4D97-AF65-F5344CB8AC3E}">
        <p14:creationId xmlns:p14="http://schemas.microsoft.com/office/powerpoint/2010/main" val="14399578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12</a:t>
            </a:fld>
            <a:endParaRPr lang="en-GB" dirty="0"/>
          </a:p>
        </p:txBody>
      </p:sp>
    </p:spTree>
    <p:extLst>
      <p:ext uri="{BB962C8B-B14F-4D97-AF65-F5344CB8AC3E}">
        <p14:creationId xmlns:p14="http://schemas.microsoft.com/office/powerpoint/2010/main" val="216958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13</a:t>
            </a:fld>
            <a:endParaRPr lang="en-GB" dirty="0"/>
          </a:p>
        </p:txBody>
      </p:sp>
    </p:spTree>
    <p:extLst>
      <p:ext uri="{BB962C8B-B14F-4D97-AF65-F5344CB8AC3E}">
        <p14:creationId xmlns:p14="http://schemas.microsoft.com/office/powerpoint/2010/main" val="2087873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14</a:t>
            </a:fld>
            <a:endParaRPr lang="en-GB" dirty="0"/>
          </a:p>
        </p:txBody>
      </p:sp>
    </p:spTree>
    <p:extLst>
      <p:ext uri="{BB962C8B-B14F-4D97-AF65-F5344CB8AC3E}">
        <p14:creationId xmlns:p14="http://schemas.microsoft.com/office/powerpoint/2010/main" val="2500057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15</a:t>
            </a:fld>
            <a:endParaRPr lang="en-GB" dirty="0"/>
          </a:p>
        </p:txBody>
      </p:sp>
    </p:spTree>
    <p:extLst>
      <p:ext uri="{BB962C8B-B14F-4D97-AF65-F5344CB8AC3E}">
        <p14:creationId xmlns:p14="http://schemas.microsoft.com/office/powerpoint/2010/main" val="714427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16</a:t>
            </a:fld>
            <a:endParaRPr lang="en-GB" dirty="0"/>
          </a:p>
        </p:txBody>
      </p:sp>
    </p:spTree>
    <p:extLst>
      <p:ext uri="{BB962C8B-B14F-4D97-AF65-F5344CB8AC3E}">
        <p14:creationId xmlns:p14="http://schemas.microsoft.com/office/powerpoint/2010/main" val="18010977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17</a:t>
            </a:fld>
            <a:endParaRPr lang="en-GB" dirty="0"/>
          </a:p>
        </p:txBody>
      </p:sp>
    </p:spTree>
    <p:extLst>
      <p:ext uri="{BB962C8B-B14F-4D97-AF65-F5344CB8AC3E}">
        <p14:creationId xmlns:p14="http://schemas.microsoft.com/office/powerpoint/2010/main" val="2717474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18</a:t>
            </a:fld>
            <a:endParaRPr lang="en-GB" dirty="0"/>
          </a:p>
        </p:txBody>
      </p:sp>
    </p:spTree>
    <p:extLst>
      <p:ext uri="{BB962C8B-B14F-4D97-AF65-F5344CB8AC3E}">
        <p14:creationId xmlns:p14="http://schemas.microsoft.com/office/powerpoint/2010/main" val="1141480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19</a:t>
            </a:fld>
            <a:endParaRPr lang="en-GB" dirty="0"/>
          </a:p>
        </p:txBody>
      </p:sp>
    </p:spTree>
    <p:extLst>
      <p:ext uri="{BB962C8B-B14F-4D97-AF65-F5344CB8AC3E}">
        <p14:creationId xmlns:p14="http://schemas.microsoft.com/office/powerpoint/2010/main" val="4369682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20</a:t>
            </a:fld>
            <a:endParaRPr lang="en-GB" dirty="0"/>
          </a:p>
        </p:txBody>
      </p:sp>
    </p:spTree>
    <p:extLst>
      <p:ext uri="{BB962C8B-B14F-4D97-AF65-F5344CB8AC3E}">
        <p14:creationId xmlns:p14="http://schemas.microsoft.com/office/powerpoint/2010/main" val="1488955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21</a:t>
            </a:fld>
            <a:endParaRPr lang="en-GB" dirty="0"/>
          </a:p>
        </p:txBody>
      </p:sp>
    </p:spTree>
    <p:extLst>
      <p:ext uri="{BB962C8B-B14F-4D97-AF65-F5344CB8AC3E}">
        <p14:creationId xmlns:p14="http://schemas.microsoft.com/office/powerpoint/2010/main" val="1992725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22</a:t>
            </a:fld>
            <a:endParaRPr lang="en-GB" dirty="0"/>
          </a:p>
        </p:txBody>
      </p:sp>
    </p:spTree>
    <p:extLst>
      <p:ext uri="{BB962C8B-B14F-4D97-AF65-F5344CB8AC3E}">
        <p14:creationId xmlns:p14="http://schemas.microsoft.com/office/powerpoint/2010/main" val="8987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pPr/>
              <a:t>5/3/2020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tif"/><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tif"/><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2.jp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jp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jp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21527" y="1984223"/>
            <a:ext cx="9967652" cy="2054474"/>
          </a:xfrm>
        </p:spPr>
        <p:txBody>
          <a:bodyPr>
            <a:noAutofit/>
          </a:bodyPr>
          <a:lstStyle/>
          <a:p>
            <a:r>
              <a:rPr lang="en-GB" sz="4000" dirty="0">
                <a:solidFill>
                  <a:srgbClr val="002060"/>
                </a:solidFill>
              </a:rPr>
              <a:t>.</a:t>
            </a:r>
            <a:r>
              <a:rPr lang="en-GB" sz="4000" dirty="0">
                <a:solidFill>
                  <a:schemeClr val="tx2"/>
                </a:solidFill>
              </a:rPr>
              <a:t> </a:t>
            </a:r>
          </a:p>
          <a:p>
            <a:endParaRPr lang="en-GB" sz="4000" dirty="0">
              <a:solidFill>
                <a:schemeClr val="tx2"/>
              </a:solidFill>
            </a:endParaRPr>
          </a:p>
          <a:p>
            <a:endParaRPr lang="en-US" sz="4000" dirty="0">
              <a:solidFill>
                <a:schemeClr val="tx2"/>
              </a:solidFill>
            </a:endParaRPr>
          </a:p>
        </p:txBody>
      </p:sp>
      <p:sp>
        <p:nvSpPr>
          <p:cNvPr id="4" name="Text Box 4"/>
          <p:cNvSpPr txBox="1">
            <a:spLocks noChangeArrowheads="1"/>
          </p:cNvSpPr>
          <p:nvPr/>
        </p:nvSpPr>
        <p:spPr bwMode="auto">
          <a:xfrm>
            <a:off x="2968116" y="4773323"/>
            <a:ext cx="6324600" cy="126274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a:t>PiXL Club Ltd endeavour to trace and contact copyright owners. If there are any inadvertent omissions or errors in the acknowledgements or usage, this is unintended and PiXL will remedy these on written notification.</a:t>
            </a:r>
          </a:p>
        </p:txBody>
      </p:sp>
      <p:sp>
        <p:nvSpPr>
          <p:cNvPr id="6" name="TextBox 5"/>
          <p:cNvSpPr txBox="1"/>
          <p:nvPr/>
        </p:nvSpPr>
        <p:spPr>
          <a:xfrm>
            <a:off x="4356847" y="4155310"/>
            <a:ext cx="3478306" cy="584775"/>
          </a:xfrm>
          <a:prstGeom prst="rect">
            <a:avLst/>
          </a:prstGeom>
          <a:noFill/>
        </p:spPr>
        <p:txBody>
          <a:bodyPr wrap="square" rtlCol="0">
            <a:spAutoFit/>
          </a:bodyPr>
          <a:lstStyle/>
          <a:p>
            <a:pPr algn="ctr"/>
            <a:r>
              <a:rPr lang="en-US" sz="1600" dirty="0"/>
              <a:t>Commissioned by The PiXL Club Ltd.</a:t>
            </a:r>
          </a:p>
          <a:p>
            <a:pPr algn="ctr"/>
            <a:r>
              <a:rPr lang="en-US" sz="1600"/>
              <a:t>November </a:t>
            </a:r>
            <a:r>
              <a:rPr lang="en-US" sz="1600" dirty="0"/>
              <a:t>2019</a:t>
            </a:r>
          </a:p>
        </p:txBody>
      </p:sp>
      <p:sp>
        <p:nvSpPr>
          <p:cNvPr id="7" name="TextBox 6"/>
          <p:cNvSpPr txBox="1"/>
          <p:nvPr/>
        </p:nvSpPr>
        <p:spPr>
          <a:xfrm>
            <a:off x="4238863" y="6239435"/>
            <a:ext cx="3783106" cy="338554"/>
          </a:xfrm>
          <a:prstGeom prst="rect">
            <a:avLst/>
          </a:prstGeom>
          <a:noFill/>
        </p:spPr>
        <p:txBody>
          <a:bodyPr wrap="square" rtlCol="0">
            <a:spAutoFit/>
          </a:bodyPr>
          <a:lstStyle/>
          <a:p>
            <a:r>
              <a:rPr lang="en-GB" sz="1600" dirty="0"/>
              <a:t>© Copyright The PiXL Club Limited, 2019</a:t>
            </a:r>
            <a:endParaRPr lang="en-US" sz="1600" dirty="0"/>
          </a:p>
        </p:txBody>
      </p:sp>
      <p:pic>
        <p:nvPicPr>
          <p:cNvPr id="10" name="Picture 9">
            <a:extLst>
              <a:ext uri="{FF2B5EF4-FFF2-40B4-BE49-F238E27FC236}">
                <a16:creationId xmlns:a16="http://schemas.microsoft.com/office/drawing/2014/main" id="{F61F3E41-9D41-664D-8FEC-012C9DB3CC1B}"/>
              </a:ext>
            </a:extLst>
          </p:cNvPr>
          <p:cNvPicPr>
            <a:picLocks noChangeAspect="1"/>
          </p:cNvPicPr>
          <p:nvPr/>
        </p:nvPicPr>
        <p:blipFill>
          <a:blip r:embed="rId3"/>
          <a:stretch>
            <a:fillRect/>
          </a:stretch>
        </p:blipFill>
        <p:spPr>
          <a:xfrm>
            <a:off x="10577662" y="420961"/>
            <a:ext cx="1468702" cy="970048"/>
          </a:xfrm>
          <a:prstGeom prst="rect">
            <a:avLst/>
          </a:prstGeom>
        </p:spPr>
      </p:pic>
      <p:sp>
        <p:nvSpPr>
          <p:cNvPr id="2" name="Rectangle 1">
            <a:extLst>
              <a:ext uri="{FF2B5EF4-FFF2-40B4-BE49-F238E27FC236}">
                <a16:creationId xmlns:a16="http://schemas.microsoft.com/office/drawing/2014/main" id="{7B99E886-8FA3-47AA-A500-478849FBC43B}"/>
              </a:ext>
            </a:extLst>
          </p:cNvPr>
          <p:cNvSpPr/>
          <p:nvPr/>
        </p:nvSpPr>
        <p:spPr>
          <a:xfrm>
            <a:off x="1774274" y="2084076"/>
            <a:ext cx="8712284" cy="186786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6600" dirty="0">
                <a:solidFill>
                  <a:schemeClr val="tx1"/>
                </a:solidFill>
              </a:rPr>
              <a:t>Reading</a:t>
            </a:r>
          </a:p>
          <a:p>
            <a:pPr algn="ctr"/>
            <a:r>
              <a:rPr lang="en-GB" altLang="en-US" sz="2400" dirty="0">
                <a:solidFill>
                  <a:schemeClr val="tx1"/>
                </a:solidFill>
              </a:rPr>
              <a:t>Y5 R5a</a:t>
            </a:r>
            <a:r>
              <a:rPr lang="en-GB" altLang="en-US" sz="2400">
                <a:solidFill>
                  <a:schemeClr val="tx1"/>
                </a:solidFill>
              </a:rPr>
              <a:t>. Explains </a:t>
            </a:r>
            <a:r>
              <a:rPr lang="en-GB" altLang="en-US" sz="2400" dirty="0">
                <a:solidFill>
                  <a:schemeClr val="tx1"/>
                </a:solidFill>
              </a:rPr>
              <a:t>clearly how vocabulary choices affect meaning in a range of text types</a:t>
            </a:r>
            <a:endParaRPr lang="en-GB" sz="2400" dirty="0">
              <a:solidFill>
                <a:schemeClr val="tx1"/>
              </a:solidFill>
            </a:endParaRPr>
          </a:p>
        </p:txBody>
      </p:sp>
      <p:pic>
        <p:nvPicPr>
          <p:cNvPr id="9" name="Picture 8">
            <a:extLst>
              <a:ext uri="{FF2B5EF4-FFF2-40B4-BE49-F238E27FC236}">
                <a16:creationId xmlns:a16="http://schemas.microsoft.com/office/drawing/2014/main" id="{240DD236-2F8F-4BB8-BD95-4C479D8975AE}"/>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9376D-388B-42B4-8FDC-F31CA81FB1ED}"/>
              </a:ext>
            </a:extLst>
          </p:cNvPr>
          <p:cNvSpPr>
            <a:spLocks noGrp="1"/>
          </p:cNvSpPr>
          <p:nvPr>
            <p:ph type="title"/>
          </p:nvPr>
        </p:nvSpPr>
        <p:spPr>
          <a:xfrm>
            <a:off x="838200" y="365126"/>
            <a:ext cx="10515600" cy="886234"/>
          </a:xfrm>
        </p:spPr>
        <p:txBody>
          <a:bodyPr/>
          <a:lstStyle/>
          <a:p>
            <a:pPr algn="ctr"/>
            <a:r>
              <a:rPr lang="en-GB" dirty="0">
                <a:solidFill>
                  <a:srgbClr val="002060"/>
                </a:solidFill>
              </a:rPr>
              <a:t>Teachers’ Notes</a:t>
            </a:r>
          </a:p>
        </p:txBody>
      </p:sp>
      <p:sp>
        <p:nvSpPr>
          <p:cNvPr id="3" name="Content Placeholder 2">
            <a:extLst>
              <a:ext uri="{FF2B5EF4-FFF2-40B4-BE49-F238E27FC236}">
                <a16:creationId xmlns:a16="http://schemas.microsoft.com/office/drawing/2014/main" id="{175A3911-D43C-4A93-B4BD-61D5D7DCE8E0}"/>
              </a:ext>
            </a:extLst>
          </p:cNvPr>
          <p:cNvSpPr>
            <a:spLocks noGrp="1"/>
          </p:cNvSpPr>
          <p:nvPr>
            <p:ph idx="1"/>
          </p:nvPr>
        </p:nvSpPr>
        <p:spPr>
          <a:xfrm>
            <a:off x="672353" y="1623322"/>
            <a:ext cx="10681447" cy="4686037"/>
          </a:xfrm>
          <a:solidFill>
            <a:srgbClr val="FFFED8"/>
          </a:solidFill>
        </p:spPr>
        <p:txBody>
          <a:bodyPr>
            <a:noAutofit/>
          </a:bodyPr>
          <a:lstStyle/>
          <a:p>
            <a:pPr>
              <a:buFont typeface="Wingdings" panose="05000000000000000000" pitchFamily="2" charset="2"/>
              <a:buChar char="q"/>
            </a:pPr>
            <a:r>
              <a:rPr lang="en-GB" sz="2500" dirty="0">
                <a:solidFill>
                  <a:srgbClr val="002060"/>
                </a:solidFill>
              </a:rPr>
              <a:t>The PiXL therapies can be taught to a whole class or a target group. Each therapy is editable so that it can be adapted or extended.</a:t>
            </a:r>
          </a:p>
          <a:p>
            <a:pPr>
              <a:buFont typeface="Wingdings" panose="05000000000000000000" pitchFamily="2" charset="2"/>
              <a:buChar char="q"/>
            </a:pPr>
            <a:r>
              <a:rPr lang="en-GB" sz="2500" dirty="0">
                <a:solidFill>
                  <a:srgbClr val="002060"/>
                </a:solidFill>
              </a:rPr>
              <a:t>This is followed by a vocabulary task, which uses the PiXL 5-phase approach to teach key vocabulary. Further resources to develop vocabulary can be found in the Whole School area under the PiXL Unlock strategy.</a:t>
            </a:r>
          </a:p>
          <a:p>
            <a:pPr>
              <a:buFont typeface="Wingdings" panose="05000000000000000000" pitchFamily="2" charset="2"/>
              <a:buChar char="q"/>
            </a:pPr>
            <a:r>
              <a:rPr lang="en-GB" sz="2500" dirty="0">
                <a:solidFill>
                  <a:srgbClr val="002060"/>
                </a:solidFill>
              </a:rPr>
              <a:t>Each therapy adopts the ‘Teach, model and apply’ process with plenty of opportunities for pupils to demonstrate the taught skill. </a:t>
            </a:r>
          </a:p>
          <a:p>
            <a:pPr>
              <a:buFont typeface="Wingdings" panose="05000000000000000000" pitchFamily="2" charset="2"/>
              <a:buChar char="q"/>
            </a:pPr>
            <a:r>
              <a:rPr lang="en-GB" sz="2500" dirty="0">
                <a:solidFill>
                  <a:srgbClr val="002060"/>
                </a:solidFill>
              </a:rPr>
              <a:t>A range of question types is included to promote pupils’ developing security by testing the same skill in different ways. </a:t>
            </a:r>
          </a:p>
        </p:txBody>
      </p:sp>
      <p:sp>
        <p:nvSpPr>
          <p:cNvPr id="4" name="5-Point Star 4">
            <a:extLst>
              <a:ext uri="{FF2B5EF4-FFF2-40B4-BE49-F238E27FC236}">
                <a16:creationId xmlns:a16="http://schemas.microsoft.com/office/drawing/2014/main" id="{8B3E8FF2-5177-4593-ACA3-98E208BBB75E}"/>
              </a:ext>
            </a:extLst>
          </p:cNvPr>
          <p:cNvSpPr/>
          <p:nvPr/>
        </p:nvSpPr>
        <p:spPr>
          <a:xfrm>
            <a:off x="3323825" y="333042"/>
            <a:ext cx="859708" cy="780090"/>
          </a:xfrm>
          <a:prstGeom prst="star5">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17157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16ADC-32CD-4E3D-A64C-9A643A45C63F}"/>
              </a:ext>
            </a:extLst>
          </p:cNvPr>
          <p:cNvSpPr>
            <a:spLocks noGrp="1"/>
          </p:cNvSpPr>
          <p:nvPr>
            <p:ph type="title"/>
          </p:nvPr>
        </p:nvSpPr>
        <p:spPr>
          <a:xfrm>
            <a:off x="1686353" y="313738"/>
            <a:ext cx="10105770" cy="1325563"/>
          </a:xfrm>
        </p:spPr>
        <p:txBody>
          <a:bodyPr/>
          <a:lstStyle/>
          <a:p>
            <a:r>
              <a:rPr lang="en-GB" dirty="0"/>
              <a:t>Shades of meaning</a:t>
            </a:r>
          </a:p>
        </p:txBody>
      </p:sp>
      <p:sp>
        <p:nvSpPr>
          <p:cNvPr id="3" name="Content Placeholder 2">
            <a:extLst>
              <a:ext uri="{FF2B5EF4-FFF2-40B4-BE49-F238E27FC236}">
                <a16:creationId xmlns:a16="http://schemas.microsoft.com/office/drawing/2014/main" id="{6569B0FB-1897-46A0-870E-7D82F4C1873B}"/>
              </a:ext>
            </a:extLst>
          </p:cNvPr>
          <p:cNvSpPr>
            <a:spLocks noGrp="1"/>
          </p:cNvSpPr>
          <p:nvPr>
            <p:ph idx="1"/>
          </p:nvPr>
        </p:nvSpPr>
        <p:spPr>
          <a:xfrm>
            <a:off x="1686353" y="1636015"/>
            <a:ext cx="10105770" cy="4351338"/>
          </a:xfrm>
        </p:spPr>
        <p:txBody>
          <a:bodyPr/>
          <a:lstStyle/>
          <a:p>
            <a:pPr marL="0" indent="0">
              <a:buNone/>
            </a:pPr>
            <a:r>
              <a:rPr lang="en-GB" dirty="0"/>
              <a:t>Put these words in order. Explain how you have ordered them. </a:t>
            </a:r>
          </a:p>
        </p:txBody>
      </p:sp>
      <p:pic>
        <p:nvPicPr>
          <p:cNvPr id="5" name="Graphic 4" descr="Palette">
            <a:extLst>
              <a:ext uri="{FF2B5EF4-FFF2-40B4-BE49-F238E27FC236}">
                <a16:creationId xmlns:a16="http://schemas.microsoft.com/office/drawing/2014/main" id="{86E57716-539C-4C97-A705-A4634FBF6B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864031" y="4636477"/>
            <a:ext cx="2221523" cy="2221523"/>
          </a:xfrm>
          <a:prstGeom prst="rect">
            <a:avLst/>
          </a:prstGeom>
        </p:spPr>
      </p:pic>
      <p:sp>
        <p:nvSpPr>
          <p:cNvPr id="6" name="Rectangle: Rounded Corners 5">
            <a:extLst>
              <a:ext uri="{FF2B5EF4-FFF2-40B4-BE49-F238E27FC236}">
                <a16:creationId xmlns:a16="http://schemas.microsoft.com/office/drawing/2014/main" id="{ADCA81AD-B281-442D-9FFF-75ABA937FCA5}"/>
              </a:ext>
            </a:extLst>
          </p:cNvPr>
          <p:cNvSpPr/>
          <p:nvPr/>
        </p:nvSpPr>
        <p:spPr>
          <a:xfrm>
            <a:off x="1686353" y="2527727"/>
            <a:ext cx="2659616"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disappointed</a:t>
            </a:r>
          </a:p>
        </p:txBody>
      </p:sp>
      <p:sp>
        <p:nvSpPr>
          <p:cNvPr id="7" name="Rectangle: Rounded Corners 6">
            <a:extLst>
              <a:ext uri="{FF2B5EF4-FFF2-40B4-BE49-F238E27FC236}">
                <a16:creationId xmlns:a16="http://schemas.microsoft.com/office/drawing/2014/main" id="{50C38D01-0644-4088-8969-442E3E7A191B}"/>
              </a:ext>
            </a:extLst>
          </p:cNvPr>
          <p:cNvSpPr/>
          <p:nvPr/>
        </p:nvSpPr>
        <p:spPr>
          <a:xfrm>
            <a:off x="1686352" y="3320744"/>
            <a:ext cx="2659617"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miserable</a:t>
            </a:r>
          </a:p>
        </p:txBody>
      </p:sp>
      <p:sp>
        <p:nvSpPr>
          <p:cNvPr id="8" name="Rectangle: Rounded Corners 7">
            <a:extLst>
              <a:ext uri="{FF2B5EF4-FFF2-40B4-BE49-F238E27FC236}">
                <a16:creationId xmlns:a16="http://schemas.microsoft.com/office/drawing/2014/main" id="{897FDF20-B848-4277-A598-1F5CBDF2C02B}"/>
              </a:ext>
            </a:extLst>
          </p:cNvPr>
          <p:cNvSpPr/>
          <p:nvPr/>
        </p:nvSpPr>
        <p:spPr>
          <a:xfrm>
            <a:off x="1686351" y="4113761"/>
            <a:ext cx="2659616"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400" dirty="0"/>
              <a:t>gloomy</a:t>
            </a:r>
          </a:p>
        </p:txBody>
      </p:sp>
      <p:sp>
        <p:nvSpPr>
          <p:cNvPr id="9" name="Rectangle: Rounded Corners 8">
            <a:extLst>
              <a:ext uri="{FF2B5EF4-FFF2-40B4-BE49-F238E27FC236}">
                <a16:creationId xmlns:a16="http://schemas.microsoft.com/office/drawing/2014/main" id="{11AF02FE-F4B3-4549-9393-05A7FE49C20D}"/>
              </a:ext>
            </a:extLst>
          </p:cNvPr>
          <p:cNvSpPr/>
          <p:nvPr/>
        </p:nvSpPr>
        <p:spPr>
          <a:xfrm>
            <a:off x="1686349" y="4906132"/>
            <a:ext cx="2659616"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sad</a:t>
            </a:r>
          </a:p>
        </p:txBody>
      </p:sp>
      <p:sp>
        <p:nvSpPr>
          <p:cNvPr id="10" name="Rectangle: Rounded Corners 9">
            <a:extLst>
              <a:ext uri="{FF2B5EF4-FFF2-40B4-BE49-F238E27FC236}">
                <a16:creationId xmlns:a16="http://schemas.microsoft.com/office/drawing/2014/main" id="{ECA35671-1A20-4B86-909F-6771D5DB3C77}"/>
              </a:ext>
            </a:extLst>
          </p:cNvPr>
          <p:cNvSpPr/>
          <p:nvPr/>
        </p:nvSpPr>
        <p:spPr>
          <a:xfrm>
            <a:off x="1686350" y="5702848"/>
            <a:ext cx="2659619"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dejected</a:t>
            </a:r>
          </a:p>
        </p:txBody>
      </p:sp>
      <p:cxnSp>
        <p:nvCxnSpPr>
          <p:cNvPr id="12" name="Straight Arrow Connector 11">
            <a:extLst>
              <a:ext uri="{FF2B5EF4-FFF2-40B4-BE49-F238E27FC236}">
                <a16:creationId xmlns:a16="http://schemas.microsoft.com/office/drawing/2014/main" id="{247CE8BF-1839-4231-AD7D-EDD00C43CFC7}"/>
              </a:ext>
            </a:extLst>
          </p:cNvPr>
          <p:cNvCxnSpPr>
            <a:cxnSpLocks/>
          </p:cNvCxnSpPr>
          <p:nvPr/>
        </p:nvCxnSpPr>
        <p:spPr>
          <a:xfrm>
            <a:off x="4489807" y="3174023"/>
            <a:ext cx="7151208"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5476D754-5A4F-4E28-A512-DE47AEF55C03}"/>
              </a:ext>
            </a:extLst>
          </p:cNvPr>
          <p:cNvPicPr>
            <a:picLocks noChangeAspect="1"/>
          </p:cNvPicPr>
          <p:nvPr/>
        </p:nvPicPr>
        <p:blipFill>
          <a:blip r:embed="rId4"/>
          <a:stretch>
            <a:fillRect/>
          </a:stretch>
        </p:blipFill>
        <p:spPr>
          <a:xfrm>
            <a:off x="10925666" y="298983"/>
            <a:ext cx="993979" cy="665572"/>
          </a:xfrm>
          <a:prstGeom prst="rect">
            <a:avLst/>
          </a:prstGeom>
        </p:spPr>
      </p:pic>
      <p:pic>
        <p:nvPicPr>
          <p:cNvPr id="15" name="Picture 14">
            <a:extLst>
              <a:ext uri="{FF2B5EF4-FFF2-40B4-BE49-F238E27FC236}">
                <a16:creationId xmlns:a16="http://schemas.microsoft.com/office/drawing/2014/main" id="{207789AC-701D-4331-A72C-4ED34D5421F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a:extLst>
              <a:ext uri="{FF2B5EF4-FFF2-40B4-BE49-F238E27FC236}">
                <a16:creationId xmlns:a16="http://schemas.microsoft.com/office/drawing/2014/main" id="{20C7975B-5E63-4E61-8E8C-F7EEFFD271B3}"/>
              </a:ext>
            </a:extLst>
          </p:cNvPr>
          <p:cNvSpPr txBox="1">
            <a:spLocks/>
          </p:cNvSpPr>
          <p:nvPr/>
        </p:nvSpPr>
        <p:spPr>
          <a:xfrm rot="16200000">
            <a:off x="-1660961" y="3590990"/>
            <a:ext cx="4729760" cy="1116565"/>
          </a:xfrm>
          <a:prstGeom prst="rect">
            <a:avLst/>
          </a:prstGeom>
          <a:solidFill>
            <a:srgbClr val="FDFEDA"/>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t>Vocabulary Task</a:t>
            </a:r>
          </a:p>
        </p:txBody>
      </p:sp>
    </p:spTree>
    <p:extLst>
      <p:ext uri="{BB962C8B-B14F-4D97-AF65-F5344CB8AC3E}">
        <p14:creationId xmlns:p14="http://schemas.microsoft.com/office/powerpoint/2010/main" val="85508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Vocabulary choices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4212981" y="2714625"/>
            <a:ext cx="6858000" cy="262817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Writers take great care when choosing their words. As readers, we need to be able to understand those choices in order to enjoy the full effect of their writing. Sometimes, this might take a little thinking …</a:t>
            </a:r>
          </a:p>
        </p:txBody>
      </p:sp>
      <p:pic>
        <p:nvPicPr>
          <p:cNvPr id="4" name="Picture 3" descr="A picture containing shirt, drawing&#10;&#10;Description automatically generated">
            <a:extLst>
              <a:ext uri="{FF2B5EF4-FFF2-40B4-BE49-F238E27FC236}">
                <a16:creationId xmlns:a16="http://schemas.microsoft.com/office/drawing/2014/main" id="{72521A6A-8E95-4328-A15E-06AE94FEA964}"/>
              </a:ext>
            </a:extLst>
          </p:cNvPr>
          <p:cNvPicPr>
            <a:picLocks noChangeAspect="1"/>
          </p:cNvPicPr>
          <p:nvPr/>
        </p:nvPicPr>
        <p:blipFill>
          <a:blip r:embed="rId5"/>
          <a:stretch>
            <a:fillRect/>
          </a:stretch>
        </p:blipFill>
        <p:spPr>
          <a:xfrm>
            <a:off x="886008" y="2303899"/>
            <a:ext cx="3192526" cy="3791806"/>
          </a:xfrm>
          <a:prstGeom prst="rect">
            <a:avLst/>
          </a:prstGeom>
        </p:spPr>
      </p:pic>
    </p:spTree>
    <p:extLst>
      <p:ext uri="{BB962C8B-B14F-4D97-AF65-F5344CB8AC3E}">
        <p14:creationId xmlns:p14="http://schemas.microsoft.com/office/powerpoint/2010/main" val="3365185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Text types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4264272" y="2342426"/>
            <a:ext cx="7224559" cy="376756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Many of those vocabulary choices are influenced by the text type:</a:t>
            </a:r>
          </a:p>
          <a:p>
            <a:pPr>
              <a:lnSpc>
                <a:spcPct val="100000"/>
              </a:lnSpc>
              <a:spcBef>
                <a:spcPct val="0"/>
              </a:spcBef>
              <a:buFontTx/>
              <a:buNone/>
            </a:pPr>
            <a:r>
              <a:rPr lang="en-GB" altLang="en-US" sz="2800" dirty="0">
                <a:solidFill>
                  <a:schemeClr val="tx1"/>
                </a:solidFill>
              </a:rPr>
              <a:t>Factual texts will probably use more accurate or technical language. </a:t>
            </a:r>
          </a:p>
          <a:p>
            <a:pPr>
              <a:lnSpc>
                <a:spcPct val="100000"/>
              </a:lnSpc>
              <a:spcBef>
                <a:spcPct val="0"/>
              </a:spcBef>
              <a:buFontTx/>
              <a:buNone/>
            </a:pPr>
            <a:r>
              <a:rPr lang="en-GB" altLang="en-US" sz="2800" dirty="0">
                <a:solidFill>
                  <a:schemeClr val="tx1"/>
                </a:solidFill>
              </a:rPr>
              <a:t>Fiction will often have more descriptive or imaginative language. </a:t>
            </a:r>
          </a:p>
          <a:p>
            <a:pPr>
              <a:lnSpc>
                <a:spcPct val="100000"/>
              </a:lnSpc>
              <a:spcBef>
                <a:spcPct val="0"/>
              </a:spcBef>
              <a:buFontTx/>
              <a:buNone/>
            </a:pPr>
            <a:r>
              <a:rPr lang="en-GB" altLang="en-US" sz="2800" dirty="0">
                <a:solidFill>
                  <a:schemeClr val="tx1"/>
                </a:solidFill>
              </a:rPr>
              <a:t>Persuasive writing might use exaggeration to make a point.</a:t>
            </a:r>
          </a:p>
        </p:txBody>
      </p:sp>
      <p:pic>
        <p:nvPicPr>
          <p:cNvPr id="10" name="Picture 9" descr="A picture containing shirt, drawing&#10;&#10;Description automatically generated">
            <a:extLst>
              <a:ext uri="{FF2B5EF4-FFF2-40B4-BE49-F238E27FC236}">
                <a16:creationId xmlns:a16="http://schemas.microsoft.com/office/drawing/2014/main" id="{A0559742-B09F-4467-9D9D-D787821C32DF}"/>
              </a:ext>
            </a:extLst>
          </p:cNvPr>
          <p:cNvPicPr>
            <a:picLocks noChangeAspect="1"/>
          </p:cNvPicPr>
          <p:nvPr/>
        </p:nvPicPr>
        <p:blipFill>
          <a:blip r:embed="rId5"/>
          <a:stretch>
            <a:fillRect/>
          </a:stretch>
        </p:blipFill>
        <p:spPr>
          <a:xfrm>
            <a:off x="886008" y="2303899"/>
            <a:ext cx="3192526" cy="3791806"/>
          </a:xfrm>
          <a:prstGeom prst="rect">
            <a:avLst/>
          </a:prstGeom>
        </p:spPr>
      </p:pic>
    </p:spTree>
    <p:extLst>
      <p:ext uri="{BB962C8B-B14F-4D97-AF65-F5344CB8AC3E}">
        <p14:creationId xmlns:p14="http://schemas.microsoft.com/office/powerpoint/2010/main" val="1859351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Different words, similar meaning</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80526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Look at the different words that have been used instead of </a:t>
            </a:r>
            <a:r>
              <a:rPr lang="en-GB" altLang="en-US" sz="2800" i="1" dirty="0">
                <a:solidFill>
                  <a:schemeClr val="tx1"/>
                </a:solidFill>
              </a:rPr>
              <a:t>bad</a:t>
            </a:r>
            <a:r>
              <a:rPr lang="en-GB" altLang="en-US" sz="2800" dirty="0">
                <a:solidFill>
                  <a:schemeClr val="tx1"/>
                </a:solidFill>
              </a:rPr>
              <a:t> in these texts:</a:t>
            </a:r>
          </a:p>
          <a:p>
            <a:pPr>
              <a:lnSpc>
                <a:spcPct val="100000"/>
              </a:lnSpc>
              <a:spcBef>
                <a:spcPct val="0"/>
              </a:spcBef>
              <a:buFontTx/>
              <a:buNone/>
            </a:pPr>
            <a:r>
              <a:rPr lang="en-GB" altLang="en-US" sz="2800" b="1" dirty="0">
                <a:solidFill>
                  <a:schemeClr val="tx1"/>
                </a:solidFill>
              </a:rPr>
              <a:t>Factual</a:t>
            </a:r>
          </a:p>
          <a:p>
            <a:pPr>
              <a:lnSpc>
                <a:spcPct val="100000"/>
              </a:lnSpc>
              <a:spcBef>
                <a:spcPct val="0"/>
              </a:spcBef>
              <a:buFontTx/>
              <a:buNone/>
            </a:pPr>
            <a:r>
              <a:rPr lang="en-GB" altLang="en-US" sz="2800" dirty="0">
                <a:solidFill>
                  <a:schemeClr val="tx1"/>
                </a:solidFill>
              </a:rPr>
              <a:t>To deter predators, skunks spray a liquid that has a particularly </a:t>
            </a:r>
            <a:r>
              <a:rPr lang="en-GB" altLang="en-US" sz="2800" i="1" dirty="0">
                <a:solidFill>
                  <a:schemeClr val="tx1"/>
                </a:solidFill>
              </a:rPr>
              <a:t>unpleasant</a:t>
            </a:r>
            <a:r>
              <a:rPr lang="en-GB" altLang="en-US" sz="2800" dirty="0">
                <a:solidFill>
                  <a:schemeClr val="tx1"/>
                </a:solidFill>
              </a:rPr>
              <a:t> odour.</a:t>
            </a:r>
          </a:p>
          <a:p>
            <a:pPr>
              <a:lnSpc>
                <a:spcPct val="100000"/>
              </a:lnSpc>
              <a:spcBef>
                <a:spcPct val="0"/>
              </a:spcBef>
              <a:buFontTx/>
              <a:buNone/>
            </a:pPr>
            <a:r>
              <a:rPr lang="en-GB" altLang="en-US" sz="2800" b="1" dirty="0">
                <a:solidFill>
                  <a:schemeClr val="tx1"/>
                </a:solidFill>
              </a:rPr>
              <a:t>Fiction</a:t>
            </a:r>
          </a:p>
          <a:p>
            <a:pPr>
              <a:lnSpc>
                <a:spcPct val="100000"/>
              </a:lnSpc>
              <a:spcBef>
                <a:spcPct val="0"/>
              </a:spcBef>
              <a:buFontTx/>
              <a:buNone/>
            </a:pPr>
            <a:r>
              <a:rPr lang="en-GB" altLang="en-US" sz="2800" dirty="0">
                <a:solidFill>
                  <a:schemeClr val="tx1"/>
                </a:solidFill>
              </a:rPr>
              <a:t>When they opened the cellar door, they recoiled at the </a:t>
            </a:r>
            <a:r>
              <a:rPr lang="en-GB" altLang="en-US" sz="2800" i="1" dirty="0">
                <a:solidFill>
                  <a:schemeClr val="tx1"/>
                </a:solidFill>
              </a:rPr>
              <a:t>foul</a:t>
            </a:r>
            <a:r>
              <a:rPr lang="en-GB" altLang="en-US" sz="2800" dirty="0">
                <a:solidFill>
                  <a:schemeClr val="tx1"/>
                </a:solidFill>
              </a:rPr>
              <a:t> waft of decay that assaulted their senses.</a:t>
            </a:r>
          </a:p>
          <a:p>
            <a:pPr>
              <a:lnSpc>
                <a:spcPct val="100000"/>
              </a:lnSpc>
              <a:spcBef>
                <a:spcPct val="0"/>
              </a:spcBef>
              <a:buFontTx/>
              <a:buNone/>
            </a:pPr>
            <a:r>
              <a:rPr lang="en-GB" altLang="en-US" sz="2800" b="1" dirty="0">
                <a:solidFill>
                  <a:schemeClr val="tx1"/>
                </a:solidFill>
              </a:rPr>
              <a:t>Persuasive</a:t>
            </a:r>
          </a:p>
          <a:p>
            <a:pPr>
              <a:lnSpc>
                <a:spcPct val="100000"/>
              </a:lnSpc>
              <a:spcBef>
                <a:spcPct val="0"/>
              </a:spcBef>
              <a:buFontTx/>
              <a:buNone/>
            </a:pPr>
            <a:r>
              <a:rPr lang="en-GB" altLang="en-US" sz="2800" dirty="0">
                <a:solidFill>
                  <a:schemeClr val="tx1"/>
                </a:solidFill>
              </a:rPr>
              <a:t>Cutting down refuse collections will cause a </a:t>
            </a:r>
            <a:r>
              <a:rPr lang="en-GB" altLang="en-US" sz="2800" i="1" dirty="0">
                <a:solidFill>
                  <a:schemeClr val="tx1"/>
                </a:solidFill>
              </a:rPr>
              <a:t>disgusting</a:t>
            </a:r>
            <a:r>
              <a:rPr lang="en-GB" altLang="en-US" sz="2800" dirty="0">
                <a:solidFill>
                  <a:schemeClr val="tx1"/>
                </a:solidFill>
              </a:rPr>
              <a:t> stench.</a:t>
            </a:r>
          </a:p>
        </p:txBody>
      </p:sp>
    </p:spTree>
    <p:extLst>
      <p:ext uri="{BB962C8B-B14F-4D97-AF65-F5344CB8AC3E}">
        <p14:creationId xmlns:p14="http://schemas.microsoft.com/office/powerpoint/2010/main" val="1707923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Different words, similar meaning</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80526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b="1" dirty="0">
                <a:solidFill>
                  <a:schemeClr val="tx1"/>
                </a:solidFill>
              </a:rPr>
              <a:t>Factual</a:t>
            </a:r>
          </a:p>
          <a:p>
            <a:pPr>
              <a:lnSpc>
                <a:spcPct val="100000"/>
              </a:lnSpc>
              <a:spcBef>
                <a:spcPct val="0"/>
              </a:spcBef>
              <a:buFontTx/>
              <a:buNone/>
            </a:pPr>
            <a:r>
              <a:rPr lang="en-GB" altLang="en-US" sz="2800" i="1" dirty="0">
                <a:solidFill>
                  <a:schemeClr val="tx1"/>
                </a:solidFill>
              </a:rPr>
              <a:t>Unpleasant</a:t>
            </a:r>
            <a:r>
              <a:rPr lang="en-GB" altLang="en-US" sz="2800" dirty="0">
                <a:solidFill>
                  <a:schemeClr val="tx1"/>
                </a:solidFill>
              </a:rPr>
              <a:t> is a straightforward, undramatic way to describe a bad smell.</a:t>
            </a:r>
          </a:p>
          <a:p>
            <a:pPr>
              <a:lnSpc>
                <a:spcPct val="100000"/>
              </a:lnSpc>
              <a:spcBef>
                <a:spcPct val="0"/>
              </a:spcBef>
              <a:buFontTx/>
              <a:buNone/>
            </a:pPr>
            <a:r>
              <a:rPr lang="en-GB" altLang="en-US" sz="2800" b="1" dirty="0">
                <a:solidFill>
                  <a:schemeClr val="tx1"/>
                </a:solidFill>
              </a:rPr>
              <a:t>Fiction</a:t>
            </a:r>
          </a:p>
          <a:p>
            <a:pPr>
              <a:lnSpc>
                <a:spcPct val="100000"/>
              </a:lnSpc>
              <a:spcBef>
                <a:spcPct val="0"/>
              </a:spcBef>
              <a:buFontTx/>
              <a:buNone/>
            </a:pPr>
            <a:r>
              <a:rPr lang="en-GB" altLang="en-US" sz="2800" i="1" dirty="0">
                <a:solidFill>
                  <a:schemeClr val="tx1"/>
                </a:solidFill>
              </a:rPr>
              <a:t>Foul</a:t>
            </a:r>
            <a:r>
              <a:rPr lang="en-GB" altLang="en-US" sz="2800" dirty="0">
                <a:solidFill>
                  <a:schemeClr val="tx1"/>
                </a:solidFill>
              </a:rPr>
              <a:t> is quite a powerful word that also hints at something nasty.</a:t>
            </a:r>
          </a:p>
          <a:p>
            <a:pPr>
              <a:lnSpc>
                <a:spcPct val="100000"/>
              </a:lnSpc>
              <a:spcBef>
                <a:spcPct val="0"/>
              </a:spcBef>
              <a:buFontTx/>
              <a:buNone/>
            </a:pPr>
            <a:r>
              <a:rPr lang="en-GB" altLang="en-US" sz="2800" b="1" dirty="0">
                <a:solidFill>
                  <a:schemeClr val="tx1"/>
                </a:solidFill>
              </a:rPr>
              <a:t>Persuasive</a:t>
            </a:r>
          </a:p>
          <a:p>
            <a:pPr>
              <a:lnSpc>
                <a:spcPct val="100000"/>
              </a:lnSpc>
              <a:spcBef>
                <a:spcPct val="0"/>
              </a:spcBef>
              <a:buFontTx/>
              <a:buNone/>
            </a:pPr>
            <a:r>
              <a:rPr lang="en-GB" altLang="en-US" sz="2800" i="1" dirty="0">
                <a:solidFill>
                  <a:schemeClr val="tx1"/>
                </a:solidFill>
              </a:rPr>
              <a:t>Disgusting</a:t>
            </a:r>
            <a:r>
              <a:rPr lang="en-GB" altLang="en-US" sz="2800" dirty="0">
                <a:solidFill>
                  <a:schemeClr val="tx1"/>
                </a:solidFill>
              </a:rPr>
              <a:t> is a very strong word that you could even say is an exaggeration to make a point.</a:t>
            </a:r>
          </a:p>
        </p:txBody>
      </p:sp>
    </p:spTree>
    <p:extLst>
      <p:ext uri="{BB962C8B-B14F-4D97-AF65-F5344CB8AC3E}">
        <p14:creationId xmlns:p14="http://schemas.microsoft.com/office/powerpoint/2010/main" val="4035365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Another example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80526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Did you notice the other example from the previous slide?</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factual – </a:t>
            </a:r>
            <a:r>
              <a:rPr lang="en-GB" altLang="en-US" sz="2800" i="1" dirty="0">
                <a:solidFill>
                  <a:schemeClr val="tx1"/>
                </a:solidFill>
              </a:rPr>
              <a:t>odour  </a:t>
            </a:r>
          </a:p>
          <a:p>
            <a:pPr>
              <a:lnSpc>
                <a:spcPct val="100000"/>
              </a:lnSpc>
              <a:spcBef>
                <a:spcPct val="0"/>
              </a:spcBef>
              <a:buFontTx/>
              <a:buNone/>
            </a:pPr>
            <a:r>
              <a:rPr lang="en-GB" altLang="en-US" sz="2800" dirty="0">
                <a:solidFill>
                  <a:schemeClr val="tx1"/>
                </a:solidFill>
              </a:rPr>
              <a:t>fiction – </a:t>
            </a:r>
            <a:r>
              <a:rPr lang="en-GB" altLang="en-US" sz="2800" i="1" dirty="0">
                <a:solidFill>
                  <a:schemeClr val="tx1"/>
                </a:solidFill>
              </a:rPr>
              <a:t>waft </a:t>
            </a:r>
          </a:p>
          <a:p>
            <a:pPr>
              <a:lnSpc>
                <a:spcPct val="100000"/>
              </a:lnSpc>
              <a:spcBef>
                <a:spcPct val="0"/>
              </a:spcBef>
              <a:buFontTx/>
              <a:buNone/>
            </a:pPr>
            <a:r>
              <a:rPr lang="en-GB" altLang="en-US" sz="2800" dirty="0">
                <a:solidFill>
                  <a:schemeClr val="tx1"/>
                </a:solidFill>
              </a:rPr>
              <a:t>persuasive – </a:t>
            </a:r>
            <a:r>
              <a:rPr lang="en-GB" altLang="en-US" sz="2800" i="1" dirty="0">
                <a:solidFill>
                  <a:schemeClr val="tx1"/>
                </a:solidFill>
              </a:rPr>
              <a:t>stench</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They all refer to a smell. Odour is a straightforward, unemotional word. Waft suggests movement as well as a smell so it contributes to the action. Stench is another powerful word to help make the point more forcefully.</a:t>
            </a:r>
          </a:p>
        </p:txBody>
      </p:sp>
      <p:pic>
        <p:nvPicPr>
          <p:cNvPr id="4" name="Picture 3" descr="A close up of a logo&#10;&#10;Description automatically generated">
            <a:extLst>
              <a:ext uri="{FF2B5EF4-FFF2-40B4-BE49-F238E27FC236}">
                <a16:creationId xmlns:a16="http://schemas.microsoft.com/office/drawing/2014/main" id="{4195EFFB-7571-4607-8E8E-FC842C53FB06}"/>
              </a:ext>
            </a:extLst>
          </p:cNvPr>
          <p:cNvPicPr>
            <a:picLocks noChangeAspect="1"/>
          </p:cNvPicPr>
          <p:nvPr/>
        </p:nvPicPr>
        <p:blipFill rotWithShape="1">
          <a:blip r:embed="rId5"/>
          <a:srcRect l="8568" t="39468" r="64465" b="20645"/>
          <a:stretch/>
        </p:blipFill>
        <p:spPr>
          <a:xfrm>
            <a:off x="9038348" y="2477276"/>
            <a:ext cx="1715785" cy="1903448"/>
          </a:xfrm>
          <a:prstGeom prst="rect">
            <a:avLst/>
          </a:prstGeom>
          <a:ln>
            <a:solidFill>
              <a:schemeClr val="accent1"/>
            </a:solidFill>
          </a:ln>
        </p:spPr>
      </p:pic>
    </p:spTree>
    <p:extLst>
      <p:ext uri="{BB962C8B-B14F-4D97-AF65-F5344CB8AC3E}">
        <p14:creationId xmlns:p14="http://schemas.microsoft.com/office/powerpoint/2010/main" val="3920919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Explanations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85240"/>
            <a:ext cx="10428270" cy="251484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Once we have identified an interesting choice of vocabulary, we need to explain what we think the reasons are for that choice. On the previous slide, we began to look at the reasons for different vocabulary choices for the word </a:t>
            </a:r>
            <a:r>
              <a:rPr lang="en-GB" altLang="en-US" sz="2800" i="1" dirty="0">
                <a:solidFill>
                  <a:schemeClr val="tx1"/>
                </a:solidFill>
              </a:rPr>
              <a:t>smell</a:t>
            </a:r>
            <a:r>
              <a:rPr lang="en-GB" altLang="en-US" sz="2800" dirty="0">
                <a:solidFill>
                  <a:schemeClr val="tx1"/>
                </a:solidFill>
              </a:rPr>
              <a:t>. Let’s look at some more…</a:t>
            </a:r>
          </a:p>
        </p:txBody>
      </p:sp>
      <p:pic>
        <p:nvPicPr>
          <p:cNvPr id="4" name="Picture 3" descr="A picture containing shirt&#10;&#10;Description automatically generated">
            <a:extLst>
              <a:ext uri="{FF2B5EF4-FFF2-40B4-BE49-F238E27FC236}">
                <a16:creationId xmlns:a16="http://schemas.microsoft.com/office/drawing/2014/main" id="{9A848CA2-E038-45F1-A93F-528DFE1E9608}"/>
              </a:ext>
            </a:extLst>
          </p:cNvPr>
          <p:cNvPicPr>
            <a:picLocks noChangeAspect="1"/>
          </p:cNvPicPr>
          <p:nvPr/>
        </p:nvPicPr>
        <p:blipFill>
          <a:blip r:embed="rId5"/>
          <a:stretch>
            <a:fillRect/>
          </a:stretch>
        </p:blipFill>
        <p:spPr>
          <a:xfrm>
            <a:off x="4806590" y="4657003"/>
            <a:ext cx="2438405" cy="1780036"/>
          </a:xfrm>
          <a:prstGeom prst="rect">
            <a:avLst/>
          </a:prstGeom>
        </p:spPr>
      </p:pic>
    </p:spTree>
    <p:extLst>
      <p:ext uri="{BB962C8B-B14F-4D97-AF65-F5344CB8AC3E}">
        <p14:creationId xmlns:p14="http://schemas.microsoft.com/office/powerpoint/2010/main" val="4007941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Explanations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902811"/>
            <a:ext cx="10428270" cy="459006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Can you explain the vocabulary choices in </a:t>
            </a:r>
            <a:r>
              <a:rPr lang="en-GB" altLang="en-US" sz="2800" i="1" dirty="0">
                <a:solidFill>
                  <a:schemeClr val="tx1"/>
                </a:solidFill>
              </a:rPr>
              <a:t>italics</a:t>
            </a:r>
            <a:r>
              <a:rPr lang="en-GB" altLang="en-US" sz="2800" dirty="0">
                <a:solidFill>
                  <a:schemeClr val="tx1"/>
                </a:solidFill>
              </a:rPr>
              <a:t> in these sentences? See the next slide for our suggestions.</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Once the government had decided to </a:t>
            </a:r>
            <a:r>
              <a:rPr lang="en-GB" altLang="en-US" sz="2800" i="1" dirty="0">
                <a:solidFill>
                  <a:schemeClr val="tx1"/>
                </a:solidFill>
              </a:rPr>
              <a:t>order</a:t>
            </a:r>
            <a:r>
              <a:rPr lang="en-GB" altLang="en-US" sz="2800" dirty="0">
                <a:solidFill>
                  <a:schemeClr val="tx1"/>
                </a:solidFill>
              </a:rPr>
              <a:t> an evacuation, </a:t>
            </a:r>
          </a:p>
          <a:p>
            <a:pPr>
              <a:lnSpc>
                <a:spcPct val="100000"/>
              </a:lnSpc>
              <a:spcBef>
                <a:spcPct val="0"/>
              </a:spcBef>
              <a:buFontTx/>
              <a:buNone/>
            </a:pPr>
            <a:r>
              <a:rPr lang="en-GB" altLang="en-US" sz="2800" dirty="0">
                <a:solidFill>
                  <a:schemeClr val="tx1"/>
                </a:solidFill>
              </a:rPr>
              <a:t>people were expected to obey.</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To get the best performance out of your new printer, we strongly </a:t>
            </a:r>
            <a:r>
              <a:rPr lang="en-GB" altLang="en-US" sz="2800" i="1" dirty="0">
                <a:solidFill>
                  <a:schemeClr val="tx1"/>
                </a:solidFill>
              </a:rPr>
              <a:t>recommend</a:t>
            </a:r>
            <a:r>
              <a:rPr lang="en-GB" altLang="en-US" sz="2800" dirty="0">
                <a:solidFill>
                  <a:schemeClr val="tx1"/>
                </a:solidFill>
              </a:rPr>
              <a:t> that you only use our own-brand printer ink.</a:t>
            </a:r>
          </a:p>
        </p:txBody>
      </p:sp>
      <p:pic>
        <p:nvPicPr>
          <p:cNvPr id="5" name="Picture 4" descr="A picture containing orange, bottle&#10;&#10;Description automatically generated">
            <a:extLst>
              <a:ext uri="{FF2B5EF4-FFF2-40B4-BE49-F238E27FC236}">
                <a16:creationId xmlns:a16="http://schemas.microsoft.com/office/drawing/2014/main" id="{B13A17A9-A188-43FC-8B1D-D1AFDB0DEDB9}"/>
              </a:ext>
            </a:extLst>
          </p:cNvPr>
          <p:cNvPicPr>
            <a:picLocks noChangeAspect="1"/>
          </p:cNvPicPr>
          <p:nvPr/>
        </p:nvPicPr>
        <p:blipFill>
          <a:blip r:embed="rId5"/>
          <a:stretch>
            <a:fillRect/>
          </a:stretch>
        </p:blipFill>
        <p:spPr>
          <a:xfrm>
            <a:off x="9662811" y="3658907"/>
            <a:ext cx="1377471" cy="1077871"/>
          </a:xfrm>
          <a:prstGeom prst="rect">
            <a:avLst/>
          </a:prstGeom>
        </p:spPr>
      </p:pic>
    </p:spTree>
    <p:extLst>
      <p:ext uri="{BB962C8B-B14F-4D97-AF65-F5344CB8AC3E}">
        <p14:creationId xmlns:p14="http://schemas.microsoft.com/office/powerpoint/2010/main" val="2289052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Explanations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10" name="Rectangle: Rounded Corners 9">
            <a:extLst>
              <a:ext uri="{FF2B5EF4-FFF2-40B4-BE49-F238E27FC236}">
                <a16:creationId xmlns:a16="http://schemas.microsoft.com/office/drawing/2014/main" id="{2B23E066-9564-4FE3-9DC3-2728251EB904}"/>
              </a:ext>
            </a:extLst>
          </p:cNvPr>
          <p:cNvSpPr/>
          <p:nvPr/>
        </p:nvSpPr>
        <p:spPr>
          <a:xfrm>
            <a:off x="921723" y="2077041"/>
            <a:ext cx="10428270" cy="290426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Both </a:t>
            </a:r>
            <a:r>
              <a:rPr lang="en-GB" altLang="en-US" sz="2800" i="1" dirty="0">
                <a:solidFill>
                  <a:schemeClr val="tx1"/>
                </a:solidFill>
              </a:rPr>
              <a:t>order</a:t>
            </a:r>
            <a:r>
              <a:rPr lang="en-GB" altLang="en-US" sz="2800" dirty="0">
                <a:solidFill>
                  <a:schemeClr val="tx1"/>
                </a:solidFill>
              </a:rPr>
              <a:t> and </a:t>
            </a:r>
            <a:r>
              <a:rPr lang="en-GB" altLang="en-US" sz="2800" i="1" dirty="0">
                <a:solidFill>
                  <a:schemeClr val="tx1"/>
                </a:solidFill>
              </a:rPr>
              <a:t>recommend</a:t>
            </a:r>
            <a:r>
              <a:rPr lang="en-GB" altLang="en-US" sz="2800" dirty="0">
                <a:solidFill>
                  <a:schemeClr val="tx1"/>
                </a:solidFill>
              </a:rPr>
              <a:t> compel an action. </a:t>
            </a:r>
            <a:r>
              <a:rPr lang="en-GB" altLang="en-US" sz="2800" i="1" dirty="0">
                <a:solidFill>
                  <a:schemeClr val="tx1"/>
                </a:solidFill>
              </a:rPr>
              <a:t>Order</a:t>
            </a:r>
            <a:r>
              <a:rPr lang="en-GB" altLang="en-US" sz="2800" dirty="0">
                <a:solidFill>
                  <a:schemeClr val="tx1"/>
                </a:solidFill>
              </a:rPr>
              <a:t> is more formal and can suggest that it comes from someone in authority. </a:t>
            </a:r>
            <a:r>
              <a:rPr lang="en-GB" altLang="en-US" sz="2800" i="1" dirty="0">
                <a:solidFill>
                  <a:schemeClr val="tx1"/>
                </a:solidFill>
              </a:rPr>
              <a:t>Recommend</a:t>
            </a:r>
            <a:r>
              <a:rPr lang="en-GB" altLang="en-US" sz="2800" dirty="0">
                <a:solidFill>
                  <a:schemeClr val="tx1"/>
                </a:solidFill>
              </a:rPr>
              <a:t> is often used in persuasive writing, such as advertising, to make you feel that you really have to do something, even to the point of suggesting that you would be unwise not to.</a:t>
            </a:r>
          </a:p>
        </p:txBody>
      </p:sp>
      <p:pic>
        <p:nvPicPr>
          <p:cNvPr id="4" name="Graphic 3" descr="Right pointing backhand index">
            <a:extLst>
              <a:ext uri="{FF2B5EF4-FFF2-40B4-BE49-F238E27FC236}">
                <a16:creationId xmlns:a16="http://schemas.microsoft.com/office/drawing/2014/main" id="{2F1FFD62-EAC1-4B03-8CE5-3E43B4E1E6D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45133" y="4673666"/>
            <a:ext cx="2570102" cy="2570102"/>
          </a:xfrm>
          <a:prstGeom prst="rect">
            <a:avLst/>
          </a:prstGeom>
        </p:spPr>
      </p:pic>
    </p:spTree>
    <p:extLst>
      <p:ext uri="{BB962C8B-B14F-4D97-AF65-F5344CB8AC3E}">
        <p14:creationId xmlns:p14="http://schemas.microsoft.com/office/powerpoint/2010/main" val="1222954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Explanations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1935725"/>
            <a:ext cx="10746769" cy="459006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Let’s look at another example. Can you explain the vocabulary choices in </a:t>
            </a:r>
            <a:r>
              <a:rPr lang="en-GB" altLang="en-US" sz="2800" i="1" dirty="0">
                <a:solidFill>
                  <a:schemeClr val="tx1"/>
                </a:solidFill>
              </a:rPr>
              <a:t>italics</a:t>
            </a:r>
            <a:r>
              <a:rPr lang="en-GB" altLang="en-US" sz="2800" dirty="0">
                <a:solidFill>
                  <a:schemeClr val="tx1"/>
                </a:solidFill>
              </a:rPr>
              <a:t> in these sentences and say what text type you think they are from? See the next slide for our suggestions.</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Within ten minutes of take-off, commercial aeroplanes </a:t>
            </a:r>
          </a:p>
          <a:p>
            <a:pPr>
              <a:lnSpc>
                <a:spcPct val="100000"/>
              </a:lnSpc>
              <a:spcBef>
                <a:spcPct val="0"/>
              </a:spcBef>
              <a:buFontTx/>
              <a:buNone/>
            </a:pPr>
            <a:r>
              <a:rPr lang="en-GB" altLang="en-US" sz="2800" dirty="0">
                <a:solidFill>
                  <a:schemeClr val="tx1"/>
                </a:solidFill>
              </a:rPr>
              <a:t>are expected to </a:t>
            </a:r>
            <a:r>
              <a:rPr lang="en-GB" altLang="en-US" sz="2800" i="1" dirty="0">
                <a:solidFill>
                  <a:schemeClr val="tx1"/>
                </a:solidFill>
              </a:rPr>
              <a:t>ascend</a:t>
            </a:r>
            <a:r>
              <a:rPr lang="en-GB" altLang="en-US" sz="2800" dirty="0">
                <a:solidFill>
                  <a:schemeClr val="tx1"/>
                </a:solidFill>
              </a:rPr>
              <a:t> to their cruising altitude.</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err="1">
                <a:solidFill>
                  <a:schemeClr val="tx1"/>
                </a:solidFill>
              </a:rPr>
              <a:t>Flywoman</a:t>
            </a:r>
            <a:r>
              <a:rPr lang="en-GB" altLang="en-US" sz="2800" dirty="0">
                <a:solidFill>
                  <a:schemeClr val="tx1"/>
                </a:solidFill>
              </a:rPr>
              <a:t> used her amazing insect feet to </a:t>
            </a:r>
            <a:r>
              <a:rPr lang="en-GB" altLang="en-US" sz="2800" i="1" dirty="0">
                <a:solidFill>
                  <a:schemeClr val="tx1"/>
                </a:solidFill>
              </a:rPr>
              <a:t>scale</a:t>
            </a:r>
            <a:r>
              <a:rPr lang="en-GB" altLang="en-US" sz="2800" dirty="0">
                <a:solidFill>
                  <a:schemeClr val="tx1"/>
                </a:solidFill>
              </a:rPr>
              <a:t> the sides of towering skyscrapers.</a:t>
            </a:r>
          </a:p>
        </p:txBody>
      </p:sp>
      <p:pic>
        <p:nvPicPr>
          <p:cNvPr id="4" name="Picture 3" descr="A close up of a logo&#10;&#10;Description automatically generated">
            <a:extLst>
              <a:ext uri="{FF2B5EF4-FFF2-40B4-BE49-F238E27FC236}">
                <a16:creationId xmlns:a16="http://schemas.microsoft.com/office/drawing/2014/main" id="{60C8E3E7-177C-45FE-874E-C73D4851B20D}"/>
              </a:ext>
            </a:extLst>
          </p:cNvPr>
          <p:cNvPicPr>
            <a:picLocks noChangeAspect="1"/>
          </p:cNvPicPr>
          <p:nvPr/>
        </p:nvPicPr>
        <p:blipFill>
          <a:blip r:embed="rId5"/>
          <a:stretch>
            <a:fillRect/>
          </a:stretch>
        </p:blipFill>
        <p:spPr>
          <a:xfrm>
            <a:off x="8992688" y="3708303"/>
            <a:ext cx="2319325" cy="1469872"/>
          </a:xfrm>
          <a:prstGeom prst="rect">
            <a:avLst/>
          </a:prstGeom>
        </p:spPr>
      </p:pic>
    </p:spTree>
    <p:extLst>
      <p:ext uri="{BB962C8B-B14F-4D97-AF65-F5344CB8AC3E}">
        <p14:creationId xmlns:p14="http://schemas.microsoft.com/office/powerpoint/2010/main" val="3009343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Explanations</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10" name="Rectangle: Rounded Corners 9">
            <a:extLst>
              <a:ext uri="{FF2B5EF4-FFF2-40B4-BE49-F238E27FC236}">
                <a16:creationId xmlns:a16="http://schemas.microsoft.com/office/drawing/2014/main" id="{2B23E066-9564-4FE3-9DC3-2728251EB904}"/>
              </a:ext>
            </a:extLst>
          </p:cNvPr>
          <p:cNvSpPr/>
          <p:nvPr/>
        </p:nvSpPr>
        <p:spPr>
          <a:xfrm>
            <a:off x="878890" y="2171579"/>
            <a:ext cx="10428270" cy="212692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Both </a:t>
            </a:r>
            <a:r>
              <a:rPr lang="en-GB" altLang="en-US" sz="2800" i="1" dirty="0">
                <a:solidFill>
                  <a:schemeClr val="tx1"/>
                </a:solidFill>
              </a:rPr>
              <a:t>ascend</a:t>
            </a:r>
            <a:r>
              <a:rPr lang="en-GB" altLang="en-US" sz="2800" dirty="0">
                <a:solidFill>
                  <a:schemeClr val="tx1"/>
                </a:solidFill>
              </a:rPr>
              <a:t> and </a:t>
            </a:r>
            <a:r>
              <a:rPr lang="en-GB" altLang="en-US" sz="2800" i="1" dirty="0">
                <a:solidFill>
                  <a:schemeClr val="tx1"/>
                </a:solidFill>
              </a:rPr>
              <a:t>scale</a:t>
            </a:r>
            <a:r>
              <a:rPr lang="en-GB" altLang="en-US" sz="2800" dirty="0">
                <a:solidFill>
                  <a:schemeClr val="tx1"/>
                </a:solidFill>
              </a:rPr>
              <a:t> mean </a:t>
            </a:r>
            <a:r>
              <a:rPr lang="en-GB" altLang="en-US" sz="2800" i="1" dirty="0">
                <a:solidFill>
                  <a:schemeClr val="tx1"/>
                </a:solidFill>
              </a:rPr>
              <a:t>climb</a:t>
            </a:r>
            <a:r>
              <a:rPr lang="en-GB" altLang="en-US" sz="2800" dirty="0">
                <a:solidFill>
                  <a:schemeClr val="tx1"/>
                </a:solidFill>
              </a:rPr>
              <a:t>. </a:t>
            </a:r>
            <a:r>
              <a:rPr lang="en-GB" altLang="en-US" sz="2800" i="1" dirty="0">
                <a:solidFill>
                  <a:schemeClr val="tx1"/>
                </a:solidFill>
              </a:rPr>
              <a:t>Ascend</a:t>
            </a:r>
            <a:r>
              <a:rPr lang="en-GB" altLang="en-US" sz="2800" dirty="0">
                <a:solidFill>
                  <a:schemeClr val="tx1"/>
                </a:solidFill>
              </a:rPr>
              <a:t> is a more technical word which suggests this sentence is from an information text. </a:t>
            </a:r>
            <a:r>
              <a:rPr lang="en-GB" altLang="en-US" sz="2800" i="1" dirty="0">
                <a:solidFill>
                  <a:schemeClr val="tx1"/>
                </a:solidFill>
              </a:rPr>
              <a:t>Scale</a:t>
            </a:r>
            <a:r>
              <a:rPr lang="en-GB" altLang="en-US" sz="2800" dirty="0">
                <a:solidFill>
                  <a:schemeClr val="tx1"/>
                </a:solidFill>
              </a:rPr>
              <a:t> is quite a dramatic word and is more likely to be used in a fiction text.</a:t>
            </a:r>
          </a:p>
        </p:txBody>
      </p:sp>
      <p:pic>
        <p:nvPicPr>
          <p:cNvPr id="5" name="Graphic 4" descr="City">
            <a:extLst>
              <a:ext uri="{FF2B5EF4-FFF2-40B4-BE49-F238E27FC236}">
                <a16:creationId xmlns:a16="http://schemas.microsoft.com/office/drawing/2014/main" id="{41819D3E-AB91-40FE-99C4-354258D7C02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44000" y="4273879"/>
            <a:ext cx="2584121" cy="2584121"/>
          </a:xfrm>
          <a:prstGeom prst="rect">
            <a:avLst/>
          </a:prstGeom>
        </p:spPr>
      </p:pic>
      <p:pic>
        <p:nvPicPr>
          <p:cNvPr id="8" name="Graphic 7" descr="Airplane">
            <a:extLst>
              <a:ext uri="{FF2B5EF4-FFF2-40B4-BE49-F238E27FC236}">
                <a16:creationId xmlns:a16="http://schemas.microsoft.com/office/drawing/2014/main" id="{B954020F-7F00-42D4-8010-A55C90FF483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3879" y="4480259"/>
            <a:ext cx="2126920" cy="2126920"/>
          </a:xfrm>
          <a:prstGeom prst="rect">
            <a:avLst/>
          </a:prstGeom>
        </p:spPr>
      </p:pic>
    </p:spTree>
    <p:extLst>
      <p:ext uri="{BB962C8B-B14F-4D97-AF65-F5344CB8AC3E}">
        <p14:creationId xmlns:p14="http://schemas.microsoft.com/office/powerpoint/2010/main" val="2657544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Author intent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79988" y="2073294"/>
            <a:ext cx="10432025" cy="405405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Sometimes, the author uses a particular word or phrase because it fits in well with the theme of the writing.</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Once they got back to their den, the White Peak Pack </a:t>
            </a:r>
            <a:r>
              <a:rPr lang="en-GB" altLang="en-US" sz="2800" i="1" dirty="0">
                <a:solidFill>
                  <a:schemeClr val="tx1"/>
                </a:solidFill>
              </a:rPr>
              <a:t>howled</a:t>
            </a:r>
            <a:r>
              <a:rPr lang="en-GB" altLang="en-US" sz="2800" dirty="0">
                <a:solidFill>
                  <a:schemeClr val="tx1"/>
                </a:solidFill>
              </a:rPr>
              <a:t> with laughter at having played such a good trick on the sheepdogs in the village.</a:t>
            </a:r>
          </a:p>
          <a:p>
            <a:pPr>
              <a:lnSpc>
                <a:spcPct val="100000"/>
              </a:lnSpc>
              <a:spcBef>
                <a:spcPct val="0"/>
              </a:spcBef>
              <a:buFontTx/>
              <a:buNone/>
            </a:pPr>
            <a:endParaRPr lang="en-GB" altLang="en-US" sz="2800" dirty="0">
              <a:solidFill>
                <a:schemeClr val="tx1"/>
              </a:solidFill>
            </a:endParaRPr>
          </a:p>
        </p:txBody>
      </p:sp>
      <p:pic>
        <p:nvPicPr>
          <p:cNvPr id="5" name="Graphic 4" descr="Dog">
            <a:extLst>
              <a:ext uri="{FF2B5EF4-FFF2-40B4-BE49-F238E27FC236}">
                <a16:creationId xmlns:a16="http://schemas.microsoft.com/office/drawing/2014/main" id="{9178D187-54EB-49FE-A9A5-7393378911D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69435" y="4580198"/>
            <a:ext cx="1856841" cy="1856841"/>
          </a:xfrm>
          <a:prstGeom prst="rect">
            <a:avLst/>
          </a:prstGeom>
        </p:spPr>
      </p:pic>
    </p:spTree>
    <p:extLst>
      <p:ext uri="{BB962C8B-B14F-4D97-AF65-F5344CB8AC3E}">
        <p14:creationId xmlns:p14="http://schemas.microsoft.com/office/powerpoint/2010/main" val="1565369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Author intent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28675" y="2043113"/>
            <a:ext cx="10515600" cy="4171949"/>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People often use the phrase </a:t>
            </a:r>
            <a:r>
              <a:rPr lang="en-GB" altLang="en-US" sz="2800" i="1" dirty="0">
                <a:solidFill>
                  <a:schemeClr val="tx1"/>
                </a:solidFill>
              </a:rPr>
              <a:t>howled with laughter </a:t>
            </a:r>
            <a:r>
              <a:rPr lang="en-GB" altLang="en-US" sz="2800" dirty="0">
                <a:solidFill>
                  <a:schemeClr val="tx1"/>
                </a:solidFill>
              </a:rPr>
              <a:t>although there are many other ways of describing it. The author has used </a:t>
            </a:r>
            <a:r>
              <a:rPr lang="en-GB" altLang="en-US" sz="2800" i="1" dirty="0">
                <a:solidFill>
                  <a:schemeClr val="tx1"/>
                </a:solidFill>
              </a:rPr>
              <a:t>howled</a:t>
            </a:r>
            <a:r>
              <a:rPr lang="en-GB" altLang="en-US" sz="2800" dirty="0">
                <a:solidFill>
                  <a:schemeClr val="tx1"/>
                </a:solidFill>
              </a:rPr>
              <a:t> because it also fits nicely with the fact that the characters in this text are wolves. Wolves famously howl to communicate with each other.</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endParaRPr lang="en-GB" altLang="en-US" sz="2800" dirty="0">
              <a:solidFill>
                <a:schemeClr val="tx1"/>
              </a:solidFill>
            </a:endParaRPr>
          </a:p>
        </p:txBody>
      </p:sp>
      <p:pic>
        <p:nvPicPr>
          <p:cNvPr id="10" name="Graphic 9" descr="Dog">
            <a:extLst>
              <a:ext uri="{FF2B5EF4-FFF2-40B4-BE49-F238E27FC236}">
                <a16:creationId xmlns:a16="http://schemas.microsoft.com/office/drawing/2014/main" id="{89CC1976-0417-44BE-804B-3A05E0E3AE6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69435" y="4580198"/>
            <a:ext cx="1856841" cy="1856841"/>
          </a:xfrm>
          <a:prstGeom prst="rect">
            <a:avLst/>
          </a:prstGeom>
        </p:spPr>
      </p:pic>
    </p:spTree>
    <p:extLst>
      <p:ext uri="{BB962C8B-B14F-4D97-AF65-F5344CB8AC3E}">
        <p14:creationId xmlns:p14="http://schemas.microsoft.com/office/powerpoint/2010/main" val="330127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1935725"/>
            <a:ext cx="10746769" cy="45571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Read these two sentences, then explain how the vocabulary choices in </a:t>
            </a:r>
            <a:r>
              <a:rPr lang="en-GB" altLang="en-US" sz="2800" i="1" dirty="0">
                <a:solidFill>
                  <a:schemeClr val="tx1"/>
                </a:solidFill>
              </a:rPr>
              <a:t>italics</a:t>
            </a:r>
            <a:r>
              <a:rPr lang="en-GB" altLang="en-US" sz="2800" dirty="0">
                <a:solidFill>
                  <a:schemeClr val="tx1"/>
                </a:solidFill>
              </a:rPr>
              <a:t> have affected the meaning.</a:t>
            </a:r>
          </a:p>
          <a:p>
            <a:pPr>
              <a:lnSpc>
                <a:spcPct val="100000"/>
              </a:lnSpc>
              <a:spcBef>
                <a:spcPct val="0"/>
              </a:spcBef>
              <a:buFontTx/>
              <a:buNone/>
            </a:pPr>
            <a:endParaRPr lang="en-GB" altLang="en-US" sz="2800" dirty="0">
              <a:solidFill>
                <a:schemeClr val="tx1"/>
              </a:solidFill>
            </a:endParaRPr>
          </a:p>
          <a:p>
            <a:pPr marL="514350" indent="-514350">
              <a:lnSpc>
                <a:spcPct val="100000"/>
              </a:lnSpc>
              <a:spcBef>
                <a:spcPct val="0"/>
              </a:spcBef>
              <a:buFont typeface="+mj-lt"/>
              <a:buAutoNum type="arabicPeriod"/>
            </a:pPr>
            <a:r>
              <a:rPr lang="en-GB" altLang="en-US" sz="2800" dirty="0">
                <a:solidFill>
                  <a:schemeClr val="tx1"/>
                </a:solidFill>
              </a:rPr>
              <a:t>Before she knew what was happening, the naughty dog </a:t>
            </a:r>
            <a:r>
              <a:rPr lang="en-GB" altLang="en-US" sz="2800" i="1" dirty="0">
                <a:solidFill>
                  <a:schemeClr val="tx1"/>
                </a:solidFill>
              </a:rPr>
              <a:t>snatched</a:t>
            </a:r>
            <a:r>
              <a:rPr lang="en-GB" altLang="en-US" sz="2800" dirty="0">
                <a:solidFill>
                  <a:schemeClr val="tx1"/>
                </a:solidFill>
              </a:rPr>
              <a:t> the string of sausages and sprinted off down the road.</a:t>
            </a:r>
          </a:p>
          <a:p>
            <a:pPr marL="514350" indent="-514350">
              <a:lnSpc>
                <a:spcPct val="100000"/>
              </a:lnSpc>
              <a:spcBef>
                <a:spcPct val="0"/>
              </a:spcBef>
              <a:buFont typeface="+mj-lt"/>
              <a:buAutoNum type="arabicPeriod"/>
            </a:pPr>
            <a:endParaRPr lang="en-GB" altLang="en-US" sz="2800" dirty="0">
              <a:solidFill>
                <a:schemeClr val="tx1"/>
              </a:solidFill>
            </a:endParaRPr>
          </a:p>
          <a:p>
            <a:pPr marL="514350" indent="-514350">
              <a:lnSpc>
                <a:spcPct val="100000"/>
              </a:lnSpc>
              <a:spcBef>
                <a:spcPct val="0"/>
              </a:spcBef>
              <a:buFont typeface="+mj-lt"/>
              <a:buAutoNum type="arabicPeriod"/>
            </a:pPr>
            <a:r>
              <a:rPr lang="en-GB" altLang="en-US" sz="2800" dirty="0">
                <a:solidFill>
                  <a:schemeClr val="tx1"/>
                </a:solidFill>
              </a:rPr>
              <a:t>Very gently, he </a:t>
            </a:r>
            <a:r>
              <a:rPr lang="en-GB" altLang="en-US" sz="2800" i="1" dirty="0">
                <a:solidFill>
                  <a:schemeClr val="tx1"/>
                </a:solidFill>
              </a:rPr>
              <a:t>eased</a:t>
            </a:r>
            <a:r>
              <a:rPr lang="en-GB" altLang="en-US" sz="2800" dirty="0">
                <a:solidFill>
                  <a:schemeClr val="tx1"/>
                </a:solidFill>
              </a:rPr>
              <a:t> the book out of his sleeping son’s hands and tucked his blanket around him.</a:t>
            </a:r>
          </a:p>
        </p:txBody>
      </p:sp>
    </p:spTree>
    <p:extLst>
      <p:ext uri="{BB962C8B-B14F-4D97-AF65-F5344CB8AC3E}">
        <p14:creationId xmlns:p14="http://schemas.microsoft.com/office/powerpoint/2010/main" val="30063311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2378638"/>
            <a:ext cx="10746769" cy="340683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Both </a:t>
            </a:r>
            <a:r>
              <a:rPr lang="en-GB" altLang="en-US" sz="2800" i="1" dirty="0">
                <a:solidFill>
                  <a:schemeClr val="tx1"/>
                </a:solidFill>
              </a:rPr>
              <a:t>snatched</a:t>
            </a:r>
            <a:r>
              <a:rPr lang="en-GB" altLang="en-US" sz="2800" dirty="0">
                <a:solidFill>
                  <a:schemeClr val="tx1"/>
                </a:solidFill>
              </a:rPr>
              <a:t> and </a:t>
            </a:r>
            <a:r>
              <a:rPr lang="en-GB" altLang="en-US" sz="2800" i="1" dirty="0">
                <a:solidFill>
                  <a:schemeClr val="tx1"/>
                </a:solidFill>
              </a:rPr>
              <a:t>eased</a:t>
            </a:r>
            <a:r>
              <a:rPr lang="en-GB" altLang="en-US" sz="2800" dirty="0">
                <a:solidFill>
                  <a:schemeClr val="tx1"/>
                </a:solidFill>
              </a:rPr>
              <a:t> have been used to show that something was being removed. </a:t>
            </a:r>
            <a:r>
              <a:rPr lang="en-GB" altLang="en-US" sz="2800" i="1" dirty="0">
                <a:solidFill>
                  <a:schemeClr val="tx1"/>
                </a:solidFill>
              </a:rPr>
              <a:t>Snatched</a:t>
            </a:r>
            <a:r>
              <a:rPr lang="en-GB" altLang="en-US" sz="2800" dirty="0">
                <a:solidFill>
                  <a:schemeClr val="tx1"/>
                </a:solidFill>
              </a:rPr>
              <a:t> suggests that this was quick and probably not a good thing to have done. </a:t>
            </a:r>
            <a:r>
              <a:rPr lang="en-GB" altLang="en-US" sz="2800" i="1" dirty="0">
                <a:solidFill>
                  <a:schemeClr val="tx1"/>
                </a:solidFill>
              </a:rPr>
              <a:t>Eased</a:t>
            </a:r>
            <a:r>
              <a:rPr lang="en-GB" altLang="en-US" sz="2800" dirty="0">
                <a:solidFill>
                  <a:schemeClr val="tx1"/>
                </a:solidFill>
              </a:rPr>
              <a:t> suggests that it was done slowly and gently, in a caring way. </a:t>
            </a:r>
          </a:p>
        </p:txBody>
      </p:sp>
    </p:spTree>
    <p:extLst>
      <p:ext uri="{BB962C8B-B14F-4D97-AF65-F5344CB8AC3E}">
        <p14:creationId xmlns:p14="http://schemas.microsoft.com/office/powerpoint/2010/main" val="18643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1935725"/>
            <a:ext cx="10746769" cy="45571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Have another go. Read these two sentences, then explain how the vocabulary choices in </a:t>
            </a:r>
            <a:r>
              <a:rPr lang="en-GB" altLang="en-US" sz="2800" i="1" dirty="0">
                <a:solidFill>
                  <a:schemeClr val="tx1"/>
                </a:solidFill>
              </a:rPr>
              <a:t>italics</a:t>
            </a:r>
            <a:r>
              <a:rPr lang="en-GB" altLang="en-US" sz="2800" dirty="0">
                <a:solidFill>
                  <a:schemeClr val="tx1"/>
                </a:solidFill>
              </a:rPr>
              <a:t> have affected the meaning.</a:t>
            </a:r>
          </a:p>
          <a:p>
            <a:pPr>
              <a:lnSpc>
                <a:spcPct val="100000"/>
              </a:lnSpc>
              <a:spcBef>
                <a:spcPct val="0"/>
              </a:spcBef>
              <a:buFontTx/>
              <a:buNone/>
            </a:pPr>
            <a:endParaRPr lang="en-GB" altLang="en-US" sz="2800" dirty="0">
              <a:solidFill>
                <a:schemeClr val="tx1"/>
              </a:solidFill>
            </a:endParaRPr>
          </a:p>
          <a:p>
            <a:pPr marL="514350" indent="-514350">
              <a:lnSpc>
                <a:spcPct val="100000"/>
              </a:lnSpc>
              <a:spcBef>
                <a:spcPct val="0"/>
              </a:spcBef>
              <a:buFont typeface="+mj-lt"/>
              <a:buAutoNum type="arabicPeriod"/>
            </a:pPr>
            <a:r>
              <a:rPr lang="en-GB" altLang="en-US" sz="2800" dirty="0">
                <a:solidFill>
                  <a:schemeClr val="tx1"/>
                </a:solidFill>
              </a:rPr>
              <a:t>I would be very grateful for your </a:t>
            </a:r>
            <a:r>
              <a:rPr lang="en-GB" altLang="en-US" sz="2800" i="1" dirty="0">
                <a:solidFill>
                  <a:schemeClr val="tx1"/>
                </a:solidFill>
              </a:rPr>
              <a:t>assistance</a:t>
            </a:r>
            <a:r>
              <a:rPr lang="en-GB" altLang="en-US" sz="2800" dirty="0">
                <a:solidFill>
                  <a:schemeClr val="tx1"/>
                </a:solidFill>
              </a:rPr>
              <a:t> with this matter.</a:t>
            </a:r>
          </a:p>
          <a:p>
            <a:pPr marL="514350" indent="-514350">
              <a:lnSpc>
                <a:spcPct val="100000"/>
              </a:lnSpc>
              <a:spcBef>
                <a:spcPct val="0"/>
              </a:spcBef>
              <a:buFont typeface="+mj-lt"/>
              <a:buAutoNum type="arabicPeriod"/>
            </a:pPr>
            <a:endParaRPr lang="en-GB" altLang="en-US" sz="2800" dirty="0">
              <a:solidFill>
                <a:schemeClr val="tx1"/>
              </a:solidFill>
            </a:endParaRPr>
          </a:p>
          <a:p>
            <a:pPr marL="514350" indent="-514350">
              <a:lnSpc>
                <a:spcPct val="100000"/>
              </a:lnSpc>
              <a:spcBef>
                <a:spcPct val="0"/>
              </a:spcBef>
              <a:buFont typeface="+mj-lt"/>
              <a:buAutoNum type="arabicPeriod"/>
            </a:pPr>
            <a:r>
              <a:rPr lang="en-GB" altLang="en-US" sz="2800" dirty="0">
                <a:solidFill>
                  <a:schemeClr val="tx1"/>
                </a:solidFill>
              </a:rPr>
              <a:t>“Could you </a:t>
            </a:r>
            <a:r>
              <a:rPr lang="en-GB" altLang="en-US" sz="2800" i="1" dirty="0">
                <a:solidFill>
                  <a:schemeClr val="tx1"/>
                </a:solidFill>
              </a:rPr>
              <a:t>lend me a hand </a:t>
            </a:r>
            <a:r>
              <a:rPr lang="en-GB" altLang="en-US" sz="2800" dirty="0">
                <a:solidFill>
                  <a:schemeClr val="tx1"/>
                </a:solidFill>
              </a:rPr>
              <a:t>with these heavy books, please?”</a:t>
            </a:r>
          </a:p>
          <a:p>
            <a:pPr>
              <a:lnSpc>
                <a:spcPct val="100000"/>
              </a:lnSpc>
              <a:spcBef>
                <a:spcPct val="0"/>
              </a:spcBef>
            </a:pPr>
            <a:r>
              <a:rPr lang="en-GB" altLang="en-US" sz="2800" dirty="0">
                <a:solidFill>
                  <a:schemeClr val="tx1"/>
                </a:solidFill>
              </a:rPr>
              <a:t> said Mum.</a:t>
            </a:r>
          </a:p>
          <a:p>
            <a:pPr>
              <a:lnSpc>
                <a:spcPct val="100000"/>
              </a:lnSpc>
              <a:spcBef>
                <a:spcPct val="0"/>
              </a:spcBef>
            </a:pPr>
            <a:endParaRPr lang="en-GB" altLang="en-US" sz="2800" dirty="0">
              <a:solidFill>
                <a:schemeClr val="tx1"/>
              </a:solidFill>
            </a:endParaRPr>
          </a:p>
        </p:txBody>
      </p:sp>
      <p:pic>
        <p:nvPicPr>
          <p:cNvPr id="4" name="Picture 3" descr="A close up of a device&#10;&#10;Description automatically generated">
            <a:extLst>
              <a:ext uri="{FF2B5EF4-FFF2-40B4-BE49-F238E27FC236}">
                <a16:creationId xmlns:a16="http://schemas.microsoft.com/office/drawing/2014/main" id="{2B3546D9-7188-45BA-B226-B9D5DD829336}"/>
              </a:ext>
            </a:extLst>
          </p:cNvPr>
          <p:cNvPicPr>
            <a:picLocks noChangeAspect="1"/>
          </p:cNvPicPr>
          <p:nvPr/>
        </p:nvPicPr>
        <p:blipFill>
          <a:blip r:embed="rId5"/>
          <a:stretch>
            <a:fillRect/>
          </a:stretch>
        </p:blipFill>
        <p:spPr>
          <a:xfrm>
            <a:off x="9505217" y="4643438"/>
            <a:ext cx="2580924" cy="2303474"/>
          </a:xfrm>
          <a:prstGeom prst="rect">
            <a:avLst/>
          </a:prstGeom>
        </p:spPr>
      </p:pic>
    </p:spTree>
    <p:extLst>
      <p:ext uri="{BB962C8B-B14F-4D97-AF65-F5344CB8AC3E}">
        <p14:creationId xmlns:p14="http://schemas.microsoft.com/office/powerpoint/2010/main" val="929559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1935725"/>
            <a:ext cx="10746769" cy="340683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Both </a:t>
            </a:r>
            <a:r>
              <a:rPr lang="en-GB" altLang="en-US" sz="2800" i="1" dirty="0">
                <a:solidFill>
                  <a:schemeClr val="tx1"/>
                </a:solidFill>
              </a:rPr>
              <a:t>assistance</a:t>
            </a:r>
            <a:r>
              <a:rPr lang="en-GB" altLang="en-US" sz="2800" dirty="0">
                <a:solidFill>
                  <a:schemeClr val="tx1"/>
                </a:solidFill>
              </a:rPr>
              <a:t> and </a:t>
            </a:r>
            <a:r>
              <a:rPr lang="en-GB" altLang="en-US" sz="2800" i="1" dirty="0">
                <a:solidFill>
                  <a:schemeClr val="tx1"/>
                </a:solidFill>
              </a:rPr>
              <a:t>lend me a hand </a:t>
            </a:r>
            <a:r>
              <a:rPr lang="en-GB" altLang="en-US" sz="2800" dirty="0">
                <a:solidFill>
                  <a:schemeClr val="tx1"/>
                </a:solidFill>
              </a:rPr>
              <a:t>mean that someone is being asked to help. </a:t>
            </a:r>
            <a:r>
              <a:rPr lang="en-GB" altLang="en-US" sz="2800" i="1" dirty="0">
                <a:solidFill>
                  <a:schemeClr val="tx1"/>
                </a:solidFill>
              </a:rPr>
              <a:t>Assistance</a:t>
            </a:r>
            <a:r>
              <a:rPr lang="en-GB" altLang="en-US" sz="2800" dirty="0">
                <a:solidFill>
                  <a:schemeClr val="tx1"/>
                </a:solidFill>
              </a:rPr>
              <a:t> is a more formal word and it feels like this was part of a formal letter. </a:t>
            </a:r>
            <a:r>
              <a:rPr lang="en-GB" altLang="en-US" sz="2800" i="1" dirty="0">
                <a:solidFill>
                  <a:schemeClr val="tx1"/>
                </a:solidFill>
              </a:rPr>
              <a:t>Lend me a hand </a:t>
            </a:r>
            <a:r>
              <a:rPr lang="en-GB" altLang="en-US" sz="2800" dirty="0">
                <a:solidFill>
                  <a:schemeClr val="tx1"/>
                </a:solidFill>
              </a:rPr>
              <a:t>is a more informal, conversational vocabulary choice and it seems like this sentence has been taken from a story. </a:t>
            </a:r>
          </a:p>
        </p:txBody>
      </p:sp>
      <p:pic>
        <p:nvPicPr>
          <p:cNvPr id="4" name="Graphic 3" descr="Open envelope">
            <a:extLst>
              <a:ext uri="{FF2B5EF4-FFF2-40B4-BE49-F238E27FC236}">
                <a16:creationId xmlns:a16="http://schemas.microsoft.com/office/drawing/2014/main" id="{A3983733-F357-446C-8A26-C6515E7D271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35497" y="4454210"/>
            <a:ext cx="2033887" cy="2033887"/>
          </a:xfrm>
          <a:prstGeom prst="rect">
            <a:avLst/>
          </a:prstGeom>
        </p:spPr>
      </p:pic>
    </p:spTree>
    <p:extLst>
      <p:ext uri="{BB962C8B-B14F-4D97-AF65-F5344CB8AC3E}">
        <p14:creationId xmlns:p14="http://schemas.microsoft.com/office/powerpoint/2010/main" val="3021981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1935725"/>
            <a:ext cx="10746769" cy="4557151"/>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Have another go. How does the word </a:t>
            </a:r>
            <a:r>
              <a:rPr lang="en-GB" altLang="en-US" sz="2800" i="1" dirty="0">
                <a:solidFill>
                  <a:schemeClr val="tx1"/>
                </a:solidFill>
              </a:rPr>
              <a:t>droned</a:t>
            </a:r>
            <a:r>
              <a:rPr lang="en-GB" altLang="en-US" sz="2800" dirty="0">
                <a:solidFill>
                  <a:schemeClr val="tx1"/>
                </a:solidFill>
              </a:rPr>
              <a:t> add to the atmosphere of this text?</a:t>
            </a:r>
          </a:p>
          <a:p>
            <a:pPr>
              <a:lnSpc>
                <a:spcPct val="100000"/>
              </a:lnSpc>
              <a:spcBef>
                <a:spcPct val="0"/>
              </a:spcBef>
            </a:pPr>
            <a:endParaRPr lang="en-GB" altLang="en-US" sz="2800" dirty="0">
              <a:solidFill>
                <a:schemeClr val="tx1"/>
              </a:solidFill>
            </a:endParaRPr>
          </a:p>
          <a:p>
            <a:pPr>
              <a:lnSpc>
                <a:spcPct val="100000"/>
              </a:lnSpc>
              <a:spcBef>
                <a:spcPct val="0"/>
              </a:spcBef>
            </a:pPr>
            <a:r>
              <a:rPr lang="en-GB" altLang="en-US" sz="2800" dirty="0">
                <a:solidFill>
                  <a:schemeClr val="tx1"/>
                </a:solidFill>
              </a:rPr>
              <a:t>As the grown-ups </a:t>
            </a:r>
            <a:r>
              <a:rPr lang="en-GB" altLang="en-US" sz="2800" i="1" dirty="0">
                <a:solidFill>
                  <a:schemeClr val="tx1"/>
                </a:solidFill>
              </a:rPr>
              <a:t>droned</a:t>
            </a:r>
            <a:r>
              <a:rPr lang="en-GB" altLang="en-US" sz="2800" dirty="0">
                <a:solidFill>
                  <a:schemeClr val="tx1"/>
                </a:solidFill>
              </a:rPr>
              <a:t> on and on, he lay back on the rug and closed his eyes, lulled by the gentle hum of the insects.</a:t>
            </a:r>
          </a:p>
          <a:p>
            <a:pPr>
              <a:lnSpc>
                <a:spcPct val="100000"/>
              </a:lnSpc>
              <a:spcBef>
                <a:spcPct val="0"/>
              </a:spcBef>
            </a:pPr>
            <a:endParaRPr lang="en-GB" altLang="en-US" sz="2800" dirty="0">
              <a:solidFill>
                <a:schemeClr val="tx1"/>
              </a:solidFill>
            </a:endParaRPr>
          </a:p>
          <a:p>
            <a:pPr>
              <a:lnSpc>
                <a:spcPct val="100000"/>
              </a:lnSpc>
              <a:spcBef>
                <a:spcPct val="0"/>
              </a:spcBef>
            </a:pPr>
            <a:endParaRPr lang="en-GB" altLang="en-US" sz="2800" dirty="0">
              <a:solidFill>
                <a:schemeClr val="tx1"/>
              </a:solidFill>
            </a:endParaRPr>
          </a:p>
        </p:txBody>
      </p:sp>
      <p:pic>
        <p:nvPicPr>
          <p:cNvPr id="5" name="Graphic 4" descr="Bee">
            <a:extLst>
              <a:ext uri="{FF2B5EF4-FFF2-40B4-BE49-F238E27FC236}">
                <a16:creationId xmlns:a16="http://schemas.microsoft.com/office/drawing/2014/main" id="{08F43B50-0165-4054-B61B-CD0E4B32C3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44506" y="4412845"/>
            <a:ext cx="2202673" cy="2202673"/>
          </a:xfrm>
          <a:prstGeom prst="rect">
            <a:avLst/>
          </a:prstGeom>
        </p:spPr>
      </p:pic>
    </p:spTree>
    <p:extLst>
      <p:ext uri="{BB962C8B-B14F-4D97-AF65-F5344CB8AC3E}">
        <p14:creationId xmlns:p14="http://schemas.microsoft.com/office/powerpoint/2010/main" val="3882458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722615" y="1935726"/>
            <a:ext cx="10746769" cy="220267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Words like </a:t>
            </a:r>
            <a:r>
              <a:rPr lang="en-GB" altLang="en-US" sz="2800" i="1" dirty="0">
                <a:solidFill>
                  <a:schemeClr val="tx1"/>
                </a:solidFill>
              </a:rPr>
              <a:t>lull</a:t>
            </a:r>
            <a:r>
              <a:rPr lang="en-GB" altLang="en-US" sz="2800" dirty="0">
                <a:solidFill>
                  <a:schemeClr val="tx1"/>
                </a:solidFill>
              </a:rPr>
              <a:t> and </a:t>
            </a:r>
            <a:r>
              <a:rPr lang="en-GB" altLang="en-US" sz="2800" i="1" dirty="0">
                <a:solidFill>
                  <a:schemeClr val="tx1"/>
                </a:solidFill>
              </a:rPr>
              <a:t>hum</a:t>
            </a:r>
            <a:r>
              <a:rPr lang="en-GB" altLang="en-US" sz="2800" dirty="0">
                <a:solidFill>
                  <a:schemeClr val="tx1"/>
                </a:solidFill>
              </a:rPr>
              <a:t> give the text a sleepy atmosphere. </a:t>
            </a:r>
            <a:r>
              <a:rPr lang="en-GB" altLang="en-US" sz="2800" i="1" dirty="0">
                <a:solidFill>
                  <a:schemeClr val="tx1"/>
                </a:solidFill>
              </a:rPr>
              <a:t>Drone</a:t>
            </a:r>
            <a:r>
              <a:rPr lang="en-GB" altLang="en-US" sz="2800" dirty="0">
                <a:solidFill>
                  <a:schemeClr val="tx1"/>
                </a:solidFill>
              </a:rPr>
              <a:t> adds to this by turning the grown-ups’ voices into a vague, dull noise, rather like the buzzing of bees.</a:t>
            </a:r>
          </a:p>
        </p:txBody>
      </p:sp>
      <p:pic>
        <p:nvPicPr>
          <p:cNvPr id="11" name="Graphic 10" descr="Bee">
            <a:extLst>
              <a:ext uri="{FF2B5EF4-FFF2-40B4-BE49-F238E27FC236}">
                <a16:creationId xmlns:a16="http://schemas.microsoft.com/office/drawing/2014/main" id="{C6467ED7-D233-4B69-BDFA-AA55DBA74BD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44506" y="4412845"/>
            <a:ext cx="2202673" cy="2202673"/>
          </a:xfrm>
          <a:prstGeom prst="rect">
            <a:avLst/>
          </a:prstGeom>
        </p:spPr>
      </p:pic>
    </p:spTree>
    <p:extLst>
      <p:ext uri="{BB962C8B-B14F-4D97-AF65-F5344CB8AC3E}">
        <p14:creationId xmlns:p14="http://schemas.microsoft.com/office/powerpoint/2010/main" val="843403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Review</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6" name="Rectangle: Rounded Corners 5">
            <a:extLst>
              <a:ext uri="{FF2B5EF4-FFF2-40B4-BE49-F238E27FC236}">
                <a16:creationId xmlns:a16="http://schemas.microsoft.com/office/drawing/2014/main" id="{5BBAB6C4-ABB9-4556-99E4-03CFF7002394}"/>
              </a:ext>
            </a:extLst>
          </p:cNvPr>
          <p:cNvSpPr/>
          <p:nvPr/>
        </p:nvSpPr>
        <p:spPr>
          <a:xfrm>
            <a:off x="642872" y="1996034"/>
            <a:ext cx="10558532" cy="3862961"/>
          </a:xfrm>
          <a:prstGeom prst="roundRect">
            <a:avLst/>
          </a:prstGeom>
          <a:solidFill>
            <a:srgbClr val="FDFE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00000"/>
              </a:lnSpc>
              <a:spcBef>
                <a:spcPct val="0"/>
              </a:spcBef>
              <a:buFont typeface="Arial" panose="020B0604020202020204" pitchFamily="34" charset="0"/>
              <a:buChar char="•"/>
            </a:pPr>
            <a:r>
              <a:rPr lang="en-GB" sz="2800" dirty="0">
                <a:solidFill>
                  <a:schemeClr val="tx1"/>
                </a:solidFill>
              </a:rPr>
              <a:t>Different vocabulary choices can affect the meaning of texts.</a:t>
            </a:r>
          </a:p>
          <a:p>
            <a:pPr marL="457200" indent="-457200">
              <a:lnSpc>
                <a:spcPct val="100000"/>
              </a:lnSpc>
              <a:spcBef>
                <a:spcPct val="0"/>
              </a:spcBef>
              <a:buFont typeface="Arial" panose="020B0604020202020204" pitchFamily="34" charset="0"/>
              <a:buChar char="•"/>
            </a:pPr>
            <a:r>
              <a:rPr lang="en-GB" sz="2800" dirty="0">
                <a:solidFill>
                  <a:schemeClr val="tx1"/>
                </a:solidFill>
              </a:rPr>
              <a:t>Vocabulary choices are often influenced by the text type.</a:t>
            </a:r>
          </a:p>
          <a:p>
            <a:pPr marL="457200" indent="-457200">
              <a:lnSpc>
                <a:spcPct val="100000"/>
              </a:lnSpc>
              <a:spcBef>
                <a:spcPct val="0"/>
              </a:spcBef>
              <a:buFont typeface="Arial" panose="020B0604020202020204" pitchFamily="34" charset="0"/>
              <a:buChar char="•"/>
            </a:pPr>
            <a:r>
              <a:rPr lang="en-GB" sz="2800" dirty="0">
                <a:solidFill>
                  <a:schemeClr val="tx1"/>
                </a:solidFill>
              </a:rPr>
              <a:t>The formality or informality of the text will influence the vocabulary choices.</a:t>
            </a:r>
          </a:p>
          <a:p>
            <a:pPr marL="457200" indent="-457200">
              <a:lnSpc>
                <a:spcPct val="100000"/>
              </a:lnSpc>
              <a:spcBef>
                <a:spcPct val="0"/>
              </a:spcBef>
              <a:buFont typeface="Arial" panose="020B0604020202020204" pitchFamily="34" charset="0"/>
              <a:buChar char="•"/>
            </a:pPr>
            <a:r>
              <a:rPr lang="en-GB" sz="2800" dirty="0">
                <a:solidFill>
                  <a:schemeClr val="tx1"/>
                </a:solidFill>
              </a:rPr>
              <a:t>Words might also be chosen to reflect the theme or atmosphere of a text.</a:t>
            </a:r>
          </a:p>
          <a:p>
            <a:pPr marL="457200" indent="-457200">
              <a:lnSpc>
                <a:spcPct val="100000"/>
              </a:lnSpc>
              <a:spcBef>
                <a:spcPct val="0"/>
              </a:spcBef>
              <a:buFont typeface="Arial" panose="020B0604020202020204" pitchFamily="34" charset="0"/>
              <a:buChar char="•"/>
            </a:pPr>
            <a:r>
              <a:rPr lang="en-GB" sz="2800" dirty="0">
                <a:solidFill>
                  <a:schemeClr val="tx1"/>
                </a:solidFill>
              </a:rPr>
              <a:t>Try to think </a:t>
            </a:r>
            <a:r>
              <a:rPr lang="en-GB" sz="2800" i="1" dirty="0">
                <a:solidFill>
                  <a:schemeClr val="tx1"/>
                </a:solidFill>
              </a:rPr>
              <a:t>why</a:t>
            </a:r>
            <a:r>
              <a:rPr lang="en-GB" sz="2800" dirty="0">
                <a:solidFill>
                  <a:schemeClr val="tx1"/>
                </a:solidFill>
              </a:rPr>
              <a:t> one word has been used instead of </a:t>
            </a:r>
          </a:p>
          <a:p>
            <a:pPr>
              <a:lnSpc>
                <a:spcPct val="100000"/>
              </a:lnSpc>
              <a:spcBef>
                <a:spcPct val="0"/>
              </a:spcBef>
            </a:pPr>
            <a:r>
              <a:rPr lang="en-GB" sz="2800" dirty="0">
                <a:solidFill>
                  <a:schemeClr val="tx1"/>
                </a:solidFill>
              </a:rPr>
              <a:t>      another with a similar meaning.</a:t>
            </a:r>
          </a:p>
        </p:txBody>
      </p:sp>
      <p:pic>
        <p:nvPicPr>
          <p:cNvPr id="4" name="Picture 3" descr="A picture containing shirt&#10;&#10;Description automatically generated">
            <a:extLst>
              <a:ext uri="{FF2B5EF4-FFF2-40B4-BE49-F238E27FC236}">
                <a16:creationId xmlns:a16="http://schemas.microsoft.com/office/drawing/2014/main" id="{6DCD9D21-7DDB-4CC4-BFC6-84B9129294A8}"/>
              </a:ext>
            </a:extLst>
          </p:cNvPr>
          <p:cNvPicPr>
            <a:picLocks noChangeAspect="1"/>
          </p:cNvPicPr>
          <p:nvPr/>
        </p:nvPicPr>
        <p:blipFill>
          <a:blip r:embed="rId5"/>
          <a:stretch>
            <a:fillRect/>
          </a:stretch>
        </p:blipFill>
        <p:spPr>
          <a:xfrm>
            <a:off x="9329268" y="4796934"/>
            <a:ext cx="2661781" cy="1943100"/>
          </a:xfrm>
          <a:prstGeom prst="rect">
            <a:avLst/>
          </a:prstGeom>
        </p:spPr>
      </p:pic>
    </p:spTree>
    <p:extLst>
      <p:ext uri="{BB962C8B-B14F-4D97-AF65-F5344CB8AC3E}">
        <p14:creationId xmlns:p14="http://schemas.microsoft.com/office/powerpoint/2010/main" val="766336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1366</Words>
  <Application>Microsoft Office PowerPoint</Application>
  <PresentationFormat>Widescreen</PresentationFormat>
  <Paragraphs>128</Paragraphs>
  <Slides>22</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Wingdings</vt:lpstr>
      <vt:lpstr>Office Theme</vt:lpstr>
      <vt:lpstr>PowerPoint Presentation</vt:lpstr>
      <vt:lpstr>Teachers’ Notes</vt:lpstr>
      <vt:lpstr>Shades of meaning</vt:lpstr>
      <vt:lpstr>Vocabulary choices</vt:lpstr>
      <vt:lpstr>Text types</vt:lpstr>
      <vt:lpstr>Different words, similar meaning</vt:lpstr>
      <vt:lpstr>Different words, similar meaning</vt:lpstr>
      <vt:lpstr>Another example</vt:lpstr>
      <vt:lpstr>Explanations</vt:lpstr>
      <vt:lpstr>Explanations</vt:lpstr>
      <vt:lpstr>Explanations</vt:lpstr>
      <vt:lpstr>Explanations</vt:lpstr>
      <vt:lpstr>Explanations</vt:lpstr>
      <vt:lpstr>Author intent</vt:lpstr>
      <vt:lpstr>Author intent</vt:lpstr>
      <vt:lpstr>Your turn</vt:lpstr>
      <vt:lpstr>How did you do?</vt:lpstr>
      <vt:lpstr>Your turn</vt:lpstr>
      <vt:lpstr>How did you do?</vt:lpstr>
      <vt:lpstr>Your turn</vt:lpstr>
      <vt:lpstr>How did you do?</vt:lpstr>
      <vt:lpstr>Review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249</cp:revision>
  <dcterms:created xsi:type="dcterms:W3CDTF">2017-03-29T13:14:03Z</dcterms:created>
  <dcterms:modified xsi:type="dcterms:W3CDTF">2020-05-03T16:23:26Z</dcterms:modified>
</cp:coreProperties>
</file>