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1" r:id="rId5"/>
    <p:sldId id="260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138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282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8120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2381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54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0712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22050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98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12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086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83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A0149-7C49-4F8D-A8F7-B3F09E38B620}" type="datetimeFigureOut">
              <a:rPr lang="en-GB" smtClean="0"/>
              <a:t>03/05/2020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3A657-5872-47BD-B421-961EC5613E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4342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140968"/>
            <a:ext cx="7772400" cy="12961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Rule 19: sure / </a:t>
            </a:r>
            <a:r>
              <a:rPr lang="en-GB" sz="5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br>
              <a:rPr lang="en-GB" sz="5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br>
              <a:rPr lang="en-GB" sz="5000" dirty="0"/>
            </a:br>
            <a:endParaRPr lang="en-GB" sz="5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178753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Teacher information</a:t>
            </a:r>
            <a:endParaRPr lang="en-GB" sz="4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712968" cy="4997152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This teaching resource is organised into four sections: 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Explanation of the rule  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Examples of key words that fit the rule  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Opportunities to practise  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Further examples of commonly used words following the rule &amp; some notable exceptions.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These slides are intended as a starting point for teaching this rule.  The lists of words given at the end might be used for card sorting exercises or a variety of spelling games.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Pupils are asked to use a ‘posh voice’ to pronounce the words to help them choose the correct spelling.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752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1)  Rule 19: Explanation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465672"/>
            <a:ext cx="8515192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sounds at the end of a word are usually spelt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‘sure’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To see which spelling you need, say the ending in a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POSH VOICE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en-GB" sz="35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ounded Rectangle 8"/>
          <p:cNvSpPr/>
          <p:nvPr/>
        </p:nvSpPr>
        <p:spPr>
          <a:xfrm>
            <a:off x="441857" y="4106186"/>
            <a:ext cx="8219256" cy="850384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5017" y="4071392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adven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it adven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adven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sure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b="1" dirty="0"/>
          </a:p>
        </p:txBody>
      </p:sp>
      <p:sp>
        <p:nvSpPr>
          <p:cNvPr id="14" name="Rounded Rectangle 13"/>
          <p:cNvSpPr/>
          <p:nvPr/>
        </p:nvSpPr>
        <p:spPr>
          <a:xfrm>
            <a:off x="411732" y="5271555"/>
            <a:ext cx="8275068" cy="821741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475017" y="5199547"/>
            <a:ext cx="8186096" cy="8640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trea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Is it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trea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trea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sure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?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22666793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2) Rule 19: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511048" y="2938656"/>
            <a:ext cx="4032544" cy="223224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ounded Rectangle 10"/>
          <p:cNvSpPr/>
          <p:nvPr/>
        </p:nvSpPr>
        <p:spPr>
          <a:xfrm>
            <a:off x="4723904" y="2924944"/>
            <a:ext cx="4042888" cy="224596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580696" y="2852936"/>
            <a:ext cx="3898776" cy="2427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fu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ture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crea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crea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ture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adven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adven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endParaRPr lang="en-GB" b="1" u="sng" dirty="0"/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4788024" y="2852936"/>
            <a:ext cx="3898776" cy="242719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50000"/>
              </a:lnSpc>
              <a:buNone/>
            </a:pP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mea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mea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sure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clo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clo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sure  </a:t>
            </a:r>
            <a:r>
              <a:rPr lang="en-GB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expo</a:t>
            </a:r>
            <a:r>
              <a:rPr lang="en-GB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= expo</a:t>
            </a:r>
            <a:r>
              <a:rPr lang="en-GB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sure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323528" y="1465672"/>
            <a:ext cx="8515192" cy="243773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Practise saying these words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normally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then using a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POSH VOICE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!</a:t>
            </a:r>
            <a:endParaRPr lang="en-GB" sz="3500" dirty="0"/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323528" y="5491307"/>
            <a:ext cx="8515192" cy="11796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What happens if you use a posh voice to say the words with the 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wrong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ending?  How do they sound?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2355456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3) Rule 19: Practice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323528" y="1124744"/>
            <a:ext cx="8515192" cy="145927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Use your </a:t>
            </a:r>
            <a:r>
              <a:rPr lang="en-GB" sz="35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POSH VOICE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to decide whether these words should have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5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or </a:t>
            </a:r>
            <a:r>
              <a:rPr lang="en-GB" sz="35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‘sure’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at the end.</a:t>
            </a:r>
            <a:endParaRPr lang="en-GB" sz="3500" dirty="0"/>
          </a:p>
        </p:txBody>
      </p:sp>
      <p:sp>
        <p:nvSpPr>
          <p:cNvPr id="11" name="Rounded Rectangle 10"/>
          <p:cNvSpPr/>
          <p:nvPr/>
        </p:nvSpPr>
        <p:spPr>
          <a:xfrm>
            <a:off x="251520" y="2295984"/>
            <a:ext cx="2727920" cy="3680135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ounded Rectangle 11"/>
          <p:cNvSpPr/>
          <p:nvPr/>
        </p:nvSpPr>
        <p:spPr>
          <a:xfrm>
            <a:off x="3185600" y="2295984"/>
            <a:ext cx="2762276" cy="3680135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6164559" y="2295984"/>
            <a:ext cx="2727921" cy="3680135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57200" y="2887901"/>
            <a:ext cx="226280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pic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mea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mix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clo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na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75948" y="2335178"/>
            <a:ext cx="127906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Starter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3430759" y="2887901"/>
            <a:ext cx="2262808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trea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struc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furni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enclo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depar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574629" y="2335178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1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543074" y="2335178"/>
            <a:ext cx="2028825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 2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323528" y="6093296"/>
            <a:ext cx="8515192" cy="14592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THINK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Which ending is more common?</a:t>
            </a:r>
            <a:endParaRPr lang="en-GB" sz="3000" dirty="0"/>
          </a:p>
        </p:txBody>
      </p:sp>
      <p:sp>
        <p:nvSpPr>
          <p:cNvPr id="29" name="Rectangle 28"/>
          <p:cNvSpPr/>
          <p:nvPr/>
        </p:nvSpPr>
        <p:spPr>
          <a:xfrm>
            <a:off x="6193035" y="2887901"/>
            <a:ext cx="2645685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signa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sculp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  <a:p>
            <a:pPr algn="ctr"/>
            <a:r>
              <a:rPr lang="en-GB" sz="1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</a:t>
            </a:r>
          </a:p>
          <a:p>
            <a:pPr algn="ctr"/>
            <a:r>
              <a:rPr lang="en-GB" sz="3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compo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manufac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 </a:t>
            </a:r>
          </a:p>
          <a:p>
            <a:pPr algn="ctr"/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/>
            <a:r>
              <a:rPr lang="en-GB" sz="3000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disclo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_____</a:t>
            </a:r>
          </a:p>
        </p:txBody>
      </p:sp>
    </p:spTree>
    <p:extLst>
      <p:ext uri="{BB962C8B-B14F-4D97-AF65-F5344CB8AC3E}">
        <p14:creationId xmlns:p14="http://schemas.microsoft.com/office/powerpoint/2010/main" val="2758451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/>
          </a:bodyPr>
          <a:lstStyle/>
          <a:p>
            <a:r>
              <a:rPr lang="en-GB" sz="4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4) Rule 19: Further examples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1" t="27337" r="12668" b="11746"/>
          <a:stretch/>
        </p:blipFill>
        <p:spPr bwMode="auto">
          <a:xfrm>
            <a:off x="251520" y="277090"/>
            <a:ext cx="986046" cy="847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251520" y="1412776"/>
            <a:ext cx="2727920" cy="4752528"/>
          </a:xfrm>
          <a:prstGeom prst="round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131840" y="1419013"/>
            <a:ext cx="2880319" cy="4752528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6164559" y="1419013"/>
            <a:ext cx="2727921" cy="4752528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4233854" y="2036595"/>
            <a:ext cx="1778305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fracture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scripture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moisture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recapture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departure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adventure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agriculture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furniture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signature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manufacture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temperature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</a:rPr>
              <a:t>superstructure 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  <a:latin typeface="+mj-lt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08992" y="1523978"/>
            <a:ext cx="226280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zju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sound</a:t>
            </a:r>
          </a:p>
        </p:txBody>
      </p:sp>
      <p:sp>
        <p:nvSpPr>
          <p:cNvPr id="18" name="Rectangle 17"/>
          <p:cNvSpPr/>
          <p:nvPr/>
        </p:nvSpPr>
        <p:spPr>
          <a:xfrm>
            <a:off x="3088424" y="2058368"/>
            <a:ext cx="13578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future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nature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structure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picture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culture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mixture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venture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sculpture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creature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capture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texture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fixture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posture</a:t>
            </a:r>
          </a:p>
          <a:p>
            <a:pPr algn="ctr"/>
            <a:endParaRPr lang="en-GB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524245" y="1523978"/>
            <a:ext cx="209551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3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sound</a:t>
            </a:r>
            <a:r>
              <a:rPr lang="en-GB" sz="3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</p:txBody>
      </p:sp>
      <p:sp>
        <p:nvSpPr>
          <p:cNvPr id="20" name="Rectangle 19"/>
          <p:cNvSpPr/>
          <p:nvPr/>
        </p:nvSpPr>
        <p:spPr>
          <a:xfrm>
            <a:off x="662889" y="2058368"/>
            <a:ext cx="205222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measure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pleasure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exposure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closure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treasure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disclosure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enclosure </a:t>
            </a:r>
          </a:p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composure</a:t>
            </a:r>
            <a:endParaRPr lang="en-GB" sz="2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613151" y="1523978"/>
            <a:ext cx="189436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3000" b="1" u="sng" dirty="0">
                <a:solidFill>
                  <a:schemeClr val="tx1">
                    <a:lumMod val="75000"/>
                    <a:lumOff val="25000"/>
                  </a:schemeClr>
                </a:solidFill>
              </a:rPr>
              <a:t>Exceptions</a:t>
            </a:r>
            <a:endParaRPr lang="en-GB" sz="30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164559" y="2058368"/>
            <a:ext cx="272792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 aware of words such as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‘teacher’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‘richer’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‘stretcher’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which also end in a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chu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sound.  These should not be spelt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as they are made up of a root word ending in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ch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and the suffix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er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  The use of a ‘posh voice’ should help: 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</a:t>
            </a:r>
            <a:r>
              <a:rPr lang="en-GB" sz="2000" b="1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tea</a:t>
            </a:r>
            <a:r>
              <a:rPr lang="en-GB" sz="2000" b="1" u="sng" dirty="0" err="1">
                <a:solidFill>
                  <a:schemeClr val="tx1">
                    <a:lumMod val="75000"/>
                    <a:lumOff val="25000"/>
                  </a:schemeClr>
                </a:solidFill>
              </a:rPr>
              <a:t>ture</a:t>
            </a: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’ </a:t>
            </a:r>
            <a:r>
              <a:rPr lang="en-GB" sz="20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does not sound right.</a:t>
            </a:r>
          </a:p>
        </p:txBody>
      </p:sp>
    </p:spTree>
    <p:extLst>
      <p:ext uri="{BB962C8B-B14F-4D97-AF65-F5344CB8AC3E}">
        <p14:creationId xmlns:p14="http://schemas.microsoft.com/office/powerpoint/2010/main" val="15470230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432</Words>
  <Application>Microsoft Office PowerPoint</Application>
  <PresentationFormat>On-screen Show (4:3)</PresentationFormat>
  <Paragraphs>86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Rule 19: sure / ture  </vt:lpstr>
      <vt:lpstr>Teacher information</vt:lpstr>
      <vt:lpstr>1)  Rule 19: Explanation</vt:lpstr>
      <vt:lpstr>2) Rule 19: Examples</vt:lpstr>
      <vt:lpstr>3) Rule 19: Practice</vt:lpstr>
      <vt:lpstr>4) Rule 19: Further examples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of slides - Calibri 40, bold, dark grey</dc:title>
  <dc:creator>LUrquhart</dc:creator>
  <cp:lastModifiedBy>Christina Maskell</cp:lastModifiedBy>
  <cp:revision>18</cp:revision>
  <dcterms:created xsi:type="dcterms:W3CDTF">2016-08-09T10:05:30Z</dcterms:created>
  <dcterms:modified xsi:type="dcterms:W3CDTF">2020-05-03T16:12:32Z</dcterms:modified>
</cp:coreProperties>
</file>