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1" r:id="rId4"/>
    <p:sldId id="272" r:id="rId5"/>
    <p:sldId id="273" r:id="rId6"/>
    <p:sldId id="274" r:id="rId7"/>
    <p:sldId id="264" r:id="rId8"/>
    <p:sldId id="275" r:id="rId9"/>
    <p:sldId id="265" r:id="rId10"/>
    <p:sldId id="276" r:id="rId11"/>
    <p:sldId id="278" r:id="rId12"/>
    <p:sldId id="277" r:id="rId13"/>
    <p:sldId id="279" r:id="rId14"/>
    <p:sldId id="266"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5"/>
    <p:restoredTop sz="94618"/>
  </p:normalViewPr>
  <p:slideViewPr>
    <p:cSldViewPr snapToGrid="0" snapToObjects="1">
      <p:cViewPr varScale="1">
        <p:scale>
          <a:sx n="51" d="100"/>
          <a:sy n="51" d="100"/>
        </p:scale>
        <p:origin x="48" y="1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09EC995-22F9-6844-A10F-3113ED1F20BA}" type="datetimeFigureOut">
              <a:rPr lang="en-US" smtClean="0"/>
              <a:t>4/19/2020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57667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3087131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09EC995-22F9-6844-A10F-3113ED1F20BA}" type="datetimeFigureOut">
              <a:rPr lang="en-US" smtClean="0"/>
              <a:t>4/19/2020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1389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09EC995-22F9-6844-A10F-3113ED1F20BA}" type="datetimeFigureOut">
              <a:rPr lang="en-US" smtClean="0"/>
              <a:t>4/19/2020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549967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09EC995-22F9-6844-A10F-3113ED1F20BA}" type="datetimeFigureOut">
              <a:rPr lang="en-US" smtClean="0"/>
              <a:t>4/19/2020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99946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09EC995-22F9-6844-A10F-3113ED1F20BA}" type="datetimeFigureOut">
              <a:rPr lang="en-US" smtClean="0"/>
              <a:t>4/19/2020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2962430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09EC995-22F9-6844-A10F-3113ED1F20BA}" type="datetimeFigureOut">
              <a:rPr lang="en-US" smtClean="0"/>
              <a:t>4/19/2020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0897635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9157625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09EC995-22F9-6844-A10F-3113ED1F20BA}" type="datetimeFigureOut">
              <a:rPr lang="en-US" smtClean="0"/>
              <a:t>4/19/2020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9991440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40219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09EC995-22F9-6844-A10F-3113ED1F20BA}" type="datetimeFigureOut">
              <a:rPr lang="en-US" smtClean="0"/>
              <a:t>4/19/2020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7162B2-E0D1-FE47-A51E-D009C8D052A2}" type="slidenum">
              <a:rPr lang="en-US" smtClean="0"/>
              <a:t>‹#›</a:t>
            </a:fld>
            <a:endParaRPr lang="en-US"/>
          </a:p>
        </p:txBody>
      </p:sp>
    </p:spTree>
    <p:extLst>
      <p:ext uri="{BB962C8B-B14F-4D97-AF65-F5344CB8AC3E}">
        <p14:creationId xmlns:p14="http://schemas.microsoft.com/office/powerpoint/2010/main" val="147579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09EC995-22F9-6844-A10F-3113ED1F20BA}" type="datetimeFigureOut">
              <a:rPr lang="en-US" smtClean="0"/>
              <a:t>4/19/2020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7162B2-E0D1-FE47-A51E-D009C8D052A2}" type="slidenum">
              <a:rPr lang="en-US" smtClean="0"/>
              <a:t>‹#›</a:t>
            </a:fld>
            <a:endParaRPr lang="en-US"/>
          </a:p>
        </p:txBody>
      </p:sp>
    </p:spTree>
    <p:extLst>
      <p:ext uri="{BB962C8B-B14F-4D97-AF65-F5344CB8AC3E}">
        <p14:creationId xmlns:p14="http://schemas.microsoft.com/office/powerpoint/2010/main" val="781501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jpg"/><Relationship Id="rId1" Type="http://schemas.openxmlformats.org/officeDocument/2006/relationships/slideLayout" Target="../slideLayouts/slideLayout6.xml"/><Relationship Id="rId4" Type="http://schemas.openxmlformats.org/officeDocument/2006/relationships/image" Target="../media/image6.sv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1775" y="2155443"/>
            <a:ext cx="9144000" cy="1968798"/>
          </a:xfrm>
          <a:solidFill>
            <a:schemeClr val="accent2">
              <a:lumMod val="40000"/>
              <a:lumOff val="60000"/>
            </a:schemeClr>
          </a:solidFill>
          <a:ln>
            <a:solidFill>
              <a:schemeClr val="accent1">
                <a:lumMod val="75000"/>
              </a:schemeClr>
            </a:solidFill>
          </a:ln>
        </p:spPr>
        <p:txBody>
          <a:bodyPr>
            <a:noAutofit/>
          </a:bodyPr>
          <a:lstStyle/>
          <a:p>
            <a:br>
              <a:rPr lang="en-GB" sz="4400" dirty="0"/>
            </a:br>
            <a:r>
              <a:rPr lang="en-GB" sz="4400" dirty="0"/>
              <a:t>R4d. Can prove or disprove simple statements about a character by finding evidence in a text</a:t>
            </a:r>
            <a:endParaRPr lang="en-US" sz="4400" dirty="0">
              <a:latin typeface="+mn-lt"/>
            </a:endParaRPr>
          </a:p>
        </p:txBody>
      </p:sp>
      <p:sp>
        <p:nvSpPr>
          <p:cNvPr id="4" name="Text Box 4"/>
          <p:cNvSpPr txBox="1">
            <a:spLocks noChangeArrowheads="1"/>
          </p:cNvSpPr>
          <p:nvPr/>
        </p:nvSpPr>
        <p:spPr bwMode="auto">
          <a:xfrm>
            <a:off x="2933700" y="5170953"/>
            <a:ext cx="6324600" cy="1000125"/>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algn="just" fontAlgn="base">
              <a:spcBef>
                <a:spcPts val="0"/>
              </a:spcBef>
              <a:spcAft>
                <a:spcPts val="0"/>
              </a:spcAft>
            </a:pPr>
            <a:r>
              <a:rPr lang="en-GB" sz="1000" kern="1200">
                <a:solidFill>
                  <a:srgbClr val="000000"/>
                </a:solidFill>
                <a:effectLst/>
                <a:latin typeface="Arial" charset="0"/>
                <a:ea typeface="Times New Roman"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endParaRPr lang="en-US" sz="1200">
              <a:effectLst/>
              <a:latin typeface="Times New Roman" charset="0"/>
              <a:ea typeface="Times New Roman" charset="0"/>
            </a:endParaRPr>
          </a:p>
          <a:p>
            <a:pPr marL="0" marR="0" algn="just" fontAlgn="base">
              <a:spcBef>
                <a:spcPts val="0"/>
              </a:spcBef>
              <a:spcAft>
                <a:spcPts val="0"/>
              </a:spcAft>
            </a:pPr>
            <a:r>
              <a:rPr lang="en-GB" sz="1000" kern="1200">
                <a:solidFill>
                  <a:srgbClr val="000000"/>
                </a:solidFill>
                <a:effectLst/>
                <a:latin typeface="Arial" charset="0"/>
                <a:ea typeface="Times New Roman" charset="0"/>
              </a:rPr>
              <a:t>All opinions and contributions are those of the authors. The contents of this resource are not connected with nor endorsed by any other company, organisation or institution.</a:t>
            </a:r>
            <a:endParaRPr lang="en-US" sz="1200">
              <a:effectLst/>
              <a:latin typeface="Times New Roman" charset="0"/>
              <a:ea typeface="Times New Roman" charset="0"/>
            </a:endParaRPr>
          </a:p>
        </p:txBody>
      </p:sp>
      <p:sp>
        <p:nvSpPr>
          <p:cNvPr id="6" name="TextBox 5"/>
          <p:cNvSpPr txBox="1"/>
          <p:nvPr/>
        </p:nvSpPr>
        <p:spPr>
          <a:xfrm>
            <a:off x="4356847" y="4444712"/>
            <a:ext cx="3478306" cy="584775"/>
          </a:xfrm>
          <a:prstGeom prst="rect">
            <a:avLst/>
          </a:prstGeom>
          <a:noFill/>
        </p:spPr>
        <p:txBody>
          <a:bodyPr wrap="square" rtlCol="0">
            <a:spAutoFit/>
          </a:bodyPr>
          <a:lstStyle/>
          <a:p>
            <a:pPr algn="ctr"/>
            <a:r>
              <a:rPr lang="en-US" sz="1600" dirty="0"/>
              <a:t>Commissioned by The </a:t>
            </a:r>
            <a:r>
              <a:rPr lang="en-US" sz="1600" dirty="0" err="1"/>
              <a:t>PiXL</a:t>
            </a:r>
            <a:r>
              <a:rPr lang="en-US" sz="1600" dirty="0"/>
              <a:t> Club Ltd.</a:t>
            </a:r>
          </a:p>
          <a:p>
            <a:pPr algn="ctr"/>
            <a:r>
              <a:rPr lang="en-US" sz="1600"/>
              <a:t>October 2017</a:t>
            </a:r>
            <a:endParaRPr lang="en-US" sz="1600" dirty="0"/>
          </a:p>
        </p:txBody>
      </p:sp>
      <p:sp>
        <p:nvSpPr>
          <p:cNvPr id="7" name="TextBox 6"/>
          <p:cNvSpPr txBox="1"/>
          <p:nvPr/>
        </p:nvSpPr>
        <p:spPr>
          <a:xfrm>
            <a:off x="4204447" y="6239435"/>
            <a:ext cx="3783106" cy="338554"/>
          </a:xfrm>
          <a:prstGeom prst="rect">
            <a:avLst/>
          </a:prstGeom>
          <a:noFill/>
        </p:spPr>
        <p:txBody>
          <a:bodyPr wrap="square" rtlCol="0">
            <a:spAutoFit/>
          </a:bodyPr>
          <a:lstStyle/>
          <a:p>
            <a:r>
              <a:rPr lang="en-GB" sz="1600" dirty="0"/>
              <a:t>© Copyright The </a:t>
            </a:r>
            <a:r>
              <a:rPr lang="en-GB" sz="1600" dirty="0" err="1"/>
              <a:t>PiXL</a:t>
            </a:r>
            <a:r>
              <a:rPr lang="en-GB" sz="1600" dirty="0"/>
              <a:t> Club Limited, 2017</a:t>
            </a:r>
            <a:r>
              <a:rPr lang="en-US" sz="1600" dirty="0">
                <a:effectLst/>
              </a:rPr>
              <a:t> </a:t>
            </a:r>
            <a:endParaRPr lang="en-US" sz="1600" dirty="0"/>
          </a:p>
        </p:txBody>
      </p:sp>
      <p:pic>
        <p:nvPicPr>
          <p:cNvPr id="9" name="Pictur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pic>
        <p:nvPicPr>
          <p:cNvPr id="10" name="Picture 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pic>
        <p:nvPicPr>
          <p:cNvPr id="8" name="Picture 2" descr="C:\Users\LUrquhart\AppData\Local\Microsoft\Windows\Temporary Internet Files\Content.IE5\NGP6GHAO\14836299-stack-of-books-books-stacked[1].jpg">
            <a:extLst>
              <a:ext uri="{FF2B5EF4-FFF2-40B4-BE49-F238E27FC236}">
                <a16:creationId xmlns:a16="http://schemas.microsoft.com/office/drawing/2014/main" id="{E9A47863-5350-4259-B744-942ECF28F84C}"/>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57032" y="954977"/>
            <a:ext cx="802535" cy="874698"/>
          </a:xfrm>
          <a:prstGeom prst="rect">
            <a:avLst/>
          </a:prstGeom>
          <a:noFill/>
          <a:ln>
            <a:solidFill>
              <a:schemeClr val="tx1"/>
            </a:solidFill>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1722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6" name="TextBox 5"/>
          <p:cNvSpPr txBox="1"/>
          <p:nvPr/>
        </p:nvSpPr>
        <p:spPr>
          <a:xfrm>
            <a:off x="2681964" y="530085"/>
            <a:ext cx="6669741" cy="707886"/>
          </a:xfrm>
          <a:prstGeom prst="rect">
            <a:avLst/>
          </a:prstGeom>
          <a:solidFill>
            <a:schemeClr val="accent2">
              <a:lumMod val="40000"/>
              <a:lumOff val="60000"/>
            </a:schemeClr>
          </a:solidFill>
          <a:ln>
            <a:solidFill>
              <a:schemeClr val="tx1"/>
            </a:solidFill>
          </a:ln>
        </p:spPr>
        <p:txBody>
          <a:bodyPr wrap="square" rtlCol="0">
            <a:spAutoFit/>
          </a:bodyPr>
          <a:lstStyle/>
          <a:p>
            <a:pPr algn="ctr"/>
            <a:r>
              <a:rPr lang="en-US" sz="4000" dirty="0"/>
              <a:t>Teachers’ Notes</a:t>
            </a: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459" y="162414"/>
            <a:ext cx="1004316" cy="1443228"/>
          </a:xfrm>
          <a:prstGeom prst="rect">
            <a:avLst/>
          </a:prstGeom>
        </p:spPr>
      </p:pic>
      <p:sp>
        <p:nvSpPr>
          <p:cNvPr id="3" name="Content Placeholder 2">
            <a:extLst>
              <a:ext uri="{FF2B5EF4-FFF2-40B4-BE49-F238E27FC236}">
                <a16:creationId xmlns:a16="http://schemas.microsoft.com/office/drawing/2014/main" id="{894B3F14-5C65-4BA3-8C48-C5E9B72BC962}"/>
              </a:ext>
            </a:extLst>
          </p:cNvPr>
          <p:cNvSpPr>
            <a:spLocks noGrp="1"/>
          </p:cNvSpPr>
          <p:nvPr>
            <p:ph idx="1"/>
          </p:nvPr>
        </p:nvSpPr>
        <p:spPr>
          <a:solidFill>
            <a:schemeClr val="accent5">
              <a:lumMod val="20000"/>
              <a:lumOff val="80000"/>
            </a:schemeClr>
          </a:solidFill>
          <a:ln>
            <a:solidFill>
              <a:schemeClr val="accent1">
                <a:lumMod val="75000"/>
              </a:schemeClr>
            </a:solidFill>
          </a:ln>
        </p:spPr>
        <p:txBody>
          <a:bodyPr>
            <a:normAutofit/>
          </a:bodyPr>
          <a:lstStyle/>
          <a:p>
            <a:pPr>
              <a:buFont typeface="Wingdings" panose="05000000000000000000" pitchFamily="2" charset="2"/>
              <a:buChar char="q"/>
            </a:pPr>
            <a:r>
              <a:rPr lang="en-GB" dirty="0"/>
              <a:t>This therapy begins by identifying how we find out about characters in narratives by: what we are told by the narrator, what they do, what they say and how they say it.</a:t>
            </a:r>
          </a:p>
          <a:p>
            <a:pPr>
              <a:buFont typeface="Wingdings" panose="05000000000000000000" pitchFamily="2" charset="2"/>
              <a:buChar char="q"/>
            </a:pPr>
            <a:r>
              <a:rPr lang="en-GB" dirty="0"/>
              <a:t>Proving statements true or false is exemplified – initially, with straight forward descriptions of a character.</a:t>
            </a:r>
          </a:p>
          <a:p>
            <a:pPr>
              <a:buFont typeface="Wingdings" panose="05000000000000000000" pitchFamily="2" charset="2"/>
              <a:buChar char="q"/>
            </a:pPr>
            <a:r>
              <a:rPr lang="en-GB" dirty="0"/>
              <a:t>This is developed to using text references and quotes to explain their theories.</a:t>
            </a:r>
          </a:p>
          <a:p>
            <a:pPr>
              <a:buFont typeface="Wingdings" panose="05000000000000000000" pitchFamily="2" charset="2"/>
              <a:buChar char="q"/>
            </a:pPr>
            <a:r>
              <a:rPr lang="en-GB" dirty="0"/>
              <a:t>To develop these skills, pupils could make up some true/false statements for a partner based on an additional shared text.</a:t>
            </a:r>
          </a:p>
        </p:txBody>
      </p:sp>
    </p:spTree>
    <p:extLst>
      <p:ext uri="{BB962C8B-B14F-4D97-AF65-F5344CB8AC3E}">
        <p14:creationId xmlns:p14="http://schemas.microsoft.com/office/powerpoint/2010/main" val="452468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838200" y="322921"/>
            <a:ext cx="9360877" cy="1407405"/>
          </a:xfrm>
          <a:solidFill>
            <a:schemeClr val="accent2">
              <a:lumMod val="40000"/>
              <a:lumOff val="60000"/>
            </a:schemeClr>
          </a:solidFill>
          <a:ln>
            <a:solidFill>
              <a:schemeClr val="accent1"/>
            </a:solidFill>
          </a:ln>
        </p:spPr>
        <p:txBody>
          <a:bodyPr>
            <a:noAutofit/>
          </a:bodyPr>
          <a:lstStyle/>
          <a:p>
            <a:pPr algn="ctr"/>
            <a:r>
              <a:rPr lang="en-GB" sz="3200" dirty="0">
                <a:latin typeface="+mn-lt"/>
              </a:rPr>
              <a:t>A picture or photograph can quickly tells us a great deal about a character. When we read, the words have to do this job for us.</a:t>
            </a:r>
          </a:p>
        </p:txBody>
      </p:sp>
      <p:pic>
        <p:nvPicPr>
          <p:cNvPr id="8" name="Picture 2" descr="Smiling woman listening to headphones in subway : Stock Photo">
            <a:extLst>
              <a:ext uri="{FF2B5EF4-FFF2-40B4-BE49-F238E27FC236}">
                <a16:creationId xmlns:a16="http://schemas.microsoft.com/office/drawing/2014/main" id="{05298765-DB44-48D7-8AA5-7E0F990B997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75408" y="2926080"/>
            <a:ext cx="4458082" cy="344658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005AAF2-4178-4EC1-A5F5-4BB9518438A8}"/>
              </a:ext>
            </a:extLst>
          </p:cNvPr>
          <p:cNvSpPr/>
          <p:nvPr/>
        </p:nvSpPr>
        <p:spPr>
          <a:xfrm>
            <a:off x="1913206" y="1856935"/>
            <a:ext cx="7582486" cy="787791"/>
          </a:xfrm>
          <a:prstGeom prst="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How do we find out about a character in a story?</a:t>
            </a:r>
          </a:p>
        </p:txBody>
      </p:sp>
      <p:sp>
        <p:nvSpPr>
          <p:cNvPr id="3" name="Rectangle: Rounded Corners 2">
            <a:extLst>
              <a:ext uri="{FF2B5EF4-FFF2-40B4-BE49-F238E27FC236}">
                <a16:creationId xmlns:a16="http://schemas.microsoft.com/office/drawing/2014/main" id="{D80A4095-BE59-4915-8194-E92AFAD033A9}"/>
              </a:ext>
            </a:extLst>
          </p:cNvPr>
          <p:cNvSpPr/>
          <p:nvPr/>
        </p:nvSpPr>
        <p:spPr>
          <a:xfrm>
            <a:off x="459545" y="4733778"/>
            <a:ext cx="2785403" cy="120982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From what they do (their actions).</a:t>
            </a:r>
          </a:p>
        </p:txBody>
      </p:sp>
      <p:sp>
        <p:nvSpPr>
          <p:cNvPr id="9" name="Rectangle: Rounded Corners 8">
            <a:extLst>
              <a:ext uri="{FF2B5EF4-FFF2-40B4-BE49-F238E27FC236}">
                <a16:creationId xmlns:a16="http://schemas.microsoft.com/office/drawing/2014/main" id="{E928C05F-6463-4321-B764-9DB4C51CA78F}"/>
              </a:ext>
            </a:extLst>
          </p:cNvPr>
          <p:cNvSpPr/>
          <p:nvPr/>
        </p:nvSpPr>
        <p:spPr>
          <a:xfrm>
            <a:off x="459545" y="3174830"/>
            <a:ext cx="2785403" cy="120982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From what the author tells us directly.</a:t>
            </a:r>
          </a:p>
        </p:txBody>
      </p:sp>
      <p:sp>
        <p:nvSpPr>
          <p:cNvPr id="10" name="Rectangle: Rounded Corners 9">
            <a:extLst>
              <a:ext uri="{FF2B5EF4-FFF2-40B4-BE49-F238E27FC236}">
                <a16:creationId xmlns:a16="http://schemas.microsoft.com/office/drawing/2014/main" id="{B6B93391-3841-4F89-95A4-9EC667BC5423}"/>
              </a:ext>
            </a:extLst>
          </p:cNvPr>
          <p:cNvSpPr/>
          <p:nvPr/>
        </p:nvSpPr>
        <p:spPr>
          <a:xfrm>
            <a:off x="8384345" y="2980397"/>
            <a:ext cx="2785403" cy="120982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From what they say or how they say it.</a:t>
            </a:r>
          </a:p>
        </p:txBody>
      </p:sp>
      <p:sp>
        <p:nvSpPr>
          <p:cNvPr id="11" name="Rectangle: Rounded Corners 10">
            <a:extLst>
              <a:ext uri="{FF2B5EF4-FFF2-40B4-BE49-F238E27FC236}">
                <a16:creationId xmlns:a16="http://schemas.microsoft.com/office/drawing/2014/main" id="{B899E5BC-255A-4C4A-8FD1-8D2F34BE38C9}"/>
              </a:ext>
            </a:extLst>
          </p:cNvPr>
          <p:cNvSpPr/>
          <p:nvPr/>
        </p:nvSpPr>
        <p:spPr>
          <a:xfrm>
            <a:off x="8384345" y="4638432"/>
            <a:ext cx="2785403" cy="1209821"/>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From what others say about them.</a:t>
            </a:r>
          </a:p>
        </p:txBody>
      </p:sp>
      <p:pic>
        <p:nvPicPr>
          <p:cNvPr id="12" name="Picture 11">
            <a:extLst>
              <a:ext uri="{FF2B5EF4-FFF2-40B4-BE49-F238E27FC236}">
                <a16:creationId xmlns:a16="http://schemas.microsoft.com/office/drawing/2014/main" id="{39CEAEF5-C215-433F-9CCF-9281072E52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Tree>
    <p:extLst>
      <p:ext uri="{BB962C8B-B14F-4D97-AF65-F5344CB8AC3E}">
        <p14:creationId xmlns:p14="http://schemas.microsoft.com/office/powerpoint/2010/main" val="837854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arn(inVertic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arn(inVertic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barn(inVertical)">
                                      <p:cBhvr>
                                        <p:cTn id="2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1B964-426B-45C1-A191-E148A04C8D65}"/>
              </a:ext>
            </a:extLst>
          </p:cNvPr>
          <p:cNvSpPr>
            <a:spLocks noGrp="1"/>
          </p:cNvSpPr>
          <p:nvPr>
            <p:ph type="title"/>
          </p:nvPr>
        </p:nvSpPr>
        <p:spPr>
          <a:xfrm>
            <a:off x="683455" y="305448"/>
            <a:ext cx="9628163" cy="1097915"/>
          </a:xfrm>
          <a:solidFill>
            <a:schemeClr val="accent2">
              <a:lumMod val="40000"/>
              <a:lumOff val="60000"/>
            </a:schemeClr>
          </a:solidFill>
          <a:ln>
            <a:solidFill>
              <a:schemeClr val="tx1"/>
            </a:solidFill>
          </a:ln>
        </p:spPr>
        <p:txBody>
          <a:bodyPr>
            <a:normAutofit/>
          </a:bodyPr>
          <a:lstStyle/>
          <a:p>
            <a:pPr algn="ctr"/>
            <a:r>
              <a:rPr lang="en-GB" sz="3200" dirty="0">
                <a:latin typeface="+mn-lt"/>
              </a:rPr>
              <a:t>To be able to prove or disprove a statement about a character, we need to find evidence in the text.</a:t>
            </a:r>
          </a:p>
        </p:txBody>
      </p:sp>
      <p:sp>
        <p:nvSpPr>
          <p:cNvPr id="3" name="Rectangle 2">
            <a:extLst>
              <a:ext uri="{FF2B5EF4-FFF2-40B4-BE49-F238E27FC236}">
                <a16:creationId xmlns:a16="http://schemas.microsoft.com/office/drawing/2014/main" id="{C222503E-84FB-42C3-8EA6-A636E2A85531}"/>
              </a:ext>
            </a:extLst>
          </p:cNvPr>
          <p:cNvSpPr/>
          <p:nvPr/>
        </p:nvSpPr>
        <p:spPr>
          <a:xfrm>
            <a:off x="6569612" y="1794634"/>
            <a:ext cx="5008097" cy="464535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As I arrived on the train, I noticed a striking woman in front of me. She had a dazzling smile and her eyes sparkled. On her wavy, </a:t>
            </a:r>
            <a:r>
              <a:rPr lang="en-GB" sz="2800" u="sng" dirty="0">
                <a:solidFill>
                  <a:schemeClr val="tx1"/>
                </a:solidFill>
              </a:rPr>
              <a:t>black hair</a:t>
            </a:r>
            <a:r>
              <a:rPr lang="en-GB" sz="2800" dirty="0">
                <a:solidFill>
                  <a:schemeClr val="tx1"/>
                </a:solidFill>
              </a:rPr>
              <a:t>, sat a pair of headphones. Perhaps what she was listening to was making her smile? Interestingly, her blue headphones matched the jacket she was wearing.</a:t>
            </a:r>
          </a:p>
        </p:txBody>
      </p:sp>
      <p:sp>
        <p:nvSpPr>
          <p:cNvPr id="4" name="Rectangle: Rounded Corners 3">
            <a:extLst>
              <a:ext uri="{FF2B5EF4-FFF2-40B4-BE49-F238E27FC236}">
                <a16:creationId xmlns:a16="http://schemas.microsoft.com/office/drawing/2014/main" id="{68A65F4A-E669-41A7-9447-42628686383E}"/>
              </a:ext>
            </a:extLst>
          </p:cNvPr>
          <p:cNvSpPr/>
          <p:nvPr/>
        </p:nvSpPr>
        <p:spPr>
          <a:xfrm>
            <a:off x="500575" y="1794634"/>
            <a:ext cx="5866228"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For example:</a:t>
            </a:r>
          </a:p>
          <a:p>
            <a:pPr algn="ctr"/>
            <a:r>
              <a:rPr lang="en-GB" sz="2400" b="1" i="1" dirty="0">
                <a:solidFill>
                  <a:schemeClr val="tx1"/>
                </a:solidFill>
              </a:rPr>
              <a:t>The woman in this description has black hair. True or false?</a:t>
            </a:r>
          </a:p>
        </p:txBody>
      </p:sp>
      <p:sp>
        <p:nvSpPr>
          <p:cNvPr id="5" name="Rectangle: Rounded Corners 4">
            <a:extLst>
              <a:ext uri="{FF2B5EF4-FFF2-40B4-BE49-F238E27FC236}">
                <a16:creationId xmlns:a16="http://schemas.microsoft.com/office/drawing/2014/main" id="{2271FB9B-8C95-494A-AF40-1432912BFD60}"/>
              </a:ext>
            </a:extLst>
          </p:cNvPr>
          <p:cNvSpPr/>
          <p:nvPr/>
        </p:nvSpPr>
        <p:spPr>
          <a:xfrm>
            <a:off x="500576" y="3131569"/>
            <a:ext cx="5866227" cy="121258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rPr>
              <a:t>To </a:t>
            </a:r>
            <a:r>
              <a:rPr lang="en-GB" sz="2000" dirty="0">
                <a:solidFill>
                  <a:schemeClr val="tx1"/>
                </a:solidFill>
              </a:rPr>
              <a:t>decide, I will underline the </a:t>
            </a:r>
            <a:r>
              <a:rPr lang="en-GB" sz="2000" b="1" dirty="0">
                <a:solidFill>
                  <a:schemeClr val="tx1"/>
                </a:solidFill>
              </a:rPr>
              <a:t>key words </a:t>
            </a:r>
            <a:r>
              <a:rPr lang="en-GB" sz="2000" dirty="0">
                <a:solidFill>
                  <a:schemeClr val="tx1"/>
                </a:solidFill>
              </a:rPr>
              <a:t>in the statement then </a:t>
            </a:r>
            <a:r>
              <a:rPr lang="en-GB" sz="2000" b="1" dirty="0">
                <a:solidFill>
                  <a:schemeClr val="tx1"/>
                </a:solidFill>
              </a:rPr>
              <a:t>scan the text </a:t>
            </a:r>
            <a:r>
              <a:rPr lang="en-GB" sz="2000" dirty="0">
                <a:solidFill>
                  <a:schemeClr val="tx1"/>
                </a:solidFill>
              </a:rPr>
              <a:t>for them. Then I will read the sentence/s around it to make sure.</a:t>
            </a:r>
            <a:endParaRPr lang="en-GB" sz="2000" b="1" i="1" dirty="0">
              <a:solidFill>
                <a:schemeClr val="tx1"/>
              </a:solidFill>
            </a:endParaRPr>
          </a:p>
        </p:txBody>
      </p:sp>
      <p:pic>
        <p:nvPicPr>
          <p:cNvPr id="7" name="Picture 6">
            <a:extLst>
              <a:ext uri="{FF2B5EF4-FFF2-40B4-BE49-F238E27FC236}">
                <a16:creationId xmlns:a16="http://schemas.microsoft.com/office/drawing/2014/main" id="{70541B31-44ED-4215-B23D-33AAE3EA73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8" name="Rectangle: Rounded Corners 7">
            <a:extLst>
              <a:ext uri="{FF2B5EF4-FFF2-40B4-BE49-F238E27FC236}">
                <a16:creationId xmlns:a16="http://schemas.microsoft.com/office/drawing/2014/main" id="{C0E00C92-B031-4275-AA26-9C07CE918D98}"/>
              </a:ext>
            </a:extLst>
          </p:cNvPr>
          <p:cNvSpPr/>
          <p:nvPr/>
        </p:nvSpPr>
        <p:spPr>
          <a:xfrm>
            <a:off x="500576" y="4642591"/>
            <a:ext cx="5866228" cy="1617532"/>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i="1" dirty="0">
                <a:solidFill>
                  <a:schemeClr val="tx1"/>
                </a:solidFill>
              </a:rPr>
              <a:t>The </a:t>
            </a:r>
            <a:r>
              <a:rPr lang="en-GB" sz="2000" b="1" i="1" u="sng" dirty="0">
                <a:solidFill>
                  <a:schemeClr val="tx1"/>
                </a:solidFill>
              </a:rPr>
              <a:t>woman </a:t>
            </a:r>
            <a:r>
              <a:rPr lang="en-GB" sz="2000" b="1" i="1" dirty="0">
                <a:solidFill>
                  <a:schemeClr val="tx1"/>
                </a:solidFill>
              </a:rPr>
              <a:t>in this description has </a:t>
            </a:r>
            <a:r>
              <a:rPr lang="en-GB" sz="2000" b="1" i="1" u="sng" dirty="0">
                <a:solidFill>
                  <a:schemeClr val="tx1"/>
                </a:solidFill>
              </a:rPr>
              <a:t>black hair</a:t>
            </a:r>
            <a:r>
              <a:rPr lang="en-GB" sz="2000" b="1" i="1" dirty="0">
                <a:solidFill>
                  <a:schemeClr val="tx1"/>
                </a:solidFill>
              </a:rPr>
              <a:t>. True or false</a:t>
            </a:r>
            <a:r>
              <a:rPr lang="en-GB" sz="2000" dirty="0">
                <a:solidFill>
                  <a:schemeClr val="tx1"/>
                </a:solidFill>
              </a:rPr>
              <a:t>? I have scanned the information and found the words </a:t>
            </a:r>
            <a:r>
              <a:rPr lang="en-GB" sz="2000" u="sng" dirty="0">
                <a:solidFill>
                  <a:schemeClr val="tx1"/>
                </a:solidFill>
              </a:rPr>
              <a:t>black hair</a:t>
            </a:r>
            <a:r>
              <a:rPr lang="en-GB" sz="2000" dirty="0">
                <a:solidFill>
                  <a:schemeClr val="tx1"/>
                </a:solidFill>
              </a:rPr>
              <a:t>. I have re-read the sentence, to check the meaning, and decided that the statement is </a:t>
            </a:r>
            <a:r>
              <a:rPr lang="en-GB" sz="2000" b="1" dirty="0">
                <a:solidFill>
                  <a:schemeClr val="tx1"/>
                </a:solidFill>
              </a:rPr>
              <a:t>true</a:t>
            </a:r>
            <a:r>
              <a:rPr lang="en-GB" sz="2000" dirty="0">
                <a:solidFill>
                  <a:schemeClr val="tx1"/>
                </a:solidFill>
              </a:rPr>
              <a:t>.</a:t>
            </a:r>
          </a:p>
        </p:txBody>
      </p:sp>
    </p:spTree>
    <p:extLst>
      <p:ext uri="{BB962C8B-B14F-4D97-AF65-F5344CB8AC3E}">
        <p14:creationId xmlns:p14="http://schemas.microsoft.com/office/powerpoint/2010/main" val="32187648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1B964-426B-45C1-A191-E148A04C8D65}"/>
              </a:ext>
            </a:extLst>
          </p:cNvPr>
          <p:cNvSpPr>
            <a:spLocks noGrp="1"/>
          </p:cNvSpPr>
          <p:nvPr>
            <p:ph type="title"/>
          </p:nvPr>
        </p:nvSpPr>
        <p:spPr>
          <a:xfrm>
            <a:off x="683455" y="305448"/>
            <a:ext cx="9628163" cy="1097915"/>
          </a:xfrm>
          <a:solidFill>
            <a:schemeClr val="accent2">
              <a:lumMod val="40000"/>
              <a:lumOff val="60000"/>
            </a:schemeClr>
          </a:solidFill>
          <a:ln>
            <a:solidFill>
              <a:schemeClr val="tx1"/>
            </a:solidFill>
          </a:ln>
        </p:spPr>
        <p:txBody>
          <a:bodyPr>
            <a:normAutofit/>
          </a:bodyPr>
          <a:lstStyle/>
          <a:p>
            <a:pPr algn="ctr"/>
            <a:r>
              <a:rPr lang="en-GB" sz="3200" b="1" dirty="0">
                <a:latin typeface="+mn-lt"/>
              </a:rPr>
              <a:t>Your turn: </a:t>
            </a:r>
            <a:r>
              <a:rPr lang="en-GB" sz="3200" dirty="0">
                <a:latin typeface="+mn-lt"/>
              </a:rPr>
              <a:t>decide if each statement is true or false. Use the steps to guide you and give evidence if needed.</a:t>
            </a:r>
          </a:p>
        </p:txBody>
      </p:sp>
      <p:sp>
        <p:nvSpPr>
          <p:cNvPr id="3" name="Rectangle 2">
            <a:extLst>
              <a:ext uri="{FF2B5EF4-FFF2-40B4-BE49-F238E27FC236}">
                <a16:creationId xmlns:a16="http://schemas.microsoft.com/office/drawing/2014/main" id="{C222503E-84FB-42C3-8EA6-A636E2A85531}"/>
              </a:ext>
            </a:extLst>
          </p:cNvPr>
          <p:cNvSpPr/>
          <p:nvPr/>
        </p:nvSpPr>
        <p:spPr>
          <a:xfrm>
            <a:off x="6569612" y="1794634"/>
            <a:ext cx="5008097" cy="4645353"/>
          </a:xfrm>
          <a:prstGeom prst="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800" dirty="0">
                <a:solidFill>
                  <a:schemeClr val="tx1"/>
                </a:solidFill>
              </a:rPr>
              <a:t>As I arrived on the train, I noticed a striking woman in front of me. She had a dazzling smile and her eyes sparkled. On her wavy, black hair, sat a pair of headphones. Perhaps what she was listening to was making her smile? Interestingly, her blue headphones matched the jacket she was wearing.</a:t>
            </a:r>
          </a:p>
        </p:txBody>
      </p:sp>
      <p:sp>
        <p:nvSpPr>
          <p:cNvPr id="4" name="Rectangle: Rounded Corners 3">
            <a:extLst>
              <a:ext uri="{FF2B5EF4-FFF2-40B4-BE49-F238E27FC236}">
                <a16:creationId xmlns:a16="http://schemas.microsoft.com/office/drawing/2014/main" id="{68A65F4A-E669-41A7-9447-42628686383E}"/>
              </a:ext>
            </a:extLst>
          </p:cNvPr>
          <p:cNvSpPr/>
          <p:nvPr/>
        </p:nvSpPr>
        <p:spPr>
          <a:xfrm>
            <a:off x="576774" y="1907175"/>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jacket she was wearing was green. True or false?</a:t>
            </a:r>
          </a:p>
        </p:txBody>
      </p:sp>
      <p:pic>
        <p:nvPicPr>
          <p:cNvPr id="7" name="Picture 6">
            <a:extLst>
              <a:ext uri="{FF2B5EF4-FFF2-40B4-BE49-F238E27FC236}">
                <a16:creationId xmlns:a16="http://schemas.microsoft.com/office/drawing/2014/main" id="{70541B31-44ED-4215-B23D-33AAE3EA73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9" name="Rectangle: Rounded Corners 8">
            <a:extLst>
              <a:ext uri="{FF2B5EF4-FFF2-40B4-BE49-F238E27FC236}">
                <a16:creationId xmlns:a16="http://schemas.microsoft.com/office/drawing/2014/main" id="{13B9B9AF-E979-46B6-9668-CF11C7D5FA61}"/>
              </a:ext>
            </a:extLst>
          </p:cNvPr>
          <p:cNvSpPr/>
          <p:nvPr/>
        </p:nvSpPr>
        <p:spPr>
          <a:xfrm>
            <a:off x="576773" y="3455011"/>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woman had straight hair. True or false?</a:t>
            </a:r>
          </a:p>
        </p:txBody>
      </p:sp>
      <p:sp>
        <p:nvSpPr>
          <p:cNvPr id="10" name="Rectangle: Rounded Corners 9">
            <a:extLst>
              <a:ext uri="{FF2B5EF4-FFF2-40B4-BE49-F238E27FC236}">
                <a16:creationId xmlns:a16="http://schemas.microsoft.com/office/drawing/2014/main" id="{818A0A08-3E5C-434A-AE57-EF33570F474D}"/>
              </a:ext>
            </a:extLst>
          </p:cNvPr>
          <p:cNvSpPr/>
          <p:nvPr/>
        </p:nvSpPr>
        <p:spPr>
          <a:xfrm>
            <a:off x="576774" y="5006194"/>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woman was miserable. True or false?</a:t>
            </a:r>
          </a:p>
        </p:txBody>
      </p:sp>
    </p:spTree>
    <p:extLst>
      <p:ext uri="{BB962C8B-B14F-4D97-AF65-F5344CB8AC3E}">
        <p14:creationId xmlns:p14="http://schemas.microsoft.com/office/powerpoint/2010/main" val="14185005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41B964-426B-45C1-A191-E148A04C8D65}"/>
              </a:ext>
            </a:extLst>
          </p:cNvPr>
          <p:cNvSpPr>
            <a:spLocks noGrp="1"/>
          </p:cNvSpPr>
          <p:nvPr>
            <p:ph type="title"/>
          </p:nvPr>
        </p:nvSpPr>
        <p:spPr>
          <a:xfrm>
            <a:off x="3637668" y="271621"/>
            <a:ext cx="5148776" cy="1097915"/>
          </a:xfrm>
          <a:solidFill>
            <a:schemeClr val="accent2">
              <a:lumMod val="40000"/>
              <a:lumOff val="60000"/>
            </a:schemeClr>
          </a:solidFill>
          <a:ln>
            <a:solidFill>
              <a:schemeClr val="tx1"/>
            </a:solidFill>
          </a:ln>
        </p:spPr>
        <p:txBody>
          <a:bodyPr>
            <a:normAutofit/>
          </a:bodyPr>
          <a:lstStyle/>
          <a:p>
            <a:pPr algn="ctr"/>
            <a:r>
              <a:rPr lang="en-GB" sz="3200" dirty="0">
                <a:latin typeface="+mn-lt"/>
              </a:rPr>
              <a:t>How did you do?</a:t>
            </a:r>
          </a:p>
        </p:txBody>
      </p:sp>
      <p:sp>
        <p:nvSpPr>
          <p:cNvPr id="4" name="Rectangle: Rounded Corners 3">
            <a:extLst>
              <a:ext uri="{FF2B5EF4-FFF2-40B4-BE49-F238E27FC236}">
                <a16:creationId xmlns:a16="http://schemas.microsoft.com/office/drawing/2014/main" id="{68A65F4A-E669-41A7-9447-42628686383E}"/>
              </a:ext>
            </a:extLst>
          </p:cNvPr>
          <p:cNvSpPr/>
          <p:nvPr/>
        </p:nvSpPr>
        <p:spPr>
          <a:xfrm>
            <a:off x="576774" y="1907175"/>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jacket she was wearing was green. True or false?</a:t>
            </a:r>
          </a:p>
        </p:txBody>
      </p:sp>
      <p:pic>
        <p:nvPicPr>
          <p:cNvPr id="7" name="Picture 6">
            <a:extLst>
              <a:ext uri="{FF2B5EF4-FFF2-40B4-BE49-F238E27FC236}">
                <a16:creationId xmlns:a16="http://schemas.microsoft.com/office/drawing/2014/main" id="{70541B31-44ED-4215-B23D-33AAE3EA73E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9" name="Rectangle: Rounded Corners 8">
            <a:extLst>
              <a:ext uri="{FF2B5EF4-FFF2-40B4-BE49-F238E27FC236}">
                <a16:creationId xmlns:a16="http://schemas.microsoft.com/office/drawing/2014/main" id="{13B9B9AF-E979-46B6-9668-CF11C7D5FA61}"/>
              </a:ext>
            </a:extLst>
          </p:cNvPr>
          <p:cNvSpPr/>
          <p:nvPr/>
        </p:nvSpPr>
        <p:spPr>
          <a:xfrm>
            <a:off x="576773" y="3455011"/>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woman had straight hair. True or false?</a:t>
            </a:r>
          </a:p>
        </p:txBody>
      </p:sp>
      <p:sp>
        <p:nvSpPr>
          <p:cNvPr id="10" name="Rectangle: Rounded Corners 9">
            <a:extLst>
              <a:ext uri="{FF2B5EF4-FFF2-40B4-BE49-F238E27FC236}">
                <a16:creationId xmlns:a16="http://schemas.microsoft.com/office/drawing/2014/main" id="{818A0A08-3E5C-434A-AE57-EF33570F474D}"/>
              </a:ext>
            </a:extLst>
          </p:cNvPr>
          <p:cNvSpPr/>
          <p:nvPr/>
        </p:nvSpPr>
        <p:spPr>
          <a:xfrm>
            <a:off x="576774" y="5006194"/>
            <a:ext cx="5635283" cy="104402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The woman was miserable. True or false?</a:t>
            </a:r>
          </a:p>
        </p:txBody>
      </p:sp>
      <p:sp>
        <p:nvSpPr>
          <p:cNvPr id="5" name="Rectangle: Rounded Corners 4">
            <a:extLst>
              <a:ext uri="{FF2B5EF4-FFF2-40B4-BE49-F238E27FC236}">
                <a16:creationId xmlns:a16="http://schemas.microsoft.com/office/drawing/2014/main" id="{810EB1E8-23C6-4AE8-9FEA-1DBD8BE982B9}"/>
              </a:ext>
            </a:extLst>
          </p:cNvPr>
          <p:cNvSpPr/>
          <p:nvPr/>
        </p:nvSpPr>
        <p:spPr>
          <a:xfrm>
            <a:off x="6808762" y="1907174"/>
            <a:ext cx="4698609" cy="104402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False because it says that the jacket matched her headphones, so it must be blue.</a:t>
            </a:r>
          </a:p>
        </p:txBody>
      </p:sp>
      <p:sp>
        <p:nvSpPr>
          <p:cNvPr id="11" name="Rectangle: Rounded Corners 10">
            <a:extLst>
              <a:ext uri="{FF2B5EF4-FFF2-40B4-BE49-F238E27FC236}">
                <a16:creationId xmlns:a16="http://schemas.microsoft.com/office/drawing/2014/main" id="{9F8D6869-173E-4165-8576-DDEBDA723297}"/>
              </a:ext>
            </a:extLst>
          </p:cNvPr>
          <p:cNvSpPr/>
          <p:nvPr/>
        </p:nvSpPr>
        <p:spPr>
          <a:xfrm>
            <a:off x="6808761" y="3488837"/>
            <a:ext cx="4698609" cy="104402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False because it says that her hair was wavy.</a:t>
            </a:r>
          </a:p>
        </p:txBody>
      </p:sp>
      <p:sp>
        <p:nvSpPr>
          <p:cNvPr id="12" name="Rectangle: Rounded Corners 11">
            <a:extLst>
              <a:ext uri="{FF2B5EF4-FFF2-40B4-BE49-F238E27FC236}">
                <a16:creationId xmlns:a16="http://schemas.microsoft.com/office/drawing/2014/main" id="{5C348180-9393-45B4-9FC3-2E2BBC553648}"/>
              </a:ext>
            </a:extLst>
          </p:cNvPr>
          <p:cNvSpPr/>
          <p:nvPr/>
        </p:nvSpPr>
        <p:spPr>
          <a:xfrm>
            <a:off x="6808762" y="5006193"/>
            <a:ext cx="4698609" cy="1044025"/>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False because it says she is smiling, which implies that she is happy.</a:t>
            </a:r>
          </a:p>
        </p:txBody>
      </p:sp>
    </p:spTree>
    <p:extLst>
      <p:ext uri="{BB962C8B-B14F-4D97-AF65-F5344CB8AC3E}">
        <p14:creationId xmlns:p14="http://schemas.microsoft.com/office/powerpoint/2010/main" val="2895271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inVertic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arn(inVertical)">
                                      <p:cBhvr>
                                        <p:cTn id="1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450166" y="439412"/>
            <a:ext cx="9734843" cy="1698878"/>
          </a:xfrm>
          <a:solidFill>
            <a:schemeClr val="accent2">
              <a:lumMod val="40000"/>
              <a:lumOff val="60000"/>
            </a:schemeClr>
          </a:solidFill>
          <a:ln>
            <a:solidFill>
              <a:schemeClr val="accent1"/>
            </a:solidFill>
          </a:ln>
        </p:spPr>
        <p:txBody>
          <a:bodyPr>
            <a:normAutofit fontScale="90000"/>
          </a:bodyPr>
          <a:lstStyle/>
          <a:p>
            <a:pPr algn="ctr"/>
            <a:r>
              <a:rPr lang="en-GB" sz="3200" dirty="0">
                <a:latin typeface="+mn-lt"/>
              </a:rPr>
              <a:t>For these questions, it was quite straightforward to prove the statements true or false as it was a simple description. However, much of our information about a character can come from dialogue or their actions.</a:t>
            </a: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3" name="Rectangle: Rounded Corners 2">
            <a:extLst>
              <a:ext uri="{FF2B5EF4-FFF2-40B4-BE49-F238E27FC236}">
                <a16:creationId xmlns:a16="http://schemas.microsoft.com/office/drawing/2014/main" id="{CF67DF4C-232B-4E2A-9E8A-6EEB4D9DA3EB}"/>
              </a:ext>
            </a:extLst>
          </p:cNvPr>
          <p:cNvSpPr/>
          <p:nvPr/>
        </p:nvSpPr>
        <p:spPr>
          <a:xfrm>
            <a:off x="711589" y="2489981"/>
            <a:ext cx="9304607" cy="341845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solidFill>
                  <a:schemeClr val="tx1"/>
                </a:solidFill>
              </a:rPr>
              <a:t>Let’s look at an extract from a narrative. Read the text on the next page and write down notes about what you know about the characters from:</a:t>
            </a:r>
          </a:p>
          <a:p>
            <a:pPr algn="ctr"/>
            <a:endParaRPr lang="en-GB" sz="2800" dirty="0">
              <a:solidFill>
                <a:schemeClr val="tx1"/>
              </a:solidFill>
            </a:endParaRPr>
          </a:p>
          <a:p>
            <a:pPr marL="457200" indent="-457200" algn="ctr">
              <a:buFont typeface="Wingdings" panose="05000000000000000000" pitchFamily="2" charset="2"/>
              <a:buChar char="q"/>
            </a:pPr>
            <a:r>
              <a:rPr lang="en-GB" sz="2800" dirty="0">
                <a:solidFill>
                  <a:schemeClr val="tx1"/>
                </a:solidFill>
              </a:rPr>
              <a:t>What the narrator tells us (description).</a:t>
            </a:r>
          </a:p>
          <a:p>
            <a:pPr marL="457200" indent="-457200" algn="ctr">
              <a:buFont typeface="Wingdings" panose="05000000000000000000" pitchFamily="2" charset="2"/>
              <a:buChar char="q"/>
            </a:pPr>
            <a:r>
              <a:rPr lang="en-GB" sz="2800" dirty="0">
                <a:solidFill>
                  <a:schemeClr val="tx1"/>
                </a:solidFill>
              </a:rPr>
              <a:t>What the character does (action).</a:t>
            </a:r>
          </a:p>
          <a:p>
            <a:pPr marL="457200" indent="-457200" algn="ctr">
              <a:buFont typeface="Wingdings" panose="05000000000000000000" pitchFamily="2" charset="2"/>
              <a:buChar char="q"/>
            </a:pPr>
            <a:r>
              <a:rPr lang="en-GB" sz="2800" dirty="0">
                <a:solidFill>
                  <a:schemeClr val="tx1"/>
                </a:solidFill>
              </a:rPr>
              <a:t>What the character says (dialogue).</a:t>
            </a:r>
          </a:p>
        </p:txBody>
      </p:sp>
      <p:pic>
        <p:nvPicPr>
          <p:cNvPr id="13" name="Graphic 12" descr="Man">
            <a:extLst>
              <a:ext uri="{FF2B5EF4-FFF2-40B4-BE49-F238E27FC236}">
                <a16:creationId xmlns:a16="http://schemas.microsoft.com/office/drawing/2014/main" id="{0D40B6A9-12EF-4152-8C63-2471D23370CB}"/>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016196" y="2929597"/>
            <a:ext cx="2261382" cy="2261382"/>
          </a:xfrm>
          <a:prstGeom prst="rect">
            <a:avLst/>
          </a:prstGeom>
        </p:spPr>
      </p:pic>
    </p:spTree>
    <p:extLst>
      <p:ext uri="{BB962C8B-B14F-4D97-AF65-F5344CB8AC3E}">
        <p14:creationId xmlns:p14="http://schemas.microsoft.com/office/powerpoint/2010/main" val="41996320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51D9E7C-0BF3-4D4E-9898-07DCC0DE9B6A}"/>
              </a:ext>
            </a:extLst>
          </p:cNvPr>
          <p:cNvSpPr/>
          <p:nvPr/>
        </p:nvSpPr>
        <p:spPr>
          <a:xfrm>
            <a:off x="436098" y="154746"/>
            <a:ext cx="11057207" cy="6457070"/>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tx1"/>
                </a:solidFill>
              </a:rPr>
              <a:t>The woman who came out was older than Mo, quite a lot older -  although Meggie could never be quite sure how old grown-ups were. Her face reminded Meggie of a bulldog, but perhaps that was more her ferocious expression than its features. She wore a mouse-grey sweater and an ash-grey skirt, with a pearl necklace round her short neck and felt slippers on her feet, the kind of slippers Meggie had once had to wear when she and Mo had visited an historic castle. Elinor’s hair was grey too. She had pinned it up, but strands were hanging down everywhere as if she had done it impatiently and in a hurry. She didn’t look as if she spent much time in front of a mirror.</a:t>
            </a:r>
          </a:p>
          <a:p>
            <a:endParaRPr lang="en-GB" sz="2400" dirty="0">
              <a:solidFill>
                <a:schemeClr val="tx1"/>
              </a:solidFill>
            </a:endParaRPr>
          </a:p>
          <a:p>
            <a:r>
              <a:rPr lang="en-GB" sz="2400" dirty="0">
                <a:solidFill>
                  <a:schemeClr val="tx1"/>
                </a:solidFill>
              </a:rPr>
              <a:t>“Good heavens, Mortimer! What a surprise!” she said, without wasting time on further greetings. “Where did you spring from?” Her voice sounded brusque, but her face couldn’t hide the fact that she was pleased to see Mo.</a:t>
            </a:r>
          </a:p>
          <a:p>
            <a:r>
              <a:rPr lang="en-GB" sz="2400" dirty="0">
                <a:solidFill>
                  <a:schemeClr val="tx1"/>
                </a:solidFill>
              </a:rPr>
              <a:t>“Hello, Elinor,” said Mo, putting his hand on Meggie’s shoulder. “Do you remember Meggie? As you can see, she’s grown up a bit now.”</a:t>
            </a:r>
          </a:p>
          <a:p>
            <a:r>
              <a:rPr lang="en-GB" sz="2400" dirty="0">
                <a:solidFill>
                  <a:schemeClr val="tx1"/>
                </a:solidFill>
              </a:rPr>
              <a:t>Elinor cast a brief, irritated glance. “Yes. So I see,” she said.</a:t>
            </a:r>
          </a:p>
          <a:p>
            <a:endParaRPr lang="en-GB" i="1" dirty="0">
              <a:solidFill>
                <a:schemeClr val="tx1"/>
              </a:solidFill>
            </a:endParaRPr>
          </a:p>
          <a:p>
            <a:r>
              <a:rPr lang="en-GB" i="1" dirty="0">
                <a:solidFill>
                  <a:schemeClr val="tx1"/>
                </a:solidFill>
              </a:rPr>
              <a:t>from ‘</a:t>
            </a:r>
            <a:r>
              <a:rPr lang="en-GB" i="1" dirty="0" err="1">
                <a:solidFill>
                  <a:schemeClr val="tx1"/>
                </a:solidFill>
              </a:rPr>
              <a:t>Inkheart</a:t>
            </a:r>
            <a:r>
              <a:rPr lang="en-GB" i="1" dirty="0">
                <a:solidFill>
                  <a:schemeClr val="tx1"/>
                </a:solidFill>
              </a:rPr>
              <a:t>’ by Cornelia Funke</a:t>
            </a:r>
          </a:p>
        </p:txBody>
      </p:sp>
    </p:spTree>
    <p:extLst>
      <p:ext uri="{BB962C8B-B14F-4D97-AF65-F5344CB8AC3E}">
        <p14:creationId xmlns:p14="http://schemas.microsoft.com/office/powerpoint/2010/main" val="29968346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7731369" y="322221"/>
            <a:ext cx="2767819" cy="1159469"/>
          </a:xfrm>
          <a:solidFill>
            <a:schemeClr val="accent2">
              <a:lumMod val="40000"/>
              <a:lumOff val="60000"/>
            </a:schemeClr>
          </a:solidFill>
          <a:ln>
            <a:solidFill>
              <a:schemeClr val="accent1"/>
            </a:solidFill>
          </a:ln>
        </p:spPr>
        <p:txBody>
          <a:bodyPr>
            <a:noAutofit/>
          </a:bodyPr>
          <a:lstStyle/>
          <a:p>
            <a:pPr algn="ctr"/>
            <a:r>
              <a:rPr lang="en-GB" sz="2000" b="1" dirty="0">
                <a:latin typeface="+mn-lt"/>
              </a:rPr>
              <a:t>Your turn</a:t>
            </a:r>
            <a:r>
              <a:rPr lang="en-GB" sz="2000" dirty="0">
                <a:latin typeface="+mn-lt"/>
              </a:rPr>
              <a:t>: use the text to prove or disprove each statement. Give reasons for your answer.</a:t>
            </a: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11" name="Rectangle: Rounded Corners 10">
            <a:extLst>
              <a:ext uri="{FF2B5EF4-FFF2-40B4-BE49-F238E27FC236}">
                <a16:creationId xmlns:a16="http://schemas.microsoft.com/office/drawing/2014/main" id="{23205A1F-2D5F-44C7-A81B-42F7A4CBA9D3}"/>
              </a:ext>
            </a:extLst>
          </p:cNvPr>
          <p:cNvSpPr/>
          <p:nvPr/>
        </p:nvSpPr>
        <p:spPr>
          <a:xfrm>
            <a:off x="7731369" y="1769953"/>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Mo was the oldest character in the extract. True or false?</a:t>
            </a:r>
          </a:p>
        </p:txBody>
      </p:sp>
      <p:sp>
        <p:nvSpPr>
          <p:cNvPr id="12" name="Rectangle 11">
            <a:extLst>
              <a:ext uri="{FF2B5EF4-FFF2-40B4-BE49-F238E27FC236}">
                <a16:creationId xmlns:a16="http://schemas.microsoft.com/office/drawing/2014/main" id="{7B31006E-C179-4E73-8AAF-B00445A072BB}"/>
              </a:ext>
            </a:extLst>
          </p:cNvPr>
          <p:cNvSpPr/>
          <p:nvPr/>
        </p:nvSpPr>
        <p:spPr>
          <a:xfrm>
            <a:off x="182879" y="168965"/>
            <a:ext cx="7379678" cy="657163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r>
              <a:rPr lang="en-GB" sz="2000" dirty="0">
                <a:solidFill>
                  <a:schemeClr val="tx1"/>
                </a:solidFill>
              </a:rPr>
              <a:t>The woman who came out was older than Mo, quite a lot older -  although Meggie could never be quite sure how old grown-ups were. Her face reminded Meggie of a bulldog, but perhaps that was more her ferocious expression than its features. She wore a mouse-grey sweater and an ash-grey skirt, with a pearl necklace round her short neck and felt slippers on her feet, the kind of slippers Meggie had once had to wear when she and Mo had visited an historic castle. Elinor’s hair was grey too. She had pinned it up, but strands were hanging down everywhere as if she had done it impatiently and in a hurry. She didn’t look as if she spent much time in front of a mirror.</a:t>
            </a:r>
          </a:p>
          <a:p>
            <a:endParaRPr lang="en-GB" sz="2000" dirty="0">
              <a:solidFill>
                <a:schemeClr val="tx1"/>
              </a:solidFill>
            </a:endParaRPr>
          </a:p>
          <a:p>
            <a:r>
              <a:rPr lang="en-GB" sz="2000" dirty="0">
                <a:solidFill>
                  <a:schemeClr val="tx1"/>
                </a:solidFill>
              </a:rPr>
              <a:t>“Good heavens, Mortimer! What a surprise!” she said, without wasting time on further greetings. “Where did you spring from?” Her voice sounded brusque, but her face couldn’t hide the fact that she was pleased to see Mo.</a:t>
            </a:r>
          </a:p>
          <a:p>
            <a:r>
              <a:rPr lang="en-GB" sz="2000" dirty="0">
                <a:solidFill>
                  <a:schemeClr val="tx1"/>
                </a:solidFill>
              </a:rPr>
              <a:t>“Hello, Elinor,” said Mo, putting his hand on Meggie’s shoulder. “Do you remember Meggie? As you can see, she’s grown up a bit now.”</a:t>
            </a:r>
          </a:p>
          <a:p>
            <a:r>
              <a:rPr lang="en-GB" sz="2000" dirty="0">
                <a:solidFill>
                  <a:schemeClr val="tx1"/>
                </a:solidFill>
              </a:rPr>
              <a:t>Elinor cast a brief, irritated glance. “Yes. So I see,” she said.</a:t>
            </a:r>
          </a:p>
          <a:p>
            <a:endParaRPr lang="en-GB" sz="2000" i="1" dirty="0">
              <a:solidFill>
                <a:schemeClr val="tx1"/>
              </a:solidFill>
            </a:endParaRPr>
          </a:p>
          <a:p>
            <a:r>
              <a:rPr lang="en-GB" sz="2000" i="1" dirty="0">
                <a:solidFill>
                  <a:schemeClr val="tx1"/>
                </a:solidFill>
              </a:rPr>
              <a:t>from ‘</a:t>
            </a:r>
            <a:r>
              <a:rPr lang="en-GB" sz="2000" i="1" dirty="0" err="1">
                <a:solidFill>
                  <a:schemeClr val="tx1"/>
                </a:solidFill>
              </a:rPr>
              <a:t>Inkheart</a:t>
            </a:r>
            <a:r>
              <a:rPr lang="en-GB" sz="2000" i="1" dirty="0">
                <a:solidFill>
                  <a:schemeClr val="tx1"/>
                </a:solidFill>
              </a:rPr>
              <a:t>’ by Cornelia Funke</a:t>
            </a:r>
          </a:p>
        </p:txBody>
      </p:sp>
      <p:sp>
        <p:nvSpPr>
          <p:cNvPr id="13" name="Rectangle: Rounded Corners 12">
            <a:extLst>
              <a:ext uri="{FF2B5EF4-FFF2-40B4-BE49-F238E27FC236}">
                <a16:creationId xmlns:a16="http://schemas.microsoft.com/office/drawing/2014/main" id="{7431480A-2F1E-465B-8599-29F42A510A18}"/>
              </a:ext>
            </a:extLst>
          </p:cNvPr>
          <p:cNvSpPr/>
          <p:nvPr/>
        </p:nvSpPr>
        <p:spPr>
          <a:xfrm>
            <a:off x="7731369" y="298926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err="1">
                <a:solidFill>
                  <a:schemeClr val="tx1"/>
                </a:solidFill>
              </a:rPr>
              <a:t>Elinor</a:t>
            </a:r>
            <a:r>
              <a:rPr lang="en-GB" sz="2000" i="1" dirty="0">
                <a:solidFill>
                  <a:schemeClr val="tx1"/>
                </a:solidFill>
              </a:rPr>
              <a:t> had expected her visitors. True or false?</a:t>
            </a:r>
          </a:p>
        </p:txBody>
      </p:sp>
      <p:sp>
        <p:nvSpPr>
          <p:cNvPr id="14" name="Rectangle: Rounded Corners 13">
            <a:extLst>
              <a:ext uri="{FF2B5EF4-FFF2-40B4-BE49-F238E27FC236}">
                <a16:creationId xmlns:a16="http://schemas.microsoft.com/office/drawing/2014/main" id="{B026E639-8412-436F-BDBE-47A25167AC3A}"/>
              </a:ext>
            </a:extLst>
          </p:cNvPr>
          <p:cNvSpPr/>
          <p:nvPr/>
        </p:nvSpPr>
        <p:spPr>
          <a:xfrm>
            <a:off x="7716655" y="5409155"/>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err="1">
                <a:solidFill>
                  <a:schemeClr val="tx1"/>
                </a:solidFill>
              </a:rPr>
              <a:t>Elinor</a:t>
            </a:r>
            <a:r>
              <a:rPr lang="en-GB" sz="2000" i="1" dirty="0">
                <a:solidFill>
                  <a:schemeClr val="tx1"/>
                </a:solidFill>
              </a:rPr>
              <a:t> had never met Meggie before. True or false?</a:t>
            </a:r>
          </a:p>
        </p:txBody>
      </p:sp>
      <p:sp>
        <p:nvSpPr>
          <p:cNvPr id="15" name="Rectangle: Rounded Corners 14">
            <a:extLst>
              <a:ext uri="{FF2B5EF4-FFF2-40B4-BE49-F238E27FC236}">
                <a16:creationId xmlns:a16="http://schemas.microsoft.com/office/drawing/2014/main" id="{357625C5-CCD7-4F12-83E6-A4CD5A85F28D}"/>
              </a:ext>
            </a:extLst>
          </p:cNvPr>
          <p:cNvSpPr/>
          <p:nvPr/>
        </p:nvSpPr>
        <p:spPr>
          <a:xfrm>
            <a:off x="7716656" y="4218142"/>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err="1">
                <a:solidFill>
                  <a:schemeClr val="tx1"/>
                </a:solidFill>
              </a:rPr>
              <a:t>Elinor</a:t>
            </a:r>
            <a:r>
              <a:rPr lang="en-GB" sz="2000" i="1" dirty="0">
                <a:solidFill>
                  <a:schemeClr val="tx1"/>
                </a:solidFill>
              </a:rPr>
              <a:t> wasn’t very concerned about her appearance. True or false?</a:t>
            </a:r>
          </a:p>
        </p:txBody>
      </p:sp>
    </p:spTree>
    <p:extLst>
      <p:ext uri="{BB962C8B-B14F-4D97-AF65-F5344CB8AC3E}">
        <p14:creationId xmlns:p14="http://schemas.microsoft.com/office/powerpoint/2010/main" val="35165075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884568" y="265285"/>
            <a:ext cx="6597748" cy="966710"/>
          </a:xfrm>
          <a:solidFill>
            <a:schemeClr val="accent2">
              <a:lumMod val="40000"/>
              <a:lumOff val="60000"/>
            </a:schemeClr>
          </a:solidFill>
          <a:ln>
            <a:solidFill>
              <a:schemeClr val="accent1"/>
            </a:solidFill>
          </a:ln>
        </p:spPr>
        <p:txBody>
          <a:bodyPr>
            <a:noAutofit/>
          </a:bodyPr>
          <a:lstStyle/>
          <a:p>
            <a:pPr algn="ctr"/>
            <a:r>
              <a:rPr lang="en-GB" sz="3200" dirty="0">
                <a:latin typeface="+mn-lt"/>
              </a:rPr>
              <a:t>How did you do?</a:t>
            </a: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60370" y="286367"/>
            <a:ext cx="769034" cy="769034"/>
          </a:xfrm>
          <a:prstGeom prst="rect">
            <a:avLst/>
          </a:prstGeom>
        </p:spPr>
      </p:pic>
      <p:sp>
        <p:nvSpPr>
          <p:cNvPr id="11" name="Rectangle: Rounded Corners 10">
            <a:extLst>
              <a:ext uri="{FF2B5EF4-FFF2-40B4-BE49-F238E27FC236}">
                <a16:creationId xmlns:a16="http://schemas.microsoft.com/office/drawing/2014/main" id="{23205A1F-2D5F-44C7-A81B-42F7A4CBA9D3}"/>
              </a:ext>
            </a:extLst>
          </p:cNvPr>
          <p:cNvSpPr/>
          <p:nvPr/>
        </p:nvSpPr>
        <p:spPr>
          <a:xfrm>
            <a:off x="458372" y="161359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Mo was the oldest character in the extract. True or false?</a:t>
            </a:r>
          </a:p>
        </p:txBody>
      </p:sp>
      <p:sp>
        <p:nvSpPr>
          <p:cNvPr id="13" name="Rectangle: Rounded Corners 12">
            <a:extLst>
              <a:ext uri="{FF2B5EF4-FFF2-40B4-BE49-F238E27FC236}">
                <a16:creationId xmlns:a16="http://schemas.microsoft.com/office/drawing/2014/main" id="{7431480A-2F1E-465B-8599-29F42A510A18}"/>
              </a:ext>
            </a:extLst>
          </p:cNvPr>
          <p:cNvSpPr/>
          <p:nvPr/>
        </p:nvSpPr>
        <p:spPr>
          <a:xfrm>
            <a:off x="458372" y="286455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Elinor had expected her visitors. True or false?</a:t>
            </a:r>
          </a:p>
        </p:txBody>
      </p:sp>
      <p:sp>
        <p:nvSpPr>
          <p:cNvPr id="14" name="Rectangle: Rounded Corners 13">
            <a:extLst>
              <a:ext uri="{FF2B5EF4-FFF2-40B4-BE49-F238E27FC236}">
                <a16:creationId xmlns:a16="http://schemas.microsoft.com/office/drawing/2014/main" id="{B026E639-8412-436F-BDBE-47A25167AC3A}"/>
              </a:ext>
            </a:extLst>
          </p:cNvPr>
          <p:cNvSpPr/>
          <p:nvPr/>
        </p:nvSpPr>
        <p:spPr>
          <a:xfrm>
            <a:off x="458371" y="536647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Elinor had never met Meggie before. True or false?</a:t>
            </a:r>
          </a:p>
        </p:txBody>
      </p:sp>
      <p:sp>
        <p:nvSpPr>
          <p:cNvPr id="15" name="Rectangle: Rounded Corners 14">
            <a:extLst>
              <a:ext uri="{FF2B5EF4-FFF2-40B4-BE49-F238E27FC236}">
                <a16:creationId xmlns:a16="http://schemas.microsoft.com/office/drawing/2014/main" id="{357625C5-CCD7-4F12-83E6-A4CD5A85F28D}"/>
              </a:ext>
            </a:extLst>
          </p:cNvPr>
          <p:cNvSpPr/>
          <p:nvPr/>
        </p:nvSpPr>
        <p:spPr>
          <a:xfrm>
            <a:off x="458372" y="411551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Elinor wasn’t very concerned about her appearance. True or false?</a:t>
            </a:r>
          </a:p>
        </p:txBody>
      </p:sp>
      <p:sp>
        <p:nvSpPr>
          <p:cNvPr id="9" name="Rectangle: Rounded Corners 8">
            <a:extLst>
              <a:ext uri="{FF2B5EF4-FFF2-40B4-BE49-F238E27FC236}">
                <a16:creationId xmlns:a16="http://schemas.microsoft.com/office/drawing/2014/main" id="{2F17E789-1529-4B38-AE03-0A089B94947B}"/>
              </a:ext>
            </a:extLst>
          </p:cNvPr>
          <p:cNvSpPr/>
          <p:nvPr/>
        </p:nvSpPr>
        <p:spPr>
          <a:xfrm>
            <a:off x="4869872" y="1377599"/>
            <a:ext cx="7059532" cy="1486951"/>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False</a:t>
            </a:r>
            <a:r>
              <a:rPr lang="en-GB" sz="2000" dirty="0">
                <a:solidFill>
                  <a:schemeClr val="tx1"/>
                </a:solidFill>
              </a:rPr>
              <a:t> because the text said ‘</a:t>
            </a:r>
            <a:r>
              <a:rPr lang="en-GB" sz="2000" i="1" dirty="0">
                <a:solidFill>
                  <a:schemeClr val="tx1"/>
                </a:solidFill>
              </a:rPr>
              <a:t>the woman who came out of the house was older than Mo’</a:t>
            </a:r>
            <a:r>
              <a:rPr lang="en-GB" sz="2000" dirty="0">
                <a:solidFill>
                  <a:schemeClr val="tx1"/>
                </a:solidFill>
              </a:rPr>
              <a:t>. Meggie was clearly a child as he says ‘ </a:t>
            </a:r>
            <a:r>
              <a:rPr lang="en-GB" sz="2000" i="1" dirty="0">
                <a:solidFill>
                  <a:schemeClr val="tx1"/>
                </a:solidFill>
              </a:rPr>
              <a:t>she’s grown up a bit now’. </a:t>
            </a:r>
            <a:r>
              <a:rPr lang="en-GB" sz="2000" dirty="0">
                <a:solidFill>
                  <a:schemeClr val="tx1"/>
                </a:solidFill>
              </a:rPr>
              <a:t>So this proves that Elinor must be the oldest.</a:t>
            </a:r>
          </a:p>
        </p:txBody>
      </p:sp>
      <p:sp>
        <p:nvSpPr>
          <p:cNvPr id="16" name="Rectangle: Rounded Corners 15">
            <a:extLst>
              <a:ext uri="{FF2B5EF4-FFF2-40B4-BE49-F238E27FC236}">
                <a16:creationId xmlns:a16="http://schemas.microsoft.com/office/drawing/2014/main" id="{C1390383-57CC-48F9-8DA0-DC0E9071533C}"/>
              </a:ext>
            </a:extLst>
          </p:cNvPr>
          <p:cNvSpPr/>
          <p:nvPr/>
        </p:nvSpPr>
        <p:spPr>
          <a:xfrm>
            <a:off x="4948310" y="3029676"/>
            <a:ext cx="6981094" cy="959102"/>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False</a:t>
            </a:r>
            <a:r>
              <a:rPr lang="en-GB" sz="2000" dirty="0">
                <a:solidFill>
                  <a:schemeClr val="tx1"/>
                </a:solidFill>
              </a:rPr>
              <a:t> because when she opened the door she said, ‘</a:t>
            </a:r>
            <a:r>
              <a:rPr lang="en-GB" sz="2000" i="1" dirty="0">
                <a:solidFill>
                  <a:schemeClr val="tx1"/>
                </a:solidFill>
              </a:rPr>
              <a:t>What a surprise’</a:t>
            </a:r>
            <a:r>
              <a:rPr lang="en-GB" sz="2000" dirty="0">
                <a:solidFill>
                  <a:schemeClr val="tx1"/>
                </a:solidFill>
              </a:rPr>
              <a:t> which suggests that she hadn’t expected to see them. </a:t>
            </a:r>
          </a:p>
        </p:txBody>
      </p:sp>
      <p:sp>
        <p:nvSpPr>
          <p:cNvPr id="17" name="Rectangle: Rounded Corners 16">
            <a:extLst>
              <a:ext uri="{FF2B5EF4-FFF2-40B4-BE49-F238E27FC236}">
                <a16:creationId xmlns:a16="http://schemas.microsoft.com/office/drawing/2014/main" id="{6BB3DD4F-09F6-4A85-B79A-8ABE45751930}"/>
              </a:ext>
            </a:extLst>
          </p:cNvPr>
          <p:cNvSpPr/>
          <p:nvPr/>
        </p:nvSpPr>
        <p:spPr>
          <a:xfrm>
            <a:off x="4948310" y="4115510"/>
            <a:ext cx="6981094" cy="125096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b="1" dirty="0">
                <a:solidFill>
                  <a:schemeClr val="tx1"/>
                </a:solidFill>
              </a:rPr>
              <a:t>True </a:t>
            </a:r>
            <a:r>
              <a:rPr lang="en-GB" sz="2000" dirty="0">
                <a:solidFill>
                  <a:schemeClr val="tx1"/>
                </a:solidFill>
              </a:rPr>
              <a:t>because her hair was a mess and it said, </a:t>
            </a:r>
            <a:r>
              <a:rPr lang="en-GB" sz="2000" i="1" dirty="0">
                <a:solidFill>
                  <a:schemeClr val="tx1"/>
                </a:solidFill>
              </a:rPr>
              <a:t>‘She didn’t look as if she spent much time in front of a mirror’ </a:t>
            </a:r>
            <a:r>
              <a:rPr lang="en-GB" sz="2000" dirty="0">
                <a:solidFill>
                  <a:schemeClr val="tx1"/>
                </a:solidFill>
              </a:rPr>
              <a:t>which implies that she isn’t concerned about her appearance.</a:t>
            </a:r>
          </a:p>
        </p:txBody>
      </p:sp>
      <p:sp>
        <p:nvSpPr>
          <p:cNvPr id="18" name="Rectangle: Rounded Corners 17">
            <a:extLst>
              <a:ext uri="{FF2B5EF4-FFF2-40B4-BE49-F238E27FC236}">
                <a16:creationId xmlns:a16="http://schemas.microsoft.com/office/drawing/2014/main" id="{D45E1B7C-D33E-4155-BB39-F23156941AF8}"/>
              </a:ext>
            </a:extLst>
          </p:cNvPr>
          <p:cNvSpPr/>
          <p:nvPr/>
        </p:nvSpPr>
        <p:spPr>
          <a:xfrm>
            <a:off x="4909091" y="5493202"/>
            <a:ext cx="6981094" cy="931044"/>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b="1" dirty="0">
                <a:solidFill>
                  <a:schemeClr val="tx1"/>
                </a:solidFill>
              </a:rPr>
              <a:t>False </a:t>
            </a:r>
            <a:r>
              <a:rPr lang="en-GB" sz="2000" dirty="0">
                <a:solidFill>
                  <a:schemeClr val="tx1"/>
                </a:solidFill>
              </a:rPr>
              <a:t>because it says ‘</a:t>
            </a:r>
            <a:r>
              <a:rPr lang="en-GB" sz="2000" i="1" dirty="0">
                <a:solidFill>
                  <a:schemeClr val="tx1"/>
                </a:solidFill>
              </a:rPr>
              <a:t>Do you remember Meggie</a:t>
            </a:r>
            <a:r>
              <a:rPr lang="en-GB" sz="2000" dirty="0">
                <a:solidFill>
                  <a:schemeClr val="tx1"/>
                </a:solidFill>
              </a:rPr>
              <a:t>?’ so she must have met Meggie before.</a:t>
            </a:r>
          </a:p>
        </p:txBody>
      </p:sp>
    </p:spTree>
    <p:extLst>
      <p:ext uri="{BB962C8B-B14F-4D97-AF65-F5344CB8AC3E}">
        <p14:creationId xmlns:p14="http://schemas.microsoft.com/office/powerpoint/2010/main" val="1185072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arn(inVertic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barn(inVertical)">
                                      <p:cBhvr>
                                        <p:cTn id="17" dur="5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6" grpId="0" animBg="1"/>
      <p:bldP spid="17" grpId="0" animBg="1"/>
      <p:bldP spid="1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47E967-0761-40BE-82FE-722176BC9882}"/>
              </a:ext>
            </a:extLst>
          </p:cNvPr>
          <p:cNvSpPr>
            <a:spLocks noGrp="1"/>
          </p:cNvSpPr>
          <p:nvPr>
            <p:ph type="title"/>
          </p:nvPr>
        </p:nvSpPr>
        <p:spPr>
          <a:xfrm>
            <a:off x="416173" y="182245"/>
            <a:ext cx="10317475" cy="1963078"/>
          </a:xfrm>
          <a:solidFill>
            <a:schemeClr val="accent2">
              <a:lumMod val="40000"/>
              <a:lumOff val="60000"/>
            </a:schemeClr>
          </a:solidFill>
          <a:ln>
            <a:solidFill>
              <a:schemeClr val="tx1"/>
            </a:solidFill>
          </a:ln>
        </p:spPr>
        <p:txBody>
          <a:bodyPr>
            <a:noAutofit/>
          </a:bodyPr>
          <a:lstStyle/>
          <a:p>
            <a:pPr algn="ctr"/>
            <a:r>
              <a:rPr lang="en-GB" sz="3200" dirty="0">
                <a:latin typeface="+mn-lt"/>
              </a:rPr>
              <a:t>Notice how we can use details or quotations from the text to justify our decision. This time, try to use quotations from the text to prove or disprove these statements.</a:t>
            </a:r>
          </a:p>
        </p:txBody>
      </p:sp>
      <p:sp>
        <p:nvSpPr>
          <p:cNvPr id="3" name="Rectangle: Rounded Corners 2">
            <a:extLst>
              <a:ext uri="{FF2B5EF4-FFF2-40B4-BE49-F238E27FC236}">
                <a16:creationId xmlns:a16="http://schemas.microsoft.com/office/drawing/2014/main" id="{E94DC226-FD2C-4E14-A2C0-98D11AF66CAA}"/>
              </a:ext>
            </a:extLst>
          </p:cNvPr>
          <p:cNvSpPr/>
          <p:nvPr/>
        </p:nvSpPr>
        <p:spPr>
          <a:xfrm>
            <a:off x="416174" y="2475914"/>
            <a:ext cx="4698610" cy="4312680"/>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en-GB" sz="2400" b="1" u="sng" dirty="0">
                <a:solidFill>
                  <a:schemeClr val="tx1"/>
                </a:solidFill>
              </a:rPr>
              <a:t>Steps to follow:</a:t>
            </a:r>
          </a:p>
          <a:p>
            <a:pPr algn="ctr"/>
            <a:endParaRPr lang="en-GB" sz="2400" b="1" u="sng" dirty="0">
              <a:solidFill>
                <a:schemeClr val="tx1"/>
              </a:solidFill>
            </a:endParaRPr>
          </a:p>
          <a:p>
            <a:pPr marL="457200" indent="-457200">
              <a:buFont typeface="+mj-lt"/>
              <a:buAutoNum type="arabicPeriod"/>
            </a:pPr>
            <a:r>
              <a:rPr lang="en-GB" sz="2400" dirty="0">
                <a:solidFill>
                  <a:schemeClr val="tx1"/>
                </a:solidFill>
              </a:rPr>
              <a:t>Underline the key information in the question.</a:t>
            </a:r>
          </a:p>
          <a:p>
            <a:pPr marL="457200" indent="-457200">
              <a:buFont typeface="+mj-lt"/>
              <a:buAutoNum type="arabicPeriod"/>
            </a:pPr>
            <a:r>
              <a:rPr lang="en-GB" sz="2400" dirty="0">
                <a:solidFill>
                  <a:schemeClr val="tx1"/>
                </a:solidFill>
              </a:rPr>
              <a:t>Scan the text for the key words.</a:t>
            </a:r>
          </a:p>
          <a:p>
            <a:pPr marL="457200" indent="-457200">
              <a:buFont typeface="+mj-lt"/>
              <a:buAutoNum type="arabicPeriod"/>
            </a:pPr>
            <a:r>
              <a:rPr lang="en-GB" sz="2400" dirty="0">
                <a:solidFill>
                  <a:schemeClr val="tx1"/>
                </a:solidFill>
              </a:rPr>
              <a:t>Read the sentence around it to find the quotation.</a:t>
            </a:r>
          </a:p>
          <a:p>
            <a:pPr marL="457200" indent="-457200">
              <a:buFont typeface="+mj-lt"/>
              <a:buAutoNum type="arabicPeriod"/>
            </a:pPr>
            <a:r>
              <a:rPr lang="en-GB" sz="2400" dirty="0">
                <a:solidFill>
                  <a:schemeClr val="tx1"/>
                </a:solidFill>
              </a:rPr>
              <a:t>Use quotation marks.</a:t>
            </a:r>
          </a:p>
          <a:p>
            <a:pPr marL="457200" indent="-457200">
              <a:buFont typeface="+mj-lt"/>
              <a:buAutoNum type="arabicPeriod"/>
            </a:pPr>
            <a:r>
              <a:rPr lang="en-GB" sz="2400" dirty="0">
                <a:solidFill>
                  <a:schemeClr val="tx1"/>
                </a:solidFill>
              </a:rPr>
              <a:t>Explain what the quotation mark tells us or suggests.</a:t>
            </a:r>
          </a:p>
        </p:txBody>
      </p:sp>
      <p:sp>
        <p:nvSpPr>
          <p:cNvPr id="6" name="Rectangle: Rounded Corners 5">
            <a:extLst>
              <a:ext uri="{FF2B5EF4-FFF2-40B4-BE49-F238E27FC236}">
                <a16:creationId xmlns:a16="http://schemas.microsoft.com/office/drawing/2014/main" id="{77FBA4A9-75C8-4A2B-BBB0-C149E506614A}"/>
              </a:ext>
            </a:extLst>
          </p:cNvPr>
          <p:cNvSpPr/>
          <p:nvPr/>
        </p:nvSpPr>
        <p:spPr>
          <a:xfrm>
            <a:off x="7638757" y="2475914"/>
            <a:ext cx="4093697" cy="3643533"/>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Wingdings" panose="05000000000000000000" pitchFamily="2" charset="2"/>
              <a:buChar char="v"/>
            </a:pPr>
            <a:endParaRPr lang="en-GB" sz="2400" i="1" dirty="0">
              <a:solidFill>
                <a:schemeClr val="tx1"/>
              </a:solidFill>
            </a:endParaRPr>
          </a:p>
          <a:p>
            <a:pPr marL="342900" indent="-342900">
              <a:buFont typeface="Wingdings" panose="05000000000000000000" pitchFamily="2" charset="2"/>
              <a:buChar char="v"/>
            </a:pPr>
            <a:r>
              <a:rPr lang="en-GB" sz="2400" i="1" dirty="0">
                <a:solidFill>
                  <a:schemeClr val="tx1"/>
                </a:solidFill>
              </a:rPr>
              <a:t>This suggests that …</a:t>
            </a:r>
          </a:p>
          <a:p>
            <a:pPr marL="342900" indent="-342900">
              <a:buFont typeface="Wingdings" panose="05000000000000000000" pitchFamily="2" charset="2"/>
              <a:buChar char="v"/>
            </a:pPr>
            <a:r>
              <a:rPr lang="en-GB" sz="2400" i="1" dirty="0">
                <a:solidFill>
                  <a:schemeClr val="tx1"/>
                </a:solidFill>
              </a:rPr>
              <a:t>This implies that …</a:t>
            </a:r>
          </a:p>
          <a:p>
            <a:pPr marL="342900" indent="-342900">
              <a:buFont typeface="Wingdings" panose="05000000000000000000" pitchFamily="2" charset="2"/>
              <a:buChar char="v"/>
            </a:pPr>
            <a:r>
              <a:rPr lang="en-GB" sz="2400" i="1" dirty="0">
                <a:solidFill>
                  <a:schemeClr val="tx1"/>
                </a:solidFill>
              </a:rPr>
              <a:t>This tells us that …</a:t>
            </a:r>
          </a:p>
          <a:p>
            <a:pPr marL="342900" indent="-342900">
              <a:buFont typeface="Wingdings" panose="05000000000000000000" pitchFamily="2" charset="2"/>
              <a:buChar char="v"/>
            </a:pPr>
            <a:r>
              <a:rPr lang="en-GB" sz="2400" i="1" dirty="0">
                <a:solidFill>
                  <a:schemeClr val="tx1"/>
                </a:solidFill>
              </a:rPr>
              <a:t>This gives the impression that …</a:t>
            </a:r>
          </a:p>
          <a:p>
            <a:pPr marL="342900" indent="-342900">
              <a:buFont typeface="Wingdings" panose="05000000000000000000" pitchFamily="2" charset="2"/>
              <a:buChar char="v"/>
            </a:pPr>
            <a:r>
              <a:rPr lang="en-GB" sz="2400" i="1" dirty="0">
                <a:solidFill>
                  <a:schemeClr val="tx1"/>
                </a:solidFill>
              </a:rPr>
              <a:t>This helps the reader understand that …</a:t>
            </a:r>
          </a:p>
          <a:p>
            <a:pPr marL="342900" indent="-342900">
              <a:buFont typeface="Wingdings" panose="05000000000000000000" pitchFamily="2" charset="2"/>
              <a:buChar char="v"/>
            </a:pPr>
            <a:r>
              <a:rPr lang="en-GB" sz="2400" i="1" dirty="0">
                <a:solidFill>
                  <a:schemeClr val="tx1"/>
                </a:solidFill>
              </a:rPr>
              <a:t>This creates the effect ...</a:t>
            </a:r>
          </a:p>
          <a:p>
            <a:pPr algn="ctr"/>
            <a:endParaRPr lang="en-GB" sz="2400" dirty="0">
              <a:solidFill>
                <a:schemeClr val="tx1"/>
              </a:solidFill>
            </a:endParaRPr>
          </a:p>
        </p:txBody>
      </p:sp>
      <p:pic>
        <p:nvPicPr>
          <p:cNvPr id="7" name="Picture 6">
            <a:extLst>
              <a:ext uri="{FF2B5EF4-FFF2-40B4-BE49-F238E27FC236}">
                <a16:creationId xmlns:a16="http://schemas.microsoft.com/office/drawing/2014/main" id="{DC754862-5DFC-4EFE-B1D8-5A3D3BA7F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60370" y="286367"/>
            <a:ext cx="769034" cy="769034"/>
          </a:xfrm>
          <a:prstGeom prst="rect">
            <a:avLst/>
          </a:prstGeom>
        </p:spPr>
      </p:pic>
      <p:sp>
        <p:nvSpPr>
          <p:cNvPr id="5" name="Arrow: Right 4">
            <a:extLst>
              <a:ext uri="{FF2B5EF4-FFF2-40B4-BE49-F238E27FC236}">
                <a16:creationId xmlns:a16="http://schemas.microsoft.com/office/drawing/2014/main" id="{28565175-E0F1-4077-A9F4-3A89D68CB469}"/>
              </a:ext>
            </a:extLst>
          </p:cNvPr>
          <p:cNvSpPr/>
          <p:nvPr/>
        </p:nvSpPr>
        <p:spPr>
          <a:xfrm rot="1102539">
            <a:off x="4829326" y="2623301"/>
            <a:ext cx="3094892" cy="1885069"/>
          </a:xfrm>
          <a:prstGeom prst="rightArrow">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solidFill>
                  <a:schemeClr val="tx1"/>
                </a:solidFill>
              </a:rPr>
              <a:t>Useful stock phrases to explain quotations.</a:t>
            </a:r>
          </a:p>
        </p:txBody>
      </p:sp>
    </p:spTree>
    <p:extLst>
      <p:ext uri="{BB962C8B-B14F-4D97-AF65-F5344CB8AC3E}">
        <p14:creationId xmlns:p14="http://schemas.microsoft.com/office/powerpoint/2010/main" val="2931282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7731369" y="322221"/>
            <a:ext cx="2767819" cy="1159469"/>
          </a:xfrm>
          <a:solidFill>
            <a:schemeClr val="accent2">
              <a:lumMod val="40000"/>
              <a:lumOff val="60000"/>
            </a:schemeClr>
          </a:solidFill>
          <a:ln>
            <a:solidFill>
              <a:schemeClr val="accent1"/>
            </a:solidFill>
          </a:ln>
        </p:spPr>
        <p:txBody>
          <a:bodyPr>
            <a:noAutofit/>
          </a:bodyPr>
          <a:lstStyle/>
          <a:p>
            <a:pPr algn="ctr"/>
            <a:r>
              <a:rPr lang="en-GB" sz="2000" b="1" dirty="0">
                <a:latin typeface="+mn-lt"/>
              </a:rPr>
              <a:t>Your turn</a:t>
            </a:r>
            <a:r>
              <a:rPr lang="en-GB" sz="2000" dirty="0">
                <a:latin typeface="+mn-lt"/>
              </a:rPr>
              <a:t>: use the text to prove or disprove each statement. Give reasons for your answer.</a:t>
            </a: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
        <p:nvSpPr>
          <p:cNvPr id="11" name="Rectangle: Rounded Corners 10">
            <a:extLst>
              <a:ext uri="{FF2B5EF4-FFF2-40B4-BE49-F238E27FC236}">
                <a16:creationId xmlns:a16="http://schemas.microsoft.com/office/drawing/2014/main" id="{23205A1F-2D5F-44C7-A81B-42F7A4CBA9D3}"/>
              </a:ext>
            </a:extLst>
          </p:cNvPr>
          <p:cNvSpPr/>
          <p:nvPr/>
        </p:nvSpPr>
        <p:spPr>
          <a:xfrm>
            <a:off x="7731369" y="1840043"/>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Elinor wasn’t interested in Meggie.</a:t>
            </a:r>
          </a:p>
        </p:txBody>
      </p:sp>
      <p:sp>
        <p:nvSpPr>
          <p:cNvPr id="12" name="Rectangle 11">
            <a:extLst>
              <a:ext uri="{FF2B5EF4-FFF2-40B4-BE49-F238E27FC236}">
                <a16:creationId xmlns:a16="http://schemas.microsoft.com/office/drawing/2014/main" id="{7B31006E-C179-4E73-8AAF-B00445A072BB}"/>
              </a:ext>
            </a:extLst>
          </p:cNvPr>
          <p:cNvSpPr/>
          <p:nvPr/>
        </p:nvSpPr>
        <p:spPr>
          <a:xfrm>
            <a:off x="182879" y="286367"/>
            <a:ext cx="7379678" cy="657163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r>
              <a:rPr lang="en-GB" sz="2000" dirty="0">
                <a:solidFill>
                  <a:schemeClr val="tx1"/>
                </a:solidFill>
              </a:rPr>
              <a:t>The woman who came out was older than Mo, quite a lot older -  although Meggie could never be quite sure how old grown-ups were. Her face reminded Meggie of a bulldog, but perhaps that was more her ferocious expression than its features. She wore a mouse-grey sweater and an ash-grey skirt, with a pearl necklace round her short neck and felt slippers on her feet, the kind of slippers Meggie had once had to wear when she and Mo had visited an historic castle. Elinor’s hair was grey too. She had pinned it up, but strands were hanging down everywhere as if she had done it impatiently and in a hurry. She didn’t look as if she spent much time in front of a mirror.</a:t>
            </a:r>
          </a:p>
          <a:p>
            <a:endParaRPr lang="en-GB" sz="2000" dirty="0">
              <a:solidFill>
                <a:schemeClr val="tx1"/>
              </a:solidFill>
            </a:endParaRPr>
          </a:p>
          <a:p>
            <a:r>
              <a:rPr lang="en-GB" sz="2000" dirty="0">
                <a:solidFill>
                  <a:schemeClr val="tx1"/>
                </a:solidFill>
              </a:rPr>
              <a:t>“Good heavens, Mortimer! What a surprise!” she said, without wasting time on further greetings. “Where did you spring from?” Her voice sounded brusque, but her face couldn’t hide the fact that she was pleased to see Mo.</a:t>
            </a:r>
          </a:p>
          <a:p>
            <a:r>
              <a:rPr lang="en-GB" sz="2000" dirty="0">
                <a:solidFill>
                  <a:schemeClr val="tx1"/>
                </a:solidFill>
              </a:rPr>
              <a:t>“Hello, Elinor,” said Mo, putting his hand on Meggie’s shoulder. “Do you remember Meggie? As you can see, she’s grown up a bit now.”</a:t>
            </a:r>
          </a:p>
          <a:p>
            <a:r>
              <a:rPr lang="en-GB" sz="2000" dirty="0">
                <a:solidFill>
                  <a:schemeClr val="tx1"/>
                </a:solidFill>
              </a:rPr>
              <a:t>Elinor cast a brief, irritated glance. “Yes. So I see,” she said.</a:t>
            </a:r>
          </a:p>
          <a:p>
            <a:endParaRPr lang="en-GB" sz="2000" i="1" dirty="0">
              <a:solidFill>
                <a:schemeClr val="tx1"/>
              </a:solidFill>
            </a:endParaRPr>
          </a:p>
          <a:p>
            <a:r>
              <a:rPr lang="en-GB" sz="2000" i="1" dirty="0">
                <a:solidFill>
                  <a:schemeClr val="tx1"/>
                </a:solidFill>
              </a:rPr>
              <a:t>from ‘</a:t>
            </a:r>
            <a:r>
              <a:rPr lang="en-GB" sz="2000" i="1" dirty="0" err="1">
                <a:solidFill>
                  <a:schemeClr val="tx1"/>
                </a:solidFill>
              </a:rPr>
              <a:t>Inkheart</a:t>
            </a:r>
            <a:r>
              <a:rPr lang="en-GB" sz="2000" i="1" dirty="0">
                <a:solidFill>
                  <a:schemeClr val="tx1"/>
                </a:solidFill>
              </a:rPr>
              <a:t>’ by Cornelia Funke</a:t>
            </a:r>
          </a:p>
        </p:txBody>
      </p:sp>
      <p:sp>
        <p:nvSpPr>
          <p:cNvPr id="13" name="Rectangle: Rounded Corners 12">
            <a:extLst>
              <a:ext uri="{FF2B5EF4-FFF2-40B4-BE49-F238E27FC236}">
                <a16:creationId xmlns:a16="http://schemas.microsoft.com/office/drawing/2014/main" id="{7431480A-2F1E-465B-8599-29F42A510A18}"/>
              </a:ext>
            </a:extLst>
          </p:cNvPr>
          <p:cNvSpPr/>
          <p:nvPr/>
        </p:nvSpPr>
        <p:spPr>
          <a:xfrm>
            <a:off x="7731369" y="3508815"/>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Meggie didn’t think that Elinor was very attractive.</a:t>
            </a:r>
          </a:p>
        </p:txBody>
      </p:sp>
      <p:sp>
        <p:nvSpPr>
          <p:cNvPr id="15" name="Rectangle: Rounded Corners 14">
            <a:extLst>
              <a:ext uri="{FF2B5EF4-FFF2-40B4-BE49-F238E27FC236}">
                <a16:creationId xmlns:a16="http://schemas.microsoft.com/office/drawing/2014/main" id="{357625C5-CCD7-4F12-83E6-A4CD5A85F28D}"/>
              </a:ext>
            </a:extLst>
          </p:cNvPr>
          <p:cNvSpPr/>
          <p:nvPr/>
        </p:nvSpPr>
        <p:spPr>
          <a:xfrm>
            <a:off x="7731369" y="5177587"/>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Mo felt affectionate towards Meggie.</a:t>
            </a:r>
          </a:p>
        </p:txBody>
      </p:sp>
    </p:spTree>
    <p:extLst>
      <p:ext uri="{BB962C8B-B14F-4D97-AF65-F5344CB8AC3E}">
        <p14:creationId xmlns:p14="http://schemas.microsoft.com/office/powerpoint/2010/main" val="24551509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2320690" y="251929"/>
            <a:ext cx="7568418" cy="859465"/>
          </a:xfrm>
          <a:solidFill>
            <a:schemeClr val="accent2">
              <a:lumMod val="40000"/>
              <a:lumOff val="60000"/>
            </a:schemeClr>
          </a:solidFill>
          <a:ln>
            <a:solidFill>
              <a:schemeClr val="accent1"/>
            </a:solidFill>
          </a:ln>
        </p:spPr>
        <p:txBody>
          <a:bodyPr>
            <a:noAutofit/>
          </a:bodyPr>
          <a:lstStyle/>
          <a:p>
            <a:pPr algn="ctr"/>
            <a:r>
              <a:rPr lang="en-GB" sz="3200" dirty="0">
                <a:latin typeface="+mn-lt"/>
              </a:rPr>
              <a:t>How did you do?</a:t>
            </a: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44665" y="102670"/>
            <a:ext cx="918658" cy="918658"/>
          </a:xfrm>
          <a:prstGeom prst="rect">
            <a:avLst/>
          </a:prstGeom>
        </p:spPr>
      </p:pic>
      <p:sp>
        <p:nvSpPr>
          <p:cNvPr id="11" name="Rectangle: Rounded Corners 10">
            <a:extLst>
              <a:ext uri="{FF2B5EF4-FFF2-40B4-BE49-F238E27FC236}">
                <a16:creationId xmlns:a16="http://schemas.microsoft.com/office/drawing/2014/main" id="{23205A1F-2D5F-44C7-A81B-42F7A4CBA9D3}"/>
              </a:ext>
            </a:extLst>
          </p:cNvPr>
          <p:cNvSpPr/>
          <p:nvPr/>
        </p:nvSpPr>
        <p:spPr>
          <a:xfrm>
            <a:off x="317694" y="1565692"/>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Elinor wasn’t interested in Meggie.</a:t>
            </a:r>
          </a:p>
        </p:txBody>
      </p:sp>
      <p:sp>
        <p:nvSpPr>
          <p:cNvPr id="13" name="Rectangle: Rounded Corners 12">
            <a:extLst>
              <a:ext uri="{FF2B5EF4-FFF2-40B4-BE49-F238E27FC236}">
                <a16:creationId xmlns:a16="http://schemas.microsoft.com/office/drawing/2014/main" id="{7431480A-2F1E-465B-8599-29F42A510A18}"/>
              </a:ext>
            </a:extLst>
          </p:cNvPr>
          <p:cNvSpPr/>
          <p:nvPr/>
        </p:nvSpPr>
        <p:spPr>
          <a:xfrm>
            <a:off x="317694" y="3380766"/>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Meggie didn’t think that Elinor was very attractive.</a:t>
            </a:r>
          </a:p>
        </p:txBody>
      </p:sp>
      <p:sp>
        <p:nvSpPr>
          <p:cNvPr id="15" name="Rectangle: Rounded Corners 14">
            <a:extLst>
              <a:ext uri="{FF2B5EF4-FFF2-40B4-BE49-F238E27FC236}">
                <a16:creationId xmlns:a16="http://schemas.microsoft.com/office/drawing/2014/main" id="{357625C5-CCD7-4F12-83E6-A4CD5A85F28D}"/>
              </a:ext>
            </a:extLst>
          </p:cNvPr>
          <p:cNvSpPr/>
          <p:nvPr/>
        </p:nvSpPr>
        <p:spPr>
          <a:xfrm>
            <a:off x="247357" y="5036910"/>
            <a:ext cx="4146667" cy="931044"/>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i="1" dirty="0">
                <a:solidFill>
                  <a:schemeClr val="tx1"/>
                </a:solidFill>
              </a:rPr>
              <a:t>Use the text to prove that Mo felt affectionate towards Meggie.</a:t>
            </a:r>
          </a:p>
        </p:txBody>
      </p:sp>
      <p:sp>
        <p:nvSpPr>
          <p:cNvPr id="8" name="Rectangle: Rounded Corners 7">
            <a:extLst>
              <a:ext uri="{FF2B5EF4-FFF2-40B4-BE49-F238E27FC236}">
                <a16:creationId xmlns:a16="http://schemas.microsoft.com/office/drawing/2014/main" id="{279D8AE7-8194-4556-AD29-AF4A19E92003}"/>
              </a:ext>
            </a:extLst>
          </p:cNvPr>
          <p:cNvSpPr/>
          <p:nvPr/>
        </p:nvSpPr>
        <p:spPr>
          <a:xfrm>
            <a:off x="4803791" y="1318595"/>
            <a:ext cx="7059532" cy="1486951"/>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r>
              <a:rPr lang="en-GB" sz="2000" dirty="0">
                <a:solidFill>
                  <a:schemeClr val="tx1"/>
                </a:solidFill>
              </a:rPr>
              <a:t>The fact that Elinor ‘</a:t>
            </a:r>
            <a:r>
              <a:rPr lang="en-GB" sz="2000" i="1" dirty="0">
                <a:solidFill>
                  <a:schemeClr val="tx1"/>
                </a:solidFill>
              </a:rPr>
              <a:t>cast a brief, irritated glance’ </a:t>
            </a:r>
            <a:r>
              <a:rPr lang="en-GB" sz="2000" dirty="0">
                <a:solidFill>
                  <a:schemeClr val="tx1"/>
                </a:solidFill>
              </a:rPr>
              <a:t>at Meggie </a:t>
            </a:r>
            <a:r>
              <a:rPr lang="en-GB" sz="2000" b="1" dirty="0">
                <a:solidFill>
                  <a:schemeClr val="tx1"/>
                </a:solidFill>
              </a:rPr>
              <a:t>suggests that </a:t>
            </a:r>
            <a:r>
              <a:rPr lang="en-GB" sz="2000" dirty="0">
                <a:solidFill>
                  <a:schemeClr val="tx1"/>
                </a:solidFill>
              </a:rPr>
              <a:t>she is slightly annoyed by her. By only giving her a brief glance, she communicates the fact that she doesn’t find Meggie interesting.</a:t>
            </a:r>
            <a:endParaRPr lang="en-GB" sz="2000" i="1" dirty="0">
              <a:solidFill>
                <a:schemeClr val="tx1"/>
              </a:solidFill>
            </a:endParaRPr>
          </a:p>
          <a:p>
            <a:pPr algn="ctr"/>
            <a:endParaRPr lang="en-GB" sz="2000" dirty="0">
              <a:solidFill>
                <a:schemeClr val="tx1"/>
              </a:solidFill>
            </a:endParaRPr>
          </a:p>
        </p:txBody>
      </p:sp>
      <p:sp>
        <p:nvSpPr>
          <p:cNvPr id="9" name="Rectangle: Rounded Corners 8">
            <a:extLst>
              <a:ext uri="{FF2B5EF4-FFF2-40B4-BE49-F238E27FC236}">
                <a16:creationId xmlns:a16="http://schemas.microsoft.com/office/drawing/2014/main" id="{5E4616E7-9549-4F20-A954-4D6F8305716C}"/>
              </a:ext>
            </a:extLst>
          </p:cNvPr>
          <p:cNvSpPr/>
          <p:nvPr/>
        </p:nvSpPr>
        <p:spPr>
          <a:xfrm>
            <a:off x="4803791" y="3102813"/>
            <a:ext cx="7059532" cy="1486951"/>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sz="2000" dirty="0">
              <a:solidFill>
                <a:schemeClr val="tx1"/>
              </a:solidFill>
            </a:endParaRPr>
          </a:p>
          <a:p>
            <a:r>
              <a:rPr lang="en-GB" sz="2000" dirty="0">
                <a:solidFill>
                  <a:schemeClr val="tx1"/>
                </a:solidFill>
              </a:rPr>
              <a:t>We know that Meggie didn’t think Elinor was attractive because the text said ‘</a:t>
            </a:r>
            <a:r>
              <a:rPr lang="en-GB" sz="2000" i="1" dirty="0">
                <a:solidFill>
                  <a:schemeClr val="tx1"/>
                </a:solidFill>
              </a:rPr>
              <a:t>Her face reminded Meggie of a bulldog’ </a:t>
            </a:r>
            <a:r>
              <a:rPr lang="en-GB" sz="2000" dirty="0">
                <a:solidFill>
                  <a:schemeClr val="tx1"/>
                </a:solidFill>
              </a:rPr>
              <a:t>which isn’t a very flattering description.</a:t>
            </a:r>
          </a:p>
          <a:p>
            <a:pPr algn="ctr"/>
            <a:endParaRPr lang="en-GB" sz="2000" dirty="0">
              <a:solidFill>
                <a:schemeClr val="tx1"/>
              </a:solidFill>
            </a:endParaRPr>
          </a:p>
        </p:txBody>
      </p:sp>
      <p:sp>
        <p:nvSpPr>
          <p:cNvPr id="14" name="Rectangle: Rounded Corners 13">
            <a:extLst>
              <a:ext uri="{FF2B5EF4-FFF2-40B4-BE49-F238E27FC236}">
                <a16:creationId xmlns:a16="http://schemas.microsoft.com/office/drawing/2014/main" id="{C0FFCE05-2C84-435B-94A3-117DCA5DD6CA}"/>
              </a:ext>
            </a:extLst>
          </p:cNvPr>
          <p:cNvSpPr/>
          <p:nvPr/>
        </p:nvSpPr>
        <p:spPr>
          <a:xfrm>
            <a:off x="4803791" y="4887031"/>
            <a:ext cx="7059532" cy="1457498"/>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rPr>
              <a:t>When Mo put his hand on </a:t>
            </a:r>
            <a:r>
              <a:rPr lang="en-GB" sz="2000" dirty="0" err="1">
                <a:solidFill>
                  <a:schemeClr val="tx1"/>
                </a:solidFill>
              </a:rPr>
              <a:t>Meggie’s</a:t>
            </a:r>
            <a:r>
              <a:rPr lang="en-GB" sz="2000" dirty="0">
                <a:solidFill>
                  <a:schemeClr val="tx1"/>
                </a:solidFill>
              </a:rPr>
              <a:t> shoulder, it </a:t>
            </a:r>
            <a:r>
              <a:rPr lang="en-GB" sz="2000" b="1" dirty="0">
                <a:solidFill>
                  <a:schemeClr val="tx1"/>
                </a:solidFill>
              </a:rPr>
              <a:t>implies that </a:t>
            </a:r>
            <a:r>
              <a:rPr lang="en-GB" sz="2000" dirty="0">
                <a:solidFill>
                  <a:schemeClr val="tx1"/>
                </a:solidFill>
              </a:rPr>
              <a:t>he feels affectionate towards her as it is like a protective gesture and he is wanting to include her in the conversation with Elinor.</a:t>
            </a:r>
          </a:p>
        </p:txBody>
      </p:sp>
    </p:spTree>
    <p:extLst>
      <p:ext uri="{BB962C8B-B14F-4D97-AF65-F5344CB8AC3E}">
        <p14:creationId xmlns:p14="http://schemas.microsoft.com/office/powerpoint/2010/main" val="30291825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inVertic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arn(inVertical)">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CEEBFC5B-1D0D-421C-977E-4547D8807A9C}"/>
              </a:ext>
            </a:extLst>
          </p:cNvPr>
          <p:cNvSpPr>
            <a:spLocks noGrp="1"/>
          </p:cNvSpPr>
          <p:nvPr>
            <p:ph type="title"/>
          </p:nvPr>
        </p:nvSpPr>
        <p:spPr>
          <a:xfrm>
            <a:off x="1234440" y="1339948"/>
            <a:ext cx="9206132" cy="4572000"/>
          </a:xfrm>
          <a:solidFill>
            <a:schemeClr val="accent2">
              <a:lumMod val="40000"/>
              <a:lumOff val="60000"/>
            </a:schemeClr>
          </a:solidFill>
          <a:ln>
            <a:solidFill>
              <a:schemeClr val="accent1"/>
            </a:solidFill>
          </a:ln>
        </p:spPr>
        <p:txBody>
          <a:bodyPr>
            <a:normAutofit/>
          </a:bodyPr>
          <a:lstStyle/>
          <a:p>
            <a:pPr algn="ctr"/>
            <a:r>
              <a:rPr lang="en-GB" sz="3200" dirty="0">
                <a:latin typeface="+mn-lt"/>
              </a:rPr>
              <a:t>So, remember that when we are reading, we learn about characters in many different ways. To prove or disprove statements, it is important to use evidence based on:</a:t>
            </a:r>
            <a:br>
              <a:rPr lang="en-GB" sz="3200" dirty="0">
                <a:latin typeface="+mn-lt"/>
              </a:rPr>
            </a:br>
            <a:br>
              <a:rPr lang="en-GB" sz="3200" dirty="0">
                <a:latin typeface="+mn-lt"/>
              </a:rPr>
            </a:br>
            <a:r>
              <a:rPr lang="en-GB" sz="3200" dirty="0">
                <a:latin typeface="+mn-lt"/>
              </a:rPr>
              <a:t>*What the narrator tells us (description).</a:t>
            </a:r>
            <a:br>
              <a:rPr lang="en-GB" sz="3200" dirty="0">
                <a:latin typeface="+mn-lt"/>
              </a:rPr>
            </a:br>
            <a:r>
              <a:rPr lang="en-GB" sz="3200" dirty="0">
                <a:latin typeface="+mn-lt"/>
              </a:rPr>
              <a:t>*What the character does (action).</a:t>
            </a:r>
            <a:br>
              <a:rPr lang="en-GB" sz="3200" dirty="0">
                <a:latin typeface="+mn-lt"/>
              </a:rPr>
            </a:br>
            <a:r>
              <a:rPr lang="en-GB" sz="3200" dirty="0">
                <a:latin typeface="+mn-lt"/>
              </a:rPr>
              <a:t>*What the character says (dialogue).</a:t>
            </a:r>
            <a:br>
              <a:rPr lang="en-GB" sz="3200" dirty="0">
                <a:latin typeface="+mn-lt"/>
              </a:rPr>
            </a:br>
            <a:endParaRPr lang="en-GB" sz="3200" dirty="0">
              <a:latin typeface="+mn-lt"/>
            </a:endParaRPr>
          </a:p>
        </p:txBody>
      </p:sp>
      <p:pic>
        <p:nvPicPr>
          <p:cNvPr id="10" name="Picture 9">
            <a:extLst>
              <a:ext uri="{FF2B5EF4-FFF2-40B4-BE49-F238E27FC236}">
                <a16:creationId xmlns:a16="http://schemas.microsoft.com/office/drawing/2014/main" id="{99135625-D0B8-40BC-9653-B18C333F9B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68000" y="286367"/>
            <a:ext cx="1195323" cy="1195323"/>
          </a:xfrm>
          <a:prstGeom prst="rect">
            <a:avLst/>
          </a:prstGeom>
        </p:spPr>
      </p:pic>
    </p:spTree>
    <p:extLst>
      <p:ext uri="{BB962C8B-B14F-4D97-AF65-F5344CB8AC3E}">
        <p14:creationId xmlns:p14="http://schemas.microsoft.com/office/powerpoint/2010/main" val="16805663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5">
            <a:lumMod val="20000"/>
            <a:lumOff val="80000"/>
          </a:schemeClr>
        </a:solidFill>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2110</Words>
  <Application>Microsoft Office PowerPoint</Application>
  <PresentationFormat>Widescreen</PresentationFormat>
  <Paragraphs>108</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Arial</vt:lpstr>
      <vt:lpstr>Calibri</vt:lpstr>
      <vt:lpstr>Calibri Light</vt:lpstr>
      <vt:lpstr>Times New Roman</vt:lpstr>
      <vt:lpstr>Wingdings</vt:lpstr>
      <vt:lpstr>Office Theme</vt:lpstr>
      <vt:lpstr> R4d. Can prove or disprove simple statements about a character by finding evidence in a text</vt:lpstr>
      <vt:lpstr>PowerPoint Presentation</vt:lpstr>
      <vt:lpstr>A picture or photograph can quickly tells us a great deal about a character. When we read, the words have to do this job for us.</vt:lpstr>
      <vt:lpstr>To be able to prove or disprove a statement about a character, we need to find evidence in the text.</vt:lpstr>
      <vt:lpstr>Your turn: decide if each statement is true or false. Use the steps to guide you and give evidence if needed.</vt:lpstr>
      <vt:lpstr>How did you do?</vt:lpstr>
      <vt:lpstr>For these questions, it was quite straightforward to prove the statements true or false as it was a simple description. However, much of our information about a character can come from dialogue or their actions.</vt:lpstr>
      <vt:lpstr>PowerPoint Presentation</vt:lpstr>
      <vt:lpstr>Your turn: use the text to prove or disprove each statement. Give reasons for your answer.</vt:lpstr>
      <vt:lpstr>How did you do?</vt:lpstr>
      <vt:lpstr>Notice how we can use details or quotations from the text to justify our decision. This time, try to use quotations from the text to prove or disprove these statements.</vt:lpstr>
      <vt:lpstr>Your turn: use the text to prove or disprove each statement. Give reasons for your answer.</vt:lpstr>
      <vt:lpstr>How did you do?</vt:lpstr>
      <vt:lpstr>So, remember that when we are reading, we learn about characters in many different ways. To prove or disprove statements, it is important to use evidence based on:  *What the narrator tells us (description). *What the character does (action). *What the character says (dialogue).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of Resource</dc:title>
  <dc:creator>Microsoft Office User</dc:creator>
  <cp:lastModifiedBy>Christina Maskell</cp:lastModifiedBy>
  <cp:revision>38</cp:revision>
  <dcterms:created xsi:type="dcterms:W3CDTF">2017-03-29T13:14:03Z</dcterms:created>
  <dcterms:modified xsi:type="dcterms:W3CDTF">2020-04-19T15:31:40Z</dcterms:modified>
</cp:coreProperties>
</file>