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56" r:id="rId2"/>
    <p:sldId id="314" r:id="rId3"/>
    <p:sldId id="350" r:id="rId4"/>
    <p:sldId id="404" r:id="rId5"/>
    <p:sldId id="430" r:id="rId6"/>
    <p:sldId id="431" r:id="rId7"/>
    <p:sldId id="432" r:id="rId8"/>
    <p:sldId id="433" r:id="rId9"/>
    <p:sldId id="427" r:id="rId10"/>
    <p:sldId id="434" r:id="rId11"/>
    <p:sldId id="435" r:id="rId12"/>
    <p:sldId id="436" r:id="rId13"/>
    <p:sldId id="437" r:id="rId14"/>
    <p:sldId id="438" r:id="rId15"/>
    <p:sldId id="439" r:id="rId16"/>
    <p:sldId id="440" r:id="rId17"/>
    <p:sldId id="441" r:id="rId18"/>
    <p:sldId id="442" r:id="rId19"/>
    <p:sldId id="443" r:id="rId20"/>
    <p:sldId id="325"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eehan" initials="SM" lastIdx="1" clrIdx="0">
    <p:extLst>
      <p:ext uri="{19B8F6BF-5375-455C-9EA6-DF929625EA0E}">
        <p15:presenceInfo xmlns:p15="http://schemas.microsoft.com/office/powerpoint/2012/main" userId="49939650c274be3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FEDA"/>
    <a:srgbClr val="CB23CF"/>
    <a:srgbClr val="A81DAB"/>
    <a:srgbClr val="901993"/>
    <a:srgbClr val="841787"/>
    <a:srgbClr val="FFEBB3"/>
    <a:srgbClr val="FFFED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969" autoAdjust="0"/>
    <p:restoredTop sz="93750" autoAdjust="0"/>
  </p:normalViewPr>
  <p:slideViewPr>
    <p:cSldViewPr snapToGrid="0" snapToObjects="1">
      <p:cViewPr varScale="1">
        <p:scale>
          <a:sx n="63" d="100"/>
          <a:sy n="63" d="100"/>
        </p:scale>
        <p:origin x="996" y="52"/>
      </p:cViewPr>
      <p:guideLst>
        <p:guide orient="horz" pos="2160"/>
        <p:guide pos="3840"/>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F73711-1194-42B9-9CDA-B1B0A2D93EE2}" type="datetimeFigureOut">
              <a:rPr lang="en-GB" smtClean="0"/>
              <a:pPr/>
              <a:t>31/05/2020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5B26F9-6C30-451D-94A7-041482C70B62}" type="slidenum">
              <a:rPr lang="en-GB" smtClean="0"/>
              <a:pPr/>
              <a:t>‹#›</a:t>
            </a:fld>
            <a:endParaRPr lang="en-GB" dirty="0"/>
          </a:p>
        </p:txBody>
      </p:sp>
    </p:spTree>
    <p:extLst>
      <p:ext uri="{BB962C8B-B14F-4D97-AF65-F5344CB8AC3E}">
        <p14:creationId xmlns:p14="http://schemas.microsoft.com/office/powerpoint/2010/main" val="32448353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a:t>
            </a:fld>
            <a:endParaRPr lang="en-GB" dirty="0"/>
          </a:p>
        </p:txBody>
      </p:sp>
    </p:spTree>
    <p:extLst>
      <p:ext uri="{BB962C8B-B14F-4D97-AF65-F5344CB8AC3E}">
        <p14:creationId xmlns:p14="http://schemas.microsoft.com/office/powerpoint/2010/main" val="2871869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4</a:t>
            </a:fld>
            <a:endParaRPr lang="en-GB" dirty="0"/>
          </a:p>
        </p:txBody>
      </p:sp>
    </p:spTree>
    <p:extLst>
      <p:ext uri="{BB962C8B-B14F-4D97-AF65-F5344CB8AC3E}">
        <p14:creationId xmlns:p14="http://schemas.microsoft.com/office/powerpoint/2010/main" val="19306346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5</a:t>
            </a:fld>
            <a:endParaRPr lang="en-GB" dirty="0"/>
          </a:p>
        </p:txBody>
      </p:sp>
    </p:spTree>
    <p:extLst>
      <p:ext uri="{BB962C8B-B14F-4D97-AF65-F5344CB8AC3E}">
        <p14:creationId xmlns:p14="http://schemas.microsoft.com/office/powerpoint/2010/main" val="39155885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6</a:t>
            </a:fld>
            <a:endParaRPr lang="en-GB" dirty="0"/>
          </a:p>
        </p:txBody>
      </p:sp>
    </p:spTree>
    <p:extLst>
      <p:ext uri="{BB962C8B-B14F-4D97-AF65-F5344CB8AC3E}">
        <p14:creationId xmlns:p14="http://schemas.microsoft.com/office/powerpoint/2010/main" val="11212026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7</a:t>
            </a:fld>
            <a:endParaRPr lang="en-GB" dirty="0"/>
          </a:p>
        </p:txBody>
      </p:sp>
    </p:spTree>
    <p:extLst>
      <p:ext uri="{BB962C8B-B14F-4D97-AF65-F5344CB8AC3E}">
        <p14:creationId xmlns:p14="http://schemas.microsoft.com/office/powerpoint/2010/main" val="7536420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8</a:t>
            </a:fld>
            <a:endParaRPr lang="en-GB" dirty="0"/>
          </a:p>
        </p:txBody>
      </p:sp>
    </p:spTree>
    <p:extLst>
      <p:ext uri="{BB962C8B-B14F-4D97-AF65-F5344CB8AC3E}">
        <p14:creationId xmlns:p14="http://schemas.microsoft.com/office/powerpoint/2010/main" val="15655273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9</a:t>
            </a:fld>
            <a:endParaRPr lang="en-GB" dirty="0"/>
          </a:p>
        </p:txBody>
      </p:sp>
    </p:spTree>
    <p:extLst>
      <p:ext uri="{BB962C8B-B14F-4D97-AF65-F5344CB8AC3E}">
        <p14:creationId xmlns:p14="http://schemas.microsoft.com/office/powerpoint/2010/main" val="36424429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10</a:t>
            </a:fld>
            <a:endParaRPr lang="en-GB" dirty="0"/>
          </a:p>
        </p:txBody>
      </p:sp>
    </p:spTree>
    <p:extLst>
      <p:ext uri="{BB962C8B-B14F-4D97-AF65-F5344CB8AC3E}">
        <p14:creationId xmlns:p14="http://schemas.microsoft.com/office/powerpoint/2010/main" val="1676977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11</a:t>
            </a:fld>
            <a:endParaRPr lang="en-GB" dirty="0"/>
          </a:p>
        </p:txBody>
      </p:sp>
    </p:spTree>
    <p:extLst>
      <p:ext uri="{BB962C8B-B14F-4D97-AF65-F5344CB8AC3E}">
        <p14:creationId xmlns:p14="http://schemas.microsoft.com/office/powerpoint/2010/main" val="24969768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12</a:t>
            </a:fld>
            <a:endParaRPr lang="en-GB" dirty="0"/>
          </a:p>
        </p:txBody>
      </p:sp>
    </p:spTree>
    <p:extLst>
      <p:ext uri="{BB962C8B-B14F-4D97-AF65-F5344CB8AC3E}">
        <p14:creationId xmlns:p14="http://schemas.microsoft.com/office/powerpoint/2010/main" val="2589623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13</a:t>
            </a:fld>
            <a:endParaRPr lang="en-GB" dirty="0"/>
          </a:p>
        </p:txBody>
      </p:sp>
    </p:spTree>
    <p:extLst>
      <p:ext uri="{BB962C8B-B14F-4D97-AF65-F5344CB8AC3E}">
        <p14:creationId xmlns:p14="http://schemas.microsoft.com/office/powerpoint/2010/main" val="8588514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14</a:t>
            </a:fld>
            <a:endParaRPr lang="en-GB" dirty="0"/>
          </a:p>
        </p:txBody>
      </p:sp>
    </p:spTree>
    <p:extLst>
      <p:ext uri="{BB962C8B-B14F-4D97-AF65-F5344CB8AC3E}">
        <p14:creationId xmlns:p14="http://schemas.microsoft.com/office/powerpoint/2010/main" val="20902759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15</a:t>
            </a:fld>
            <a:endParaRPr lang="en-GB" dirty="0"/>
          </a:p>
        </p:txBody>
      </p:sp>
    </p:spTree>
    <p:extLst>
      <p:ext uri="{BB962C8B-B14F-4D97-AF65-F5344CB8AC3E}">
        <p14:creationId xmlns:p14="http://schemas.microsoft.com/office/powerpoint/2010/main" val="36694625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16</a:t>
            </a:fld>
            <a:endParaRPr lang="en-GB" dirty="0"/>
          </a:p>
        </p:txBody>
      </p:sp>
    </p:spTree>
    <p:extLst>
      <p:ext uri="{BB962C8B-B14F-4D97-AF65-F5344CB8AC3E}">
        <p14:creationId xmlns:p14="http://schemas.microsoft.com/office/powerpoint/2010/main" val="15501904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17</a:t>
            </a:fld>
            <a:endParaRPr lang="en-GB" dirty="0"/>
          </a:p>
        </p:txBody>
      </p:sp>
    </p:spTree>
    <p:extLst>
      <p:ext uri="{BB962C8B-B14F-4D97-AF65-F5344CB8AC3E}">
        <p14:creationId xmlns:p14="http://schemas.microsoft.com/office/powerpoint/2010/main" val="37924317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18</a:t>
            </a:fld>
            <a:endParaRPr lang="en-GB" dirty="0"/>
          </a:p>
        </p:txBody>
      </p:sp>
    </p:spTree>
    <p:extLst>
      <p:ext uri="{BB962C8B-B14F-4D97-AF65-F5344CB8AC3E}">
        <p14:creationId xmlns:p14="http://schemas.microsoft.com/office/powerpoint/2010/main" val="26353625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19</a:t>
            </a:fld>
            <a:endParaRPr lang="en-GB" dirty="0"/>
          </a:p>
        </p:txBody>
      </p:sp>
    </p:spTree>
    <p:extLst>
      <p:ext uri="{BB962C8B-B14F-4D97-AF65-F5344CB8AC3E}">
        <p14:creationId xmlns:p14="http://schemas.microsoft.com/office/powerpoint/2010/main" val="29521932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5B26F9-6C30-451D-94A7-041482C70B62}" type="slidenum">
              <a:rPr lang="en-GB" smtClean="0"/>
              <a:pPr/>
              <a:t>20</a:t>
            </a:fld>
            <a:endParaRPr lang="en-GB" dirty="0"/>
          </a:p>
        </p:txBody>
      </p:sp>
    </p:spTree>
    <p:extLst>
      <p:ext uri="{BB962C8B-B14F-4D97-AF65-F5344CB8AC3E}">
        <p14:creationId xmlns:p14="http://schemas.microsoft.com/office/powerpoint/2010/main" val="89873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pPr/>
              <a:t>5/31/2020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pPr/>
              <a:t>5/31/2020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pPr/>
              <a:t>5/31/2020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pPr/>
              <a:t>5/31/2020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pPr/>
              <a:t>5/31/2020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pPr/>
              <a:t>5/31/2020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pPr/>
              <a:t>5/31/2020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pPr/>
              <a:t>5/31/2020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pPr/>
              <a:t>5/31/2020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pPr/>
              <a:t>5/31/2020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pPr/>
              <a:t>5/31/2020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pPr/>
              <a:t>5/31/2020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pPr/>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2.jp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2.jp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2.jp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2.jp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2.jp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2.jp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2.jp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21527" y="1984223"/>
            <a:ext cx="9967652" cy="2054474"/>
          </a:xfrm>
        </p:spPr>
        <p:txBody>
          <a:bodyPr>
            <a:noAutofit/>
          </a:bodyPr>
          <a:lstStyle/>
          <a:p>
            <a:r>
              <a:rPr lang="en-GB" sz="4000" dirty="0">
                <a:solidFill>
                  <a:srgbClr val="002060"/>
                </a:solidFill>
              </a:rPr>
              <a:t>.</a:t>
            </a:r>
            <a:r>
              <a:rPr lang="en-GB" sz="4000" dirty="0">
                <a:solidFill>
                  <a:schemeClr val="tx2"/>
                </a:solidFill>
              </a:rPr>
              <a:t> </a:t>
            </a:r>
          </a:p>
          <a:p>
            <a:endParaRPr lang="en-GB" sz="4000" dirty="0">
              <a:solidFill>
                <a:schemeClr val="tx2"/>
              </a:solidFill>
            </a:endParaRPr>
          </a:p>
          <a:p>
            <a:endParaRPr lang="en-US" sz="4000" dirty="0">
              <a:solidFill>
                <a:schemeClr val="tx2"/>
              </a:solidFill>
            </a:endParaRPr>
          </a:p>
        </p:txBody>
      </p:sp>
      <p:sp>
        <p:nvSpPr>
          <p:cNvPr id="4" name="Text Box 4"/>
          <p:cNvSpPr txBox="1">
            <a:spLocks noChangeArrowheads="1"/>
          </p:cNvSpPr>
          <p:nvPr/>
        </p:nvSpPr>
        <p:spPr bwMode="auto">
          <a:xfrm>
            <a:off x="2968116" y="4773323"/>
            <a:ext cx="6324600" cy="1262748"/>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algn="ctr" fontAlgn="base"/>
            <a:r>
              <a:rPr lang="en-GB" sz="1000" dirty="0"/>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algn="ctr" fontAlgn="base"/>
            <a:r>
              <a:rPr lang="en-GB" sz="1000" dirty="0"/>
              <a:t>All opinions and contributions are those of the authors. The contents of this resource are not connected with nor endorsed by any other company, organisation or institution.</a:t>
            </a:r>
          </a:p>
          <a:p>
            <a:pPr algn="ctr" fontAlgn="base"/>
            <a:r>
              <a:rPr lang="en-GB" sz="1000" dirty="0"/>
              <a:t>PiXL Club Ltd endeavour to trace and contact copyright owners. If there are any inadvertent omissions or errors in the acknowledgements or usage, this is unintended and PiXL will remedy these on written notification.</a:t>
            </a:r>
          </a:p>
        </p:txBody>
      </p:sp>
      <p:sp>
        <p:nvSpPr>
          <p:cNvPr id="6" name="TextBox 5"/>
          <p:cNvSpPr txBox="1"/>
          <p:nvPr/>
        </p:nvSpPr>
        <p:spPr>
          <a:xfrm>
            <a:off x="4356847" y="4155310"/>
            <a:ext cx="3478306" cy="584775"/>
          </a:xfrm>
          <a:prstGeom prst="rect">
            <a:avLst/>
          </a:prstGeom>
          <a:noFill/>
        </p:spPr>
        <p:txBody>
          <a:bodyPr wrap="square" rtlCol="0">
            <a:spAutoFit/>
          </a:bodyPr>
          <a:lstStyle/>
          <a:p>
            <a:pPr algn="ctr"/>
            <a:r>
              <a:rPr lang="en-US" sz="1600" dirty="0"/>
              <a:t>Commissioned by The PiXL Club Ltd.</a:t>
            </a:r>
          </a:p>
          <a:p>
            <a:pPr algn="ctr"/>
            <a:r>
              <a:rPr lang="en-US" sz="1600"/>
              <a:t>November </a:t>
            </a:r>
            <a:r>
              <a:rPr lang="en-US" sz="1600" dirty="0"/>
              <a:t>2019</a:t>
            </a:r>
          </a:p>
        </p:txBody>
      </p:sp>
      <p:sp>
        <p:nvSpPr>
          <p:cNvPr id="7" name="TextBox 6"/>
          <p:cNvSpPr txBox="1"/>
          <p:nvPr/>
        </p:nvSpPr>
        <p:spPr>
          <a:xfrm>
            <a:off x="4238863" y="6239435"/>
            <a:ext cx="3783106" cy="338554"/>
          </a:xfrm>
          <a:prstGeom prst="rect">
            <a:avLst/>
          </a:prstGeom>
          <a:noFill/>
        </p:spPr>
        <p:txBody>
          <a:bodyPr wrap="square" rtlCol="0">
            <a:spAutoFit/>
          </a:bodyPr>
          <a:lstStyle/>
          <a:p>
            <a:r>
              <a:rPr lang="en-GB" sz="1600" dirty="0"/>
              <a:t>© Copyright The PiXL Club Limited, 2019</a:t>
            </a:r>
            <a:endParaRPr lang="en-US" sz="1600" dirty="0"/>
          </a:p>
        </p:txBody>
      </p:sp>
      <p:pic>
        <p:nvPicPr>
          <p:cNvPr id="10" name="Picture 9">
            <a:extLst>
              <a:ext uri="{FF2B5EF4-FFF2-40B4-BE49-F238E27FC236}">
                <a16:creationId xmlns:a16="http://schemas.microsoft.com/office/drawing/2014/main" id="{F61F3E41-9D41-664D-8FEC-012C9DB3CC1B}"/>
              </a:ext>
            </a:extLst>
          </p:cNvPr>
          <p:cNvPicPr>
            <a:picLocks noChangeAspect="1"/>
          </p:cNvPicPr>
          <p:nvPr/>
        </p:nvPicPr>
        <p:blipFill>
          <a:blip r:embed="rId3"/>
          <a:stretch>
            <a:fillRect/>
          </a:stretch>
        </p:blipFill>
        <p:spPr>
          <a:xfrm>
            <a:off x="10577662" y="420961"/>
            <a:ext cx="1468702" cy="970048"/>
          </a:xfrm>
          <a:prstGeom prst="rect">
            <a:avLst/>
          </a:prstGeom>
        </p:spPr>
      </p:pic>
      <p:sp>
        <p:nvSpPr>
          <p:cNvPr id="2" name="Rectangle 1">
            <a:extLst>
              <a:ext uri="{FF2B5EF4-FFF2-40B4-BE49-F238E27FC236}">
                <a16:creationId xmlns:a16="http://schemas.microsoft.com/office/drawing/2014/main" id="{7B99E886-8FA3-47AA-A500-478849FBC43B}"/>
              </a:ext>
            </a:extLst>
          </p:cNvPr>
          <p:cNvSpPr/>
          <p:nvPr/>
        </p:nvSpPr>
        <p:spPr>
          <a:xfrm>
            <a:off x="1774274" y="2084076"/>
            <a:ext cx="8712284" cy="186786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n-US" sz="6600" dirty="0">
                <a:solidFill>
                  <a:schemeClr val="tx1"/>
                </a:solidFill>
              </a:rPr>
              <a:t>Reading</a:t>
            </a:r>
          </a:p>
          <a:p>
            <a:pPr algn="ctr"/>
            <a:r>
              <a:rPr lang="en-GB" altLang="en-US" sz="2400" dirty="0">
                <a:solidFill>
                  <a:schemeClr val="tx1"/>
                </a:solidFill>
              </a:rPr>
              <a:t>Y5 R5e. Confidently uses new language from their own reading experiences in their written and spoken work</a:t>
            </a:r>
            <a:endParaRPr lang="en-GB" sz="2400" dirty="0">
              <a:solidFill>
                <a:schemeClr val="tx1"/>
              </a:solidFill>
            </a:endParaRPr>
          </a:p>
        </p:txBody>
      </p:sp>
      <p:pic>
        <p:nvPicPr>
          <p:cNvPr id="9" name="Picture 8">
            <a:extLst>
              <a:ext uri="{FF2B5EF4-FFF2-40B4-BE49-F238E27FC236}">
                <a16:creationId xmlns:a16="http://schemas.microsoft.com/office/drawing/2014/main" id="{240DD236-2F8F-4BB8-BD95-4C479D8975AE}"/>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9376D-388B-42B4-8FDC-F31CA81FB1ED}"/>
              </a:ext>
            </a:extLst>
          </p:cNvPr>
          <p:cNvSpPr>
            <a:spLocks noGrp="1"/>
          </p:cNvSpPr>
          <p:nvPr>
            <p:ph type="title"/>
          </p:nvPr>
        </p:nvSpPr>
        <p:spPr>
          <a:xfrm>
            <a:off x="838200" y="365126"/>
            <a:ext cx="10515600" cy="886234"/>
          </a:xfrm>
        </p:spPr>
        <p:txBody>
          <a:bodyPr/>
          <a:lstStyle/>
          <a:p>
            <a:pPr algn="ctr"/>
            <a:r>
              <a:rPr lang="en-GB" dirty="0">
                <a:solidFill>
                  <a:srgbClr val="002060"/>
                </a:solidFill>
              </a:rPr>
              <a:t>Teachers’ Notes</a:t>
            </a:r>
          </a:p>
        </p:txBody>
      </p:sp>
      <p:sp>
        <p:nvSpPr>
          <p:cNvPr id="3" name="Content Placeholder 2">
            <a:extLst>
              <a:ext uri="{FF2B5EF4-FFF2-40B4-BE49-F238E27FC236}">
                <a16:creationId xmlns:a16="http://schemas.microsoft.com/office/drawing/2014/main" id="{175A3911-D43C-4A93-B4BD-61D5D7DCE8E0}"/>
              </a:ext>
            </a:extLst>
          </p:cNvPr>
          <p:cNvSpPr>
            <a:spLocks noGrp="1"/>
          </p:cNvSpPr>
          <p:nvPr>
            <p:ph idx="1"/>
          </p:nvPr>
        </p:nvSpPr>
        <p:spPr>
          <a:xfrm>
            <a:off x="672353" y="1623322"/>
            <a:ext cx="10681447" cy="4686037"/>
          </a:xfrm>
          <a:solidFill>
            <a:srgbClr val="FFFED8"/>
          </a:solidFill>
        </p:spPr>
        <p:txBody>
          <a:bodyPr>
            <a:noAutofit/>
          </a:bodyPr>
          <a:lstStyle/>
          <a:p>
            <a:pPr>
              <a:buFont typeface="Wingdings" panose="05000000000000000000" pitchFamily="2" charset="2"/>
              <a:buChar char="q"/>
            </a:pPr>
            <a:r>
              <a:rPr lang="en-GB" sz="2500" dirty="0">
                <a:solidFill>
                  <a:srgbClr val="002060"/>
                </a:solidFill>
              </a:rPr>
              <a:t>The PiXL therapies can be taught to a whole class or a target group. Each therapy is editable so that it can be adapted or extended.</a:t>
            </a:r>
          </a:p>
          <a:p>
            <a:pPr>
              <a:buFont typeface="Wingdings" panose="05000000000000000000" pitchFamily="2" charset="2"/>
              <a:buChar char="q"/>
            </a:pPr>
            <a:r>
              <a:rPr lang="en-GB" sz="2500" dirty="0">
                <a:solidFill>
                  <a:srgbClr val="002060"/>
                </a:solidFill>
              </a:rPr>
              <a:t>Each therapy begins with a LORIC activity to develop relevant character attributes. </a:t>
            </a:r>
          </a:p>
          <a:p>
            <a:pPr>
              <a:buFont typeface="Wingdings" panose="05000000000000000000" pitchFamily="2" charset="2"/>
              <a:buChar char="q"/>
            </a:pPr>
            <a:r>
              <a:rPr lang="en-GB" sz="2500" dirty="0">
                <a:solidFill>
                  <a:srgbClr val="002060"/>
                </a:solidFill>
              </a:rPr>
              <a:t>This is followed by a vocabulary task, which uses the PiXL 5-phase approach to teach key vocabulary. Further resources to develop vocabulary can be found in the Whole School area under the PiXL Unlock strategy.</a:t>
            </a:r>
          </a:p>
          <a:p>
            <a:pPr>
              <a:buFont typeface="Wingdings" panose="05000000000000000000" pitchFamily="2" charset="2"/>
              <a:buChar char="q"/>
            </a:pPr>
            <a:r>
              <a:rPr lang="en-GB" sz="2500" dirty="0">
                <a:solidFill>
                  <a:srgbClr val="002060"/>
                </a:solidFill>
              </a:rPr>
              <a:t>Each therapy adopts the ‘Teach, model and apply’ process with plenty of opportunities for pupils to demonstrate the taught skill. </a:t>
            </a:r>
          </a:p>
          <a:p>
            <a:pPr>
              <a:buFont typeface="Wingdings" panose="05000000000000000000" pitchFamily="2" charset="2"/>
              <a:buChar char="q"/>
            </a:pPr>
            <a:r>
              <a:rPr lang="en-GB" sz="2500" dirty="0">
                <a:solidFill>
                  <a:srgbClr val="002060"/>
                </a:solidFill>
              </a:rPr>
              <a:t>A range of question types is included to promote pupils’ developing security by testing the same skill in different ways. </a:t>
            </a:r>
          </a:p>
        </p:txBody>
      </p:sp>
      <p:sp>
        <p:nvSpPr>
          <p:cNvPr id="4" name="5-Point Star 4">
            <a:extLst>
              <a:ext uri="{FF2B5EF4-FFF2-40B4-BE49-F238E27FC236}">
                <a16:creationId xmlns:a16="http://schemas.microsoft.com/office/drawing/2014/main" id="{8B3E8FF2-5177-4593-ACA3-98E208BBB75E}"/>
              </a:ext>
            </a:extLst>
          </p:cNvPr>
          <p:cNvSpPr/>
          <p:nvPr/>
        </p:nvSpPr>
        <p:spPr>
          <a:xfrm>
            <a:off x="3323825" y="333042"/>
            <a:ext cx="859708" cy="780090"/>
          </a:xfrm>
          <a:prstGeom prst="star5">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Tree>
    <p:extLst>
      <p:ext uri="{BB962C8B-B14F-4D97-AF65-F5344CB8AC3E}">
        <p14:creationId xmlns:p14="http://schemas.microsoft.com/office/powerpoint/2010/main" val="17157253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16ADC-32CD-4E3D-A64C-9A643A45C63F}"/>
              </a:ext>
            </a:extLst>
          </p:cNvPr>
          <p:cNvSpPr>
            <a:spLocks noGrp="1"/>
          </p:cNvSpPr>
          <p:nvPr>
            <p:ph type="title"/>
          </p:nvPr>
        </p:nvSpPr>
        <p:spPr>
          <a:xfrm>
            <a:off x="1648054" y="365125"/>
            <a:ext cx="9705746" cy="1325563"/>
          </a:xfrm>
        </p:spPr>
        <p:txBody>
          <a:bodyPr/>
          <a:lstStyle/>
          <a:p>
            <a:r>
              <a:rPr lang="en-GB" dirty="0"/>
              <a:t>Shades of meaning</a:t>
            </a:r>
          </a:p>
        </p:txBody>
      </p:sp>
      <p:sp>
        <p:nvSpPr>
          <p:cNvPr id="3" name="Content Placeholder 2">
            <a:extLst>
              <a:ext uri="{FF2B5EF4-FFF2-40B4-BE49-F238E27FC236}">
                <a16:creationId xmlns:a16="http://schemas.microsoft.com/office/drawing/2014/main" id="{6569B0FB-1897-46A0-870E-7D82F4C1873B}"/>
              </a:ext>
            </a:extLst>
          </p:cNvPr>
          <p:cNvSpPr>
            <a:spLocks noGrp="1"/>
          </p:cNvSpPr>
          <p:nvPr>
            <p:ph idx="1"/>
          </p:nvPr>
        </p:nvSpPr>
        <p:spPr>
          <a:xfrm>
            <a:off x="1633879" y="1636015"/>
            <a:ext cx="10105770" cy="4351338"/>
          </a:xfrm>
        </p:spPr>
        <p:txBody>
          <a:bodyPr/>
          <a:lstStyle/>
          <a:p>
            <a:pPr marL="0" indent="0">
              <a:buNone/>
            </a:pPr>
            <a:r>
              <a:rPr lang="en-GB" dirty="0"/>
              <a:t>Put these words in order. Explain how you have ordered them. </a:t>
            </a:r>
          </a:p>
        </p:txBody>
      </p:sp>
      <p:pic>
        <p:nvPicPr>
          <p:cNvPr id="5" name="Graphic 4" descr="Palette">
            <a:extLst>
              <a:ext uri="{FF2B5EF4-FFF2-40B4-BE49-F238E27FC236}">
                <a16:creationId xmlns:a16="http://schemas.microsoft.com/office/drawing/2014/main" id="{86E57716-539C-4C97-A705-A4634FBF6B8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864031" y="4636477"/>
            <a:ext cx="2221523" cy="2221523"/>
          </a:xfrm>
          <a:prstGeom prst="rect">
            <a:avLst/>
          </a:prstGeom>
        </p:spPr>
      </p:pic>
      <p:sp>
        <p:nvSpPr>
          <p:cNvPr id="6" name="Rectangle: Rounded Corners 5">
            <a:extLst>
              <a:ext uri="{FF2B5EF4-FFF2-40B4-BE49-F238E27FC236}">
                <a16:creationId xmlns:a16="http://schemas.microsoft.com/office/drawing/2014/main" id="{ADCA81AD-B281-442D-9FFF-75ABA937FCA5}"/>
              </a:ext>
            </a:extLst>
          </p:cNvPr>
          <p:cNvSpPr/>
          <p:nvPr/>
        </p:nvSpPr>
        <p:spPr>
          <a:xfrm>
            <a:off x="1648054" y="2527728"/>
            <a:ext cx="2482157" cy="63170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500" dirty="0"/>
              <a:t>comfortable</a:t>
            </a:r>
          </a:p>
        </p:txBody>
      </p:sp>
      <p:sp>
        <p:nvSpPr>
          <p:cNvPr id="7" name="Rectangle: Rounded Corners 6">
            <a:extLst>
              <a:ext uri="{FF2B5EF4-FFF2-40B4-BE49-F238E27FC236}">
                <a16:creationId xmlns:a16="http://schemas.microsoft.com/office/drawing/2014/main" id="{50C38D01-0644-4088-8969-442E3E7A191B}"/>
              </a:ext>
            </a:extLst>
          </p:cNvPr>
          <p:cNvSpPr/>
          <p:nvPr/>
        </p:nvSpPr>
        <p:spPr>
          <a:xfrm>
            <a:off x="1648053" y="3320745"/>
            <a:ext cx="2482158" cy="63170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500" dirty="0"/>
              <a:t>reluctant</a:t>
            </a:r>
          </a:p>
        </p:txBody>
      </p:sp>
      <p:sp>
        <p:nvSpPr>
          <p:cNvPr id="8" name="Rectangle: Rounded Corners 7">
            <a:extLst>
              <a:ext uri="{FF2B5EF4-FFF2-40B4-BE49-F238E27FC236}">
                <a16:creationId xmlns:a16="http://schemas.microsoft.com/office/drawing/2014/main" id="{897FDF20-B848-4277-A598-1F5CBDF2C02B}"/>
              </a:ext>
            </a:extLst>
          </p:cNvPr>
          <p:cNvSpPr/>
          <p:nvPr/>
        </p:nvSpPr>
        <p:spPr>
          <a:xfrm>
            <a:off x="1648052" y="4113762"/>
            <a:ext cx="2482159" cy="63170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400" dirty="0"/>
              <a:t>willing</a:t>
            </a:r>
          </a:p>
        </p:txBody>
      </p:sp>
      <p:sp>
        <p:nvSpPr>
          <p:cNvPr id="9" name="Rectangle: Rounded Corners 8">
            <a:extLst>
              <a:ext uri="{FF2B5EF4-FFF2-40B4-BE49-F238E27FC236}">
                <a16:creationId xmlns:a16="http://schemas.microsoft.com/office/drawing/2014/main" id="{11AF02FE-F4B3-4549-9393-05A7FE49C20D}"/>
              </a:ext>
            </a:extLst>
          </p:cNvPr>
          <p:cNvSpPr/>
          <p:nvPr/>
        </p:nvSpPr>
        <p:spPr>
          <a:xfrm>
            <a:off x="1648050" y="4906133"/>
            <a:ext cx="2482157" cy="63170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500" dirty="0"/>
              <a:t>confident</a:t>
            </a:r>
          </a:p>
        </p:txBody>
      </p:sp>
      <p:sp>
        <p:nvSpPr>
          <p:cNvPr id="10" name="Rectangle: Rounded Corners 9">
            <a:extLst>
              <a:ext uri="{FF2B5EF4-FFF2-40B4-BE49-F238E27FC236}">
                <a16:creationId xmlns:a16="http://schemas.microsoft.com/office/drawing/2014/main" id="{ECA35671-1A20-4B86-909F-6771D5DB3C77}"/>
              </a:ext>
            </a:extLst>
          </p:cNvPr>
          <p:cNvSpPr/>
          <p:nvPr/>
        </p:nvSpPr>
        <p:spPr>
          <a:xfrm>
            <a:off x="1648051" y="5702849"/>
            <a:ext cx="2482156" cy="63170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GB" sz="3500" dirty="0"/>
              <a:t>able</a:t>
            </a:r>
          </a:p>
        </p:txBody>
      </p:sp>
      <p:cxnSp>
        <p:nvCxnSpPr>
          <p:cNvPr id="12" name="Straight Arrow Connector 11">
            <a:extLst>
              <a:ext uri="{FF2B5EF4-FFF2-40B4-BE49-F238E27FC236}">
                <a16:creationId xmlns:a16="http://schemas.microsoft.com/office/drawing/2014/main" id="{247CE8BF-1839-4231-AD7D-EDD00C43CFC7}"/>
              </a:ext>
            </a:extLst>
          </p:cNvPr>
          <p:cNvCxnSpPr>
            <a:cxnSpLocks/>
          </p:cNvCxnSpPr>
          <p:nvPr/>
        </p:nvCxnSpPr>
        <p:spPr>
          <a:xfrm>
            <a:off x="4212404" y="3174023"/>
            <a:ext cx="7428611" cy="0"/>
          </a:xfrm>
          <a:prstGeom prst="straightConnector1">
            <a:avLst/>
          </a:prstGeom>
          <a:ln w="76200">
            <a:headEnd type="triangle"/>
            <a:tailEnd type="triangle"/>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5476D754-5A4F-4E28-A512-DE47AEF55C03}"/>
              </a:ext>
            </a:extLst>
          </p:cNvPr>
          <p:cNvPicPr>
            <a:picLocks noChangeAspect="1"/>
          </p:cNvPicPr>
          <p:nvPr/>
        </p:nvPicPr>
        <p:blipFill>
          <a:blip r:embed="rId4"/>
          <a:stretch>
            <a:fillRect/>
          </a:stretch>
        </p:blipFill>
        <p:spPr>
          <a:xfrm>
            <a:off x="10925666" y="298983"/>
            <a:ext cx="993979" cy="665572"/>
          </a:xfrm>
          <a:prstGeom prst="rect">
            <a:avLst/>
          </a:prstGeom>
        </p:spPr>
      </p:pic>
      <p:pic>
        <p:nvPicPr>
          <p:cNvPr id="15" name="Picture 14">
            <a:extLst>
              <a:ext uri="{FF2B5EF4-FFF2-40B4-BE49-F238E27FC236}">
                <a16:creationId xmlns:a16="http://schemas.microsoft.com/office/drawing/2014/main" id="{207789AC-701D-4331-A72C-4ED34D5421F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itle 1">
            <a:extLst>
              <a:ext uri="{FF2B5EF4-FFF2-40B4-BE49-F238E27FC236}">
                <a16:creationId xmlns:a16="http://schemas.microsoft.com/office/drawing/2014/main" id="{F394258D-AFFC-4305-A496-FD1B2FC6D0EE}"/>
              </a:ext>
            </a:extLst>
          </p:cNvPr>
          <p:cNvSpPr txBox="1">
            <a:spLocks/>
          </p:cNvSpPr>
          <p:nvPr/>
        </p:nvSpPr>
        <p:spPr>
          <a:xfrm rot="16200000">
            <a:off x="-1631104" y="3689941"/>
            <a:ext cx="4729762" cy="1116565"/>
          </a:xfrm>
          <a:prstGeom prst="rect">
            <a:avLst/>
          </a:prstGeom>
          <a:solidFill>
            <a:srgbClr val="FDFEDA"/>
          </a:solidFill>
          <a:ln>
            <a:solidFill>
              <a:schemeClr val="accent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b="1">
                <a:solidFill>
                  <a:srgbClr val="002060"/>
                </a:solidFill>
                <a:latin typeface="+mn-lt"/>
              </a:rPr>
              <a:t>Vocabulary activity</a:t>
            </a:r>
            <a:endParaRPr lang="en-GB" sz="4000" b="1" dirty="0">
              <a:solidFill>
                <a:srgbClr val="002060"/>
              </a:solidFill>
              <a:latin typeface="+mn-lt"/>
            </a:endParaRPr>
          </a:p>
        </p:txBody>
      </p:sp>
    </p:spTree>
    <p:extLst>
      <p:ext uri="{BB962C8B-B14F-4D97-AF65-F5344CB8AC3E}">
        <p14:creationId xmlns:p14="http://schemas.microsoft.com/office/powerpoint/2010/main" val="855089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Broadening your vocabulary</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626724" y="1985240"/>
            <a:ext cx="10880332" cy="4507636"/>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Why do we need to broaden our vocabulary? If you are not sure, read these two reactions to the same event. Can you guess the age of the speaker in each case?</a:t>
            </a:r>
          </a:p>
          <a:p>
            <a:pPr>
              <a:lnSpc>
                <a:spcPct val="100000"/>
              </a:lnSpc>
              <a:spcBef>
                <a:spcPct val="0"/>
              </a:spcBef>
              <a:buFontTx/>
              <a:buNone/>
            </a:pPr>
            <a:endParaRPr lang="en-GB" altLang="en-US" sz="2800" dirty="0">
              <a:solidFill>
                <a:schemeClr val="tx1"/>
              </a:solidFill>
            </a:endParaRPr>
          </a:p>
          <a:p>
            <a:pPr marL="514350" indent="-514350">
              <a:lnSpc>
                <a:spcPct val="100000"/>
              </a:lnSpc>
              <a:spcBef>
                <a:spcPct val="0"/>
              </a:spcBef>
              <a:buFontTx/>
              <a:buAutoNum type="arabicPeriod"/>
            </a:pPr>
            <a:r>
              <a:rPr lang="en-GB" altLang="en-US" sz="2800" dirty="0">
                <a:solidFill>
                  <a:schemeClr val="tx1"/>
                </a:solidFill>
              </a:rPr>
              <a:t>It was nice and I liked it.</a:t>
            </a:r>
          </a:p>
          <a:p>
            <a:pPr marL="514350" indent="-514350">
              <a:lnSpc>
                <a:spcPct val="100000"/>
              </a:lnSpc>
              <a:spcBef>
                <a:spcPct val="0"/>
              </a:spcBef>
              <a:buFontTx/>
              <a:buAutoNum type="arabicPeriod"/>
            </a:pPr>
            <a:r>
              <a:rPr lang="en-GB" altLang="en-US" sz="2800" dirty="0">
                <a:solidFill>
                  <a:schemeClr val="tx1"/>
                </a:solidFill>
              </a:rPr>
              <a:t>What a fabulous celebration! I was absolutely delighted to have attended such a wonderful occasion.</a:t>
            </a:r>
          </a:p>
        </p:txBody>
      </p:sp>
    </p:spTree>
    <p:extLst>
      <p:ext uri="{BB962C8B-B14F-4D97-AF65-F5344CB8AC3E}">
        <p14:creationId xmlns:p14="http://schemas.microsoft.com/office/powerpoint/2010/main" val="33651854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Broadening your vocabulary</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2892704" y="1929403"/>
            <a:ext cx="8619970" cy="4507636"/>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500" dirty="0">
                <a:solidFill>
                  <a:schemeClr val="tx1"/>
                </a:solidFill>
              </a:rPr>
              <a:t>You can make inferences about the ages of the speakers – most probably, you guessed that the first speaker was a young child because of the limited vocabulary.</a:t>
            </a:r>
          </a:p>
          <a:p>
            <a:pPr>
              <a:lnSpc>
                <a:spcPct val="100000"/>
              </a:lnSpc>
              <a:spcBef>
                <a:spcPct val="0"/>
              </a:spcBef>
              <a:buFontTx/>
              <a:buNone/>
            </a:pPr>
            <a:endParaRPr lang="en-GB" altLang="en-US" sz="2500" dirty="0">
              <a:solidFill>
                <a:schemeClr val="tx1"/>
              </a:solidFill>
            </a:endParaRPr>
          </a:p>
          <a:p>
            <a:pPr>
              <a:lnSpc>
                <a:spcPct val="100000"/>
              </a:lnSpc>
              <a:spcBef>
                <a:spcPct val="0"/>
              </a:spcBef>
              <a:buFontTx/>
              <a:buNone/>
            </a:pPr>
            <a:r>
              <a:rPr lang="en-GB" altLang="en-US" sz="2500" dirty="0">
                <a:solidFill>
                  <a:schemeClr val="tx1"/>
                </a:solidFill>
              </a:rPr>
              <a:t>However, acquiring new language is not about demonstrating how old or clever you are; it’s about gaining a rich variety of words with which to express yourself. The broader your vocabulary, the easier it is to make your meaning crystal clear.</a:t>
            </a:r>
          </a:p>
          <a:p>
            <a:pPr>
              <a:lnSpc>
                <a:spcPct val="100000"/>
              </a:lnSpc>
              <a:spcBef>
                <a:spcPct val="0"/>
              </a:spcBef>
              <a:buFontTx/>
              <a:buNone/>
            </a:pPr>
            <a:endParaRPr lang="en-GB" altLang="en-US" sz="2500" dirty="0">
              <a:solidFill>
                <a:schemeClr val="tx1"/>
              </a:solidFill>
            </a:endParaRPr>
          </a:p>
          <a:p>
            <a:pPr>
              <a:lnSpc>
                <a:spcPct val="100000"/>
              </a:lnSpc>
              <a:spcBef>
                <a:spcPct val="0"/>
              </a:spcBef>
              <a:buFontTx/>
              <a:buNone/>
            </a:pPr>
            <a:r>
              <a:rPr lang="en-GB" altLang="en-US" sz="2500" i="1" dirty="0">
                <a:solidFill>
                  <a:schemeClr val="tx1"/>
                </a:solidFill>
              </a:rPr>
              <a:t>Are there any words on this slide that you don’t recognise? If so, what could you do about it?</a:t>
            </a:r>
          </a:p>
        </p:txBody>
      </p:sp>
      <p:pic>
        <p:nvPicPr>
          <p:cNvPr id="4" name="Picture 3" descr="A close up of a logo&#10;&#10;Description automatically generated">
            <a:extLst>
              <a:ext uri="{FF2B5EF4-FFF2-40B4-BE49-F238E27FC236}">
                <a16:creationId xmlns:a16="http://schemas.microsoft.com/office/drawing/2014/main" id="{96C5EF5B-C39C-43DD-AB1E-EB2681E228BB}"/>
              </a:ext>
            </a:extLst>
          </p:cNvPr>
          <p:cNvPicPr>
            <a:picLocks noChangeAspect="1"/>
          </p:cNvPicPr>
          <p:nvPr/>
        </p:nvPicPr>
        <p:blipFill>
          <a:blip r:embed="rId5"/>
          <a:stretch>
            <a:fillRect/>
          </a:stretch>
        </p:blipFill>
        <p:spPr>
          <a:xfrm>
            <a:off x="453418" y="2804844"/>
            <a:ext cx="2237448" cy="3272319"/>
          </a:xfrm>
          <a:prstGeom prst="rect">
            <a:avLst/>
          </a:prstGeom>
        </p:spPr>
      </p:pic>
    </p:spTree>
    <p:extLst>
      <p:ext uri="{BB962C8B-B14F-4D97-AF65-F5344CB8AC3E}">
        <p14:creationId xmlns:p14="http://schemas.microsoft.com/office/powerpoint/2010/main" val="20967305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Be a vocabulary magpie</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457201" y="1980910"/>
            <a:ext cx="8255396" cy="4507636"/>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When you spot a word you do not recognise, or even if you’re not quite certain what it means, don’t ignore it. View it like a shiny coin that is yours to collect if you wish. Pick it up, look after it and keep it ready in case you get the chance to use it. </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r>
              <a:rPr lang="en-GB" altLang="en-US" sz="2800" dirty="0">
                <a:solidFill>
                  <a:schemeClr val="tx1"/>
                </a:solidFill>
              </a:rPr>
              <a:t>Magpies famously pick up shiny objects and hoard them. You could be a vocabulary magpie!</a:t>
            </a:r>
            <a:endParaRPr lang="en-GB" altLang="en-US" sz="2500" dirty="0">
              <a:solidFill>
                <a:schemeClr val="tx1"/>
              </a:solidFill>
            </a:endParaRPr>
          </a:p>
        </p:txBody>
      </p:sp>
      <p:pic>
        <p:nvPicPr>
          <p:cNvPr id="5" name="Picture 4" descr="A close up of a logo&#10;&#10;Description automatically generated">
            <a:extLst>
              <a:ext uri="{FF2B5EF4-FFF2-40B4-BE49-F238E27FC236}">
                <a16:creationId xmlns:a16="http://schemas.microsoft.com/office/drawing/2014/main" id="{8A9014E4-23F2-45C4-BDB6-0D53368FF88B}"/>
              </a:ext>
            </a:extLst>
          </p:cNvPr>
          <p:cNvPicPr>
            <a:picLocks noChangeAspect="1"/>
          </p:cNvPicPr>
          <p:nvPr/>
        </p:nvPicPr>
        <p:blipFill>
          <a:blip r:embed="rId5"/>
          <a:stretch>
            <a:fillRect/>
          </a:stretch>
        </p:blipFill>
        <p:spPr>
          <a:xfrm>
            <a:off x="8712596" y="3629026"/>
            <a:ext cx="3362344" cy="2937848"/>
          </a:xfrm>
          <a:prstGeom prst="rect">
            <a:avLst/>
          </a:prstGeom>
        </p:spPr>
      </p:pic>
    </p:spTree>
    <p:extLst>
      <p:ext uri="{BB962C8B-B14F-4D97-AF65-F5344CB8AC3E}">
        <p14:creationId xmlns:p14="http://schemas.microsoft.com/office/powerpoint/2010/main" val="27695898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Use it or lose it</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421288" y="1985240"/>
            <a:ext cx="8619970" cy="4507636"/>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Of course, it’s not enough just to gather new words. You have to find out what they mean and how they are used so that you can confidently include them in your written work or what you say.</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r>
              <a:rPr lang="en-GB" altLang="en-US" sz="2800" dirty="0">
                <a:solidFill>
                  <a:schemeClr val="tx1"/>
                </a:solidFill>
              </a:rPr>
              <a:t>For that, you might need to check the meaning in a dictionary. Have you ever noticed that a dictionary not only tells you what the word means but also what class of word it is (noun, verb, adjective and so on) ?</a:t>
            </a:r>
            <a:endParaRPr lang="en-GB" altLang="en-US" sz="2500" dirty="0">
              <a:solidFill>
                <a:schemeClr val="tx1"/>
              </a:solidFill>
            </a:endParaRPr>
          </a:p>
        </p:txBody>
      </p:sp>
      <p:pic>
        <p:nvPicPr>
          <p:cNvPr id="4" name="Picture 3" descr="A close up of a device&#10;&#10;Description automatically generated">
            <a:extLst>
              <a:ext uri="{FF2B5EF4-FFF2-40B4-BE49-F238E27FC236}">
                <a16:creationId xmlns:a16="http://schemas.microsoft.com/office/drawing/2014/main" id="{10709E0E-CC30-460A-AEB6-254BCB23F80F}"/>
              </a:ext>
            </a:extLst>
          </p:cNvPr>
          <p:cNvPicPr>
            <a:picLocks noChangeAspect="1"/>
          </p:cNvPicPr>
          <p:nvPr/>
        </p:nvPicPr>
        <p:blipFill rotWithShape="1">
          <a:blip r:embed="rId5"/>
          <a:srcRect l="-2388" r="50000"/>
          <a:stretch/>
        </p:blipFill>
        <p:spPr>
          <a:xfrm>
            <a:off x="9161029" y="2938798"/>
            <a:ext cx="2679535" cy="3375782"/>
          </a:xfrm>
          <a:prstGeom prst="rect">
            <a:avLst/>
          </a:prstGeom>
        </p:spPr>
      </p:pic>
    </p:spTree>
    <p:extLst>
      <p:ext uri="{BB962C8B-B14F-4D97-AF65-F5344CB8AC3E}">
        <p14:creationId xmlns:p14="http://schemas.microsoft.com/office/powerpoint/2010/main" val="28581724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Use it or lose it</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3842702" y="1996430"/>
            <a:ext cx="7469311" cy="4019334"/>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Reading is a great way to encounter new vocabulary. Whenever you find an unfamiliar word, don’t ignore the treasure! Look it up straight away to find out what it means. If you don’t have a dictionary to hand, note down what the word is and look it up when you get the chance.</a:t>
            </a:r>
            <a:endParaRPr lang="en-GB" altLang="en-US" sz="2500" dirty="0">
              <a:solidFill>
                <a:schemeClr val="tx1"/>
              </a:solidFill>
            </a:endParaRPr>
          </a:p>
        </p:txBody>
      </p:sp>
      <p:pic>
        <p:nvPicPr>
          <p:cNvPr id="5" name="Picture 4" descr="A close up of a device&#10;&#10;Description automatically generated">
            <a:extLst>
              <a:ext uri="{FF2B5EF4-FFF2-40B4-BE49-F238E27FC236}">
                <a16:creationId xmlns:a16="http://schemas.microsoft.com/office/drawing/2014/main" id="{F2DFBA98-C04A-4614-AF40-BAFF0075C2A1}"/>
              </a:ext>
            </a:extLst>
          </p:cNvPr>
          <p:cNvPicPr>
            <a:picLocks noChangeAspect="1"/>
          </p:cNvPicPr>
          <p:nvPr/>
        </p:nvPicPr>
        <p:blipFill>
          <a:blip r:embed="rId5"/>
          <a:stretch>
            <a:fillRect/>
          </a:stretch>
        </p:blipFill>
        <p:spPr>
          <a:xfrm>
            <a:off x="733777" y="2659360"/>
            <a:ext cx="3017900" cy="2693475"/>
          </a:xfrm>
          <a:prstGeom prst="rect">
            <a:avLst/>
          </a:prstGeom>
        </p:spPr>
      </p:pic>
    </p:spTree>
    <p:extLst>
      <p:ext uri="{BB962C8B-B14F-4D97-AF65-F5344CB8AC3E}">
        <p14:creationId xmlns:p14="http://schemas.microsoft.com/office/powerpoint/2010/main" val="18185934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Finding the unfamiliar</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687616"/>
            <a:ext cx="10428270" cy="4363863"/>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Let’s practise. Here are the opening two lines of </a:t>
            </a:r>
            <a:r>
              <a:rPr lang="en-GB" altLang="en-US" sz="2800" i="1" dirty="0">
                <a:solidFill>
                  <a:schemeClr val="tx1"/>
                </a:solidFill>
              </a:rPr>
              <a:t>October</a:t>
            </a:r>
            <a:r>
              <a:rPr lang="en-GB" altLang="en-US" sz="2800" dirty="0">
                <a:solidFill>
                  <a:schemeClr val="tx1"/>
                </a:solidFill>
              </a:rPr>
              <a:t> by Edward Thomas. Are there any words you don’t understand? If so, look them up.</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r>
              <a:rPr lang="en-GB" altLang="en-US" sz="2800" i="1" dirty="0">
                <a:solidFill>
                  <a:schemeClr val="tx1"/>
                </a:solidFill>
              </a:rPr>
              <a:t>The green elm with the one great bough of gold</a:t>
            </a:r>
          </a:p>
          <a:p>
            <a:pPr>
              <a:lnSpc>
                <a:spcPct val="100000"/>
              </a:lnSpc>
              <a:spcBef>
                <a:spcPct val="0"/>
              </a:spcBef>
              <a:buFontTx/>
              <a:buNone/>
            </a:pPr>
            <a:r>
              <a:rPr lang="en-GB" altLang="en-US" sz="2800" i="1" dirty="0">
                <a:solidFill>
                  <a:schemeClr val="tx1"/>
                </a:solidFill>
              </a:rPr>
              <a:t>Lets leaves into the grass slip, one by one …</a:t>
            </a:r>
          </a:p>
        </p:txBody>
      </p:sp>
      <p:pic>
        <p:nvPicPr>
          <p:cNvPr id="4" name="Picture 3" descr="A picture containing drawing&#10;&#10;Description automatically generated">
            <a:extLst>
              <a:ext uri="{FF2B5EF4-FFF2-40B4-BE49-F238E27FC236}">
                <a16:creationId xmlns:a16="http://schemas.microsoft.com/office/drawing/2014/main" id="{F94218DC-ECBC-411E-A041-E47773EF7F43}"/>
              </a:ext>
            </a:extLst>
          </p:cNvPr>
          <p:cNvPicPr>
            <a:picLocks noChangeAspect="1"/>
          </p:cNvPicPr>
          <p:nvPr/>
        </p:nvPicPr>
        <p:blipFill>
          <a:blip r:embed="rId5"/>
          <a:stretch>
            <a:fillRect/>
          </a:stretch>
        </p:blipFill>
        <p:spPr>
          <a:xfrm>
            <a:off x="8516993" y="4015912"/>
            <a:ext cx="2060669" cy="1506864"/>
          </a:xfrm>
          <a:prstGeom prst="rect">
            <a:avLst/>
          </a:prstGeom>
        </p:spPr>
      </p:pic>
    </p:spTree>
    <p:extLst>
      <p:ext uri="{BB962C8B-B14F-4D97-AF65-F5344CB8AC3E}">
        <p14:creationId xmlns:p14="http://schemas.microsoft.com/office/powerpoint/2010/main" val="32379557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Show that you know it</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687616"/>
            <a:ext cx="10428270" cy="4363863"/>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Perhaps you weren’t very familiar with the word </a:t>
            </a:r>
            <a:r>
              <a:rPr lang="en-GB" altLang="en-US" sz="2800" i="1" dirty="0">
                <a:solidFill>
                  <a:schemeClr val="tx1"/>
                </a:solidFill>
              </a:rPr>
              <a:t>bough. </a:t>
            </a:r>
            <a:r>
              <a:rPr lang="en-GB" altLang="en-US" sz="2800" dirty="0">
                <a:solidFill>
                  <a:schemeClr val="tx1"/>
                </a:solidFill>
              </a:rPr>
              <a:t>A dictionary might tell you that </a:t>
            </a:r>
            <a:r>
              <a:rPr lang="en-GB" altLang="en-US" sz="2800" i="1" dirty="0">
                <a:solidFill>
                  <a:schemeClr val="tx1"/>
                </a:solidFill>
              </a:rPr>
              <a:t>bough</a:t>
            </a:r>
            <a:r>
              <a:rPr lang="en-GB" altLang="en-US" sz="2800" dirty="0">
                <a:solidFill>
                  <a:schemeClr val="tx1"/>
                </a:solidFill>
              </a:rPr>
              <a:t> is another word for the branch of a tree.</a:t>
            </a:r>
          </a:p>
          <a:p>
            <a:pPr>
              <a:lnSpc>
                <a:spcPct val="100000"/>
              </a:lnSpc>
              <a:spcBef>
                <a:spcPct val="0"/>
              </a:spcBef>
              <a:buFontTx/>
              <a:buNone/>
            </a:pPr>
            <a:endParaRPr lang="en-GB" altLang="en-US" sz="2800" i="1" dirty="0">
              <a:solidFill>
                <a:schemeClr val="tx1"/>
              </a:solidFill>
            </a:endParaRPr>
          </a:p>
          <a:p>
            <a:pPr>
              <a:lnSpc>
                <a:spcPct val="100000"/>
              </a:lnSpc>
              <a:spcBef>
                <a:spcPct val="0"/>
              </a:spcBef>
              <a:buFontTx/>
              <a:buNone/>
            </a:pPr>
            <a:r>
              <a:rPr lang="en-GB" altLang="en-US" sz="2800" dirty="0">
                <a:solidFill>
                  <a:schemeClr val="tx1"/>
                </a:solidFill>
              </a:rPr>
              <a:t>Now – and this is the really important part – we need to use it correctly in a sentence of our own.</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r>
              <a:rPr lang="en-GB" altLang="en-US" sz="2800" i="1" dirty="0">
                <a:solidFill>
                  <a:schemeClr val="tx1"/>
                </a:solidFill>
              </a:rPr>
              <a:t>The squirrel scampered along the thickest bough of the tree.</a:t>
            </a:r>
          </a:p>
        </p:txBody>
      </p:sp>
      <p:pic>
        <p:nvPicPr>
          <p:cNvPr id="5" name="Picture 4" descr="A close up of a logo&#10;&#10;Description automatically generated">
            <a:extLst>
              <a:ext uri="{FF2B5EF4-FFF2-40B4-BE49-F238E27FC236}">
                <a16:creationId xmlns:a16="http://schemas.microsoft.com/office/drawing/2014/main" id="{8386C258-DF12-4DB0-9174-45F2604B8DC0}"/>
              </a:ext>
            </a:extLst>
          </p:cNvPr>
          <p:cNvPicPr>
            <a:picLocks noChangeAspect="1"/>
          </p:cNvPicPr>
          <p:nvPr/>
        </p:nvPicPr>
        <p:blipFill rotWithShape="1">
          <a:blip r:embed="rId5"/>
          <a:srcRect l="53281" t="38790" r="1635" b="8638"/>
          <a:stretch/>
        </p:blipFill>
        <p:spPr>
          <a:xfrm>
            <a:off x="9688226" y="4363862"/>
            <a:ext cx="1692116" cy="1613043"/>
          </a:xfrm>
          <a:prstGeom prst="rect">
            <a:avLst/>
          </a:prstGeom>
        </p:spPr>
      </p:pic>
    </p:spTree>
    <p:extLst>
      <p:ext uri="{BB962C8B-B14F-4D97-AF65-F5344CB8AC3E}">
        <p14:creationId xmlns:p14="http://schemas.microsoft.com/office/powerpoint/2010/main" val="11404133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Finding the unfamiliar</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687616"/>
            <a:ext cx="10428270" cy="4363863"/>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Let’s have another go. Here is a sentence from </a:t>
            </a:r>
            <a:r>
              <a:rPr lang="en-GB" altLang="en-US" sz="2800" i="1" dirty="0">
                <a:solidFill>
                  <a:schemeClr val="tx1"/>
                </a:solidFill>
              </a:rPr>
              <a:t>The Butterfly Lion </a:t>
            </a:r>
            <a:r>
              <a:rPr lang="en-GB" altLang="en-US" sz="2800" dirty="0">
                <a:solidFill>
                  <a:schemeClr val="tx1"/>
                </a:solidFill>
              </a:rPr>
              <a:t>by Michael Morpurgo. Are there any words you don’t understand? If so, look them up.</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r>
              <a:rPr lang="en-GB" altLang="en-US" sz="2800" i="1" dirty="0">
                <a:solidFill>
                  <a:schemeClr val="tx1"/>
                </a:solidFill>
              </a:rPr>
              <a:t>The school holidays always dragged interminably </a:t>
            </a:r>
          </a:p>
          <a:p>
            <a:pPr>
              <a:lnSpc>
                <a:spcPct val="100000"/>
              </a:lnSpc>
              <a:spcBef>
                <a:spcPct val="0"/>
              </a:spcBef>
              <a:buFontTx/>
              <a:buNone/>
            </a:pPr>
            <a:r>
              <a:rPr lang="en-GB" altLang="en-US" sz="2800" i="1" dirty="0">
                <a:solidFill>
                  <a:schemeClr val="tx1"/>
                </a:solidFill>
              </a:rPr>
              <a:t>because Bertie wasn’t there on Sundays. </a:t>
            </a:r>
          </a:p>
        </p:txBody>
      </p:sp>
      <p:pic>
        <p:nvPicPr>
          <p:cNvPr id="5" name="Picture 4" descr="A close up of a logo&#10;&#10;Description automatically generated">
            <a:extLst>
              <a:ext uri="{FF2B5EF4-FFF2-40B4-BE49-F238E27FC236}">
                <a16:creationId xmlns:a16="http://schemas.microsoft.com/office/drawing/2014/main" id="{EB6A0B20-9F98-417A-B675-ECF44D56FBB0}"/>
              </a:ext>
            </a:extLst>
          </p:cNvPr>
          <p:cNvPicPr>
            <a:picLocks noChangeAspect="1"/>
          </p:cNvPicPr>
          <p:nvPr/>
        </p:nvPicPr>
        <p:blipFill>
          <a:blip r:embed="rId5"/>
          <a:stretch>
            <a:fillRect/>
          </a:stretch>
        </p:blipFill>
        <p:spPr>
          <a:xfrm>
            <a:off x="8657418" y="3869547"/>
            <a:ext cx="1920244" cy="1932436"/>
          </a:xfrm>
          <a:prstGeom prst="rect">
            <a:avLst/>
          </a:prstGeom>
        </p:spPr>
      </p:pic>
    </p:spTree>
    <p:extLst>
      <p:ext uri="{BB962C8B-B14F-4D97-AF65-F5344CB8AC3E}">
        <p14:creationId xmlns:p14="http://schemas.microsoft.com/office/powerpoint/2010/main" val="26866981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Show that you know it</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687616"/>
            <a:ext cx="10428270" cy="5011135"/>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Perhaps you weren’t familiar with the word </a:t>
            </a:r>
            <a:r>
              <a:rPr lang="en-GB" altLang="en-US" sz="2800" i="1" dirty="0">
                <a:solidFill>
                  <a:schemeClr val="tx1"/>
                </a:solidFill>
              </a:rPr>
              <a:t>interminably. </a:t>
            </a:r>
            <a:r>
              <a:rPr lang="en-GB" altLang="en-US" sz="2800" dirty="0">
                <a:solidFill>
                  <a:schemeClr val="tx1"/>
                </a:solidFill>
              </a:rPr>
              <a:t>A dictionary might tell you that it means </a:t>
            </a:r>
            <a:r>
              <a:rPr lang="en-GB" altLang="en-US" sz="2800" i="1" dirty="0">
                <a:solidFill>
                  <a:schemeClr val="tx1"/>
                </a:solidFill>
              </a:rPr>
              <a:t>endlessly</a:t>
            </a:r>
            <a:r>
              <a:rPr lang="en-GB" altLang="en-US" sz="2800" dirty="0">
                <a:solidFill>
                  <a:schemeClr val="tx1"/>
                </a:solidFill>
              </a:rPr>
              <a:t> or </a:t>
            </a:r>
            <a:r>
              <a:rPr lang="en-GB" altLang="en-US" sz="2800" i="1" dirty="0">
                <a:solidFill>
                  <a:schemeClr val="tx1"/>
                </a:solidFill>
              </a:rPr>
              <a:t>going on and on</a:t>
            </a:r>
            <a:r>
              <a:rPr lang="en-GB" altLang="en-US" sz="2800" dirty="0">
                <a:solidFill>
                  <a:schemeClr val="tx1"/>
                </a:solidFill>
              </a:rPr>
              <a:t>. It is often used in an exaggerated way to make a point because most things end at one time or another, even school holidays!</a:t>
            </a:r>
          </a:p>
          <a:p>
            <a:pPr>
              <a:lnSpc>
                <a:spcPct val="100000"/>
              </a:lnSpc>
              <a:spcBef>
                <a:spcPct val="0"/>
              </a:spcBef>
              <a:buFontTx/>
              <a:buNone/>
            </a:pPr>
            <a:endParaRPr lang="en-GB" altLang="en-US" sz="2800" i="1" dirty="0">
              <a:solidFill>
                <a:schemeClr val="tx1"/>
              </a:solidFill>
            </a:endParaRPr>
          </a:p>
          <a:p>
            <a:pPr>
              <a:lnSpc>
                <a:spcPct val="100000"/>
              </a:lnSpc>
              <a:spcBef>
                <a:spcPct val="0"/>
              </a:spcBef>
              <a:buFontTx/>
              <a:buNone/>
            </a:pPr>
            <a:r>
              <a:rPr lang="en-GB" altLang="en-US" sz="2800" dirty="0">
                <a:solidFill>
                  <a:schemeClr val="tx1"/>
                </a:solidFill>
              </a:rPr>
              <a:t>Now – and this is the really important part – we need to use it correctly in a sentence of our own.</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r>
              <a:rPr lang="en-GB" altLang="en-US" sz="2800" i="1" dirty="0">
                <a:solidFill>
                  <a:schemeClr val="tx1"/>
                </a:solidFill>
              </a:rPr>
              <a:t>The concert seemed to last interminably as the orchestra musicians scraped and banged their way through music that would have been a joy if played by anyone else.</a:t>
            </a:r>
          </a:p>
        </p:txBody>
      </p:sp>
    </p:spTree>
    <p:extLst>
      <p:ext uri="{BB962C8B-B14F-4D97-AF65-F5344CB8AC3E}">
        <p14:creationId xmlns:p14="http://schemas.microsoft.com/office/powerpoint/2010/main" val="4651735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Finding the unfamiliar</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687616"/>
            <a:ext cx="10428270" cy="4363863"/>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Let’s have another go. Here is a sentence from </a:t>
            </a:r>
            <a:r>
              <a:rPr lang="en-GB" altLang="en-US" sz="2800" i="1" dirty="0">
                <a:solidFill>
                  <a:schemeClr val="tx1"/>
                </a:solidFill>
              </a:rPr>
              <a:t>The Lion, the Witch and the Wardrobe </a:t>
            </a:r>
            <a:r>
              <a:rPr lang="en-GB" altLang="en-US" sz="2800" dirty="0">
                <a:solidFill>
                  <a:schemeClr val="tx1"/>
                </a:solidFill>
              </a:rPr>
              <a:t>by C. S. Lewis. Are there any words you don’t understand? If so, look them up.</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r>
              <a:rPr lang="en-GB" altLang="en-US" sz="2800" i="1" dirty="0">
                <a:solidFill>
                  <a:schemeClr val="tx1"/>
                </a:solidFill>
              </a:rPr>
              <a:t>Lucy felt a little frightened, but she felt very inquisitive </a:t>
            </a:r>
          </a:p>
          <a:p>
            <a:pPr>
              <a:lnSpc>
                <a:spcPct val="100000"/>
              </a:lnSpc>
              <a:spcBef>
                <a:spcPct val="0"/>
              </a:spcBef>
              <a:buFontTx/>
              <a:buNone/>
            </a:pPr>
            <a:r>
              <a:rPr lang="en-GB" altLang="en-US" sz="2800" i="1" dirty="0">
                <a:solidFill>
                  <a:schemeClr val="tx1"/>
                </a:solidFill>
              </a:rPr>
              <a:t>and excited as well. </a:t>
            </a:r>
          </a:p>
        </p:txBody>
      </p:sp>
    </p:spTree>
    <p:extLst>
      <p:ext uri="{BB962C8B-B14F-4D97-AF65-F5344CB8AC3E}">
        <p14:creationId xmlns:p14="http://schemas.microsoft.com/office/powerpoint/2010/main" val="2251009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Show that you know it</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687616"/>
            <a:ext cx="10428270" cy="5011135"/>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Perhaps you weren’t familiar with the word </a:t>
            </a:r>
            <a:r>
              <a:rPr lang="en-GB" altLang="en-US" sz="2800" i="1" dirty="0">
                <a:solidFill>
                  <a:schemeClr val="tx1"/>
                </a:solidFill>
              </a:rPr>
              <a:t>inquisitive. </a:t>
            </a:r>
            <a:r>
              <a:rPr lang="en-GB" altLang="en-US" sz="2800" dirty="0">
                <a:solidFill>
                  <a:schemeClr val="tx1"/>
                </a:solidFill>
              </a:rPr>
              <a:t>Even if you did know, would you be able to use it appropriately in a sentence of your own? Read the following sentences and decide which one uses it correctly. Click to check.</a:t>
            </a:r>
          </a:p>
          <a:p>
            <a:pPr>
              <a:lnSpc>
                <a:spcPct val="100000"/>
              </a:lnSpc>
              <a:spcBef>
                <a:spcPct val="0"/>
              </a:spcBef>
              <a:buFontTx/>
              <a:buNone/>
            </a:pPr>
            <a:endParaRPr lang="en-GB" altLang="en-US" sz="2800" i="1" dirty="0">
              <a:solidFill>
                <a:schemeClr val="tx1"/>
              </a:solidFill>
            </a:endParaRPr>
          </a:p>
          <a:p>
            <a:pPr marL="514350" indent="-514350">
              <a:lnSpc>
                <a:spcPct val="100000"/>
              </a:lnSpc>
              <a:spcBef>
                <a:spcPct val="0"/>
              </a:spcBef>
              <a:buFont typeface="+mj-lt"/>
              <a:buAutoNum type="arabicPeriod"/>
            </a:pPr>
            <a:r>
              <a:rPr lang="en-GB" altLang="en-US" sz="2800" dirty="0">
                <a:solidFill>
                  <a:schemeClr val="tx1"/>
                </a:solidFill>
              </a:rPr>
              <a:t>It was unusual to find an </a:t>
            </a:r>
            <a:r>
              <a:rPr lang="en-GB" altLang="en-US" sz="2800" i="1" dirty="0">
                <a:solidFill>
                  <a:schemeClr val="tx1"/>
                </a:solidFill>
              </a:rPr>
              <a:t>inquisitive</a:t>
            </a:r>
            <a:r>
              <a:rPr lang="en-GB" altLang="en-US" sz="2800" dirty="0">
                <a:solidFill>
                  <a:schemeClr val="tx1"/>
                </a:solidFill>
              </a:rPr>
              <a:t> this far from home.</a:t>
            </a:r>
          </a:p>
          <a:p>
            <a:pPr marL="514350" indent="-514350">
              <a:lnSpc>
                <a:spcPct val="100000"/>
              </a:lnSpc>
              <a:spcBef>
                <a:spcPct val="0"/>
              </a:spcBef>
              <a:buFont typeface="+mj-lt"/>
              <a:buAutoNum type="arabicPeriod"/>
            </a:pPr>
            <a:r>
              <a:rPr lang="en-GB" altLang="en-US" sz="2800" dirty="0">
                <a:solidFill>
                  <a:schemeClr val="tx1"/>
                </a:solidFill>
              </a:rPr>
              <a:t>The </a:t>
            </a:r>
            <a:r>
              <a:rPr lang="en-GB" altLang="en-US" sz="2800" i="1" dirty="0">
                <a:solidFill>
                  <a:schemeClr val="tx1"/>
                </a:solidFill>
              </a:rPr>
              <a:t>inquisitive</a:t>
            </a:r>
            <a:r>
              <a:rPr lang="en-GB" altLang="en-US" sz="2800" dirty="0">
                <a:solidFill>
                  <a:schemeClr val="tx1"/>
                </a:solidFill>
              </a:rPr>
              <a:t> hedgehog got stuck in the flower pot.</a:t>
            </a:r>
          </a:p>
          <a:p>
            <a:pPr marL="514350" indent="-514350">
              <a:lnSpc>
                <a:spcPct val="100000"/>
              </a:lnSpc>
              <a:spcBef>
                <a:spcPct val="0"/>
              </a:spcBef>
              <a:buFont typeface="+mj-lt"/>
              <a:buAutoNum type="arabicPeriod"/>
            </a:pPr>
            <a:r>
              <a:rPr lang="en-GB" altLang="en-US" sz="2800" dirty="0">
                <a:solidFill>
                  <a:schemeClr val="tx1"/>
                </a:solidFill>
              </a:rPr>
              <a:t>I like to </a:t>
            </a:r>
            <a:r>
              <a:rPr lang="en-GB" altLang="en-US" sz="2800" i="1" dirty="0">
                <a:solidFill>
                  <a:schemeClr val="tx1"/>
                </a:solidFill>
              </a:rPr>
              <a:t>inquisitive</a:t>
            </a:r>
            <a:r>
              <a:rPr lang="en-GB" altLang="en-US" sz="2800" dirty="0">
                <a:solidFill>
                  <a:schemeClr val="tx1"/>
                </a:solidFill>
              </a:rPr>
              <a:t> what words mean.</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endParaRPr lang="en-GB" altLang="en-US" sz="2800" dirty="0">
              <a:solidFill>
                <a:schemeClr val="tx1"/>
              </a:solidFill>
            </a:endParaRPr>
          </a:p>
        </p:txBody>
      </p:sp>
      <p:sp>
        <p:nvSpPr>
          <p:cNvPr id="6" name="Rectangle: Rounded Corners 5">
            <a:extLst>
              <a:ext uri="{FF2B5EF4-FFF2-40B4-BE49-F238E27FC236}">
                <a16:creationId xmlns:a16="http://schemas.microsoft.com/office/drawing/2014/main" id="{F51422B3-7C63-4254-BE9F-1E64D88D9298}"/>
              </a:ext>
            </a:extLst>
          </p:cNvPr>
          <p:cNvSpPr/>
          <p:nvPr/>
        </p:nvSpPr>
        <p:spPr>
          <a:xfrm>
            <a:off x="811658" y="1687616"/>
            <a:ext cx="10428270" cy="5011135"/>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Perhaps you weren’t familiar with the word </a:t>
            </a:r>
            <a:r>
              <a:rPr lang="en-GB" altLang="en-US" sz="2800" i="1" dirty="0">
                <a:solidFill>
                  <a:schemeClr val="tx1"/>
                </a:solidFill>
              </a:rPr>
              <a:t>inquisitive. </a:t>
            </a:r>
            <a:r>
              <a:rPr lang="en-GB" altLang="en-US" sz="2800" dirty="0">
                <a:solidFill>
                  <a:schemeClr val="tx1"/>
                </a:solidFill>
              </a:rPr>
              <a:t>Even if you did know, would you be able to use it appropriately in a sentence of your own? Read the following sentences and decide which one uses it correctly. Click to check.</a:t>
            </a:r>
          </a:p>
          <a:p>
            <a:pPr>
              <a:lnSpc>
                <a:spcPct val="100000"/>
              </a:lnSpc>
              <a:spcBef>
                <a:spcPct val="0"/>
              </a:spcBef>
              <a:buFontTx/>
              <a:buNone/>
            </a:pPr>
            <a:endParaRPr lang="en-GB" altLang="en-US" sz="2800" i="1" dirty="0">
              <a:solidFill>
                <a:schemeClr val="tx1"/>
              </a:solidFill>
            </a:endParaRPr>
          </a:p>
          <a:p>
            <a:pPr marL="514350" indent="-514350">
              <a:lnSpc>
                <a:spcPct val="100000"/>
              </a:lnSpc>
              <a:spcBef>
                <a:spcPct val="0"/>
              </a:spcBef>
              <a:buFont typeface="+mj-lt"/>
              <a:buAutoNum type="arabicPeriod"/>
            </a:pPr>
            <a:r>
              <a:rPr lang="en-GB" altLang="en-US" sz="2800" dirty="0">
                <a:solidFill>
                  <a:schemeClr val="tx1"/>
                </a:solidFill>
              </a:rPr>
              <a:t>It was unusual to find an </a:t>
            </a:r>
            <a:r>
              <a:rPr lang="en-GB" altLang="en-US" sz="2800" i="1" dirty="0">
                <a:solidFill>
                  <a:schemeClr val="tx1"/>
                </a:solidFill>
              </a:rPr>
              <a:t>inquisitive</a:t>
            </a:r>
            <a:r>
              <a:rPr lang="en-GB" altLang="en-US" sz="2800" dirty="0">
                <a:solidFill>
                  <a:schemeClr val="tx1"/>
                </a:solidFill>
              </a:rPr>
              <a:t> this far from home.</a:t>
            </a:r>
          </a:p>
          <a:p>
            <a:pPr marL="514350" indent="-514350">
              <a:lnSpc>
                <a:spcPct val="100000"/>
              </a:lnSpc>
              <a:spcBef>
                <a:spcPct val="0"/>
              </a:spcBef>
              <a:buFont typeface="+mj-lt"/>
              <a:buAutoNum type="arabicPeriod"/>
            </a:pPr>
            <a:r>
              <a:rPr lang="en-GB" altLang="en-US" sz="2800" dirty="0">
                <a:solidFill>
                  <a:srgbClr val="C00000"/>
                </a:solidFill>
              </a:rPr>
              <a:t>The </a:t>
            </a:r>
            <a:r>
              <a:rPr lang="en-GB" altLang="en-US" sz="2800" i="1" dirty="0">
                <a:solidFill>
                  <a:srgbClr val="C00000"/>
                </a:solidFill>
              </a:rPr>
              <a:t>inquisitive</a:t>
            </a:r>
            <a:r>
              <a:rPr lang="en-GB" altLang="en-US" sz="2800" dirty="0">
                <a:solidFill>
                  <a:srgbClr val="C00000"/>
                </a:solidFill>
              </a:rPr>
              <a:t> hedgehog got stuck in the flower pot.</a:t>
            </a:r>
          </a:p>
          <a:p>
            <a:pPr marL="514350" indent="-514350">
              <a:lnSpc>
                <a:spcPct val="100000"/>
              </a:lnSpc>
              <a:spcBef>
                <a:spcPct val="0"/>
              </a:spcBef>
              <a:buFont typeface="+mj-lt"/>
              <a:buAutoNum type="arabicPeriod"/>
            </a:pPr>
            <a:r>
              <a:rPr lang="en-GB" altLang="en-US" sz="2800" dirty="0">
                <a:solidFill>
                  <a:schemeClr val="tx1"/>
                </a:solidFill>
              </a:rPr>
              <a:t>I like to </a:t>
            </a:r>
            <a:r>
              <a:rPr lang="en-GB" altLang="en-US" sz="2800" i="1" dirty="0">
                <a:solidFill>
                  <a:schemeClr val="tx1"/>
                </a:solidFill>
              </a:rPr>
              <a:t>inquisitive</a:t>
            </a:r>
            <a:r>
              <a:rPr lang="en-GB" altLang="en-US" sz="2800" dirty="0">
                <a:solidFill>
                  <a:schemeClr val="tx1"/>
                </a:solidFill>
              </a:rPr>
              <a:t> what words mean.</a:t>
            </a:r>
          </a:p>
          <a:p>
            <a:pPr>
              <a:lnSpc>
                <a:spcPct val="100000"/>
              </a:lnSpc>
              <a:spcBef>
                <a:spcPct val="0"/>
              </a:spcBef>
              <a:buFontTx/>
              <a:buNone/>
            </a:pPr>
            <a:endParaRPr lang="en-GB" altLang="en-US" sz="2800" dirty="0">
              <a:solidFill>
                <a:schemeClr val="tx1"/>
              </a:solidFill>
            </a:endParaRPr>
          </a:p>
          <a:p>
            <a:pPr>
              <a:lnSpc>
                <a:spcPct val="100000"/>
              </a:lnSpc>
              <a:spcBef>
                <a:spcPct val="0"/>
              </a:spcBef>
              <a:buFontTx/>
              <a:buNone/>
            </a:pPr>
            <a:r>
              <a:rPr lang="en-GB" altLang="en-US" sz="2800" i="1" dirty="0">
                <a:solidFill>
                  <a:srgbClr val="C00000"/>
                </a:solidFill>
              </a:rPr>
              <a:t>Inquisitive</a:t>
            </a:r>
            <a:r>
              <a:rPr lang="en-GB" altLang="en-US" sz="2800" dirty="0">
                <a:solidFill>
                  <a:srgbClr val="C00000"/>
                </a:solidFill>
              </a:rPr>
              <a:t> is an adjective that describes a desire to find things out.</a:t>
            </a:r>
          </a:p>
        </p:txBody>
      </p:sp>
    </p:spTree>
    <p:extLst>
      <p:ext uri="{BB962C8B-B14F-4D97-AF65-F5344CB8AC3E}">
        <p14:creationId xmlns:p14="http://schemas.microsoft.com/office/powerpoint/2010/main" val="2762504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Your turn</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687616"/>
            <a:ext cx="10428270" cy="4363863"/>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Read this short extract from </a:t>
            </a:r>
            <a:r>
              <a:rPr lang="en-GB" altLang="en-US" sz="2800" i="1" dirty="0">
                <a:solidFill>
                  <a:schemeClr val="tx1"/>
                </a:solidFill>
              </a:rPr>
              <a:t>Treasure Island </a:t>
            </a:r>
            <a:r>
              <a:rPr lang="en-GB" altLang="en-US" sz="2800" dirty="0">
                <a:solidFill>
                  <a:schemeClr val="tx1"/>
                </a:solidFill>
              </a:rPr>
              <a:t>by Robert Louis Stevenson. Identify a word you don’t understand or are not familiar with, look it up if necessary and use it in a sentence of your own.</a:t>
            </a:r>
          </a:p>
          <a:p>
            <a:pPr>
              <a:lnSpc>
                <a:spcPct val="100000"/>
              </a:lnSpc>
              <a:spcBef>
                <a:spcPct val="0"/>
              </a:spcBef>
              <a:buFontTx/>
              <a:buNone/>
            </a:pPr>
            <a:endParaRPr lang="en-GB" altLang="en-US" sz="2800" i="1" dirty="0">
              <a:solidFill>
                <a:schemeClr val="tx1"/>
              </a:solidFill>
            </a:endParaRPr>
          </a:p>
          <a:p>
            <a:pPr>
              <a:lnSpc>
                <a:spcPct val="100000"/>
              </a:lnSpc>
              <a:spcBef>
                <a:spcPct val="0"/>
              </a:spcBef>
              <a:buFontTx/>
              <a:buNone/>
            </a:pPr>
            <a:r>
              <a:rPr lang="en-GB" sz="2800" i="1" dirty="0">
                <a:solidFill>
                  <a:schemeClr val="tx1"/>
                </a:solidFill>
              </a:rPr>
              <a:t>I remember his breath hanging like smoke in his wake as he strode off, and the last sound I heard of him, as he turned the big rock, was a loud snort of indignation ..</a:t>
            </a:r>
            <a:r>
              <a:rPr lang="en-GB" altLang="en-US" sz="2800" i="1" dirty="0">
                <a:solidFill>
                  <a:schemeClr val="tx1"/>
                </a:solidFill>
              </a:rPr>
              <a:t>. </a:t>
            </a:r>
          </a:p>
        </p:txBody>
      </p:sp>
    </p:spTree>
    <p:extLst>
      <p:ext uri="{BB962C8B-B14F-4D97-AF65-F5344CB8AC3E}">
        <p14:creationId xmlns:p14="http://schemas.microsoft.com/office/powerpoint/2010/main" val="4548685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How did you do?</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687616"/>
            <a:ext cx="10428270" cy="4363863"/>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You might have been unfamiliar with </a:t>
            </a:r>
            <a:r>
              <a:rPr lang="en-GB" altLang="en-US" sz="2800" i="1" dirty="0">
                <a:solidFill>
                  <a:schemeClr val="tx1"/>
                </a:solidFill>
              </a:rPr>
              <a:t>indignation</a:t>
            </a:r>
            <a:r>
              <a:rPr lang="en-GB" altLang="en-US" sz="2800" dirty="0">
                <a:solidFill>
                  <a:schemeClr val="tx1"/>
                </a:solidFill>
              </a:rPr>
              <a:t> or maybe </a:t>
            </a:r>
            <a:r>
              <a:rPr lang="en-GB" altLang="en-US" sz="2800" i="1" dirty="0">
                <a:solidFill>
                  <a:schemeClr val="tx1"/>
                </a:solidFill>
              </a:rPr>
              <a:t>wake</a:t>
            </a:r>
            <a:r>
              <a:rPr lang="en-GB" altLang="en-US" sz="2800" dirty="0">
                <a:solidFill>
                  <a:schemeClr val="tx1"/>
                </a:solidFill>
              </a:rPr>
              <a:t>. If so, here are examples of them being used in another context.</a:t>
            </a:r>
          </a:p>
          <a:p>
            <a:pPr>
              <a:lnSpc>
                <a:spcPct val="100000"/>
              </a:lnSpc>
              <a:spcBef>
                <a:spcPct val="0"/>
              </a:spcBef>
              <a:buFontTx/>
              <a:buNone/>
            </a:pPr>
            <a:endParaRPr lang="en-GB" altLang="en-US" sz="2800" i="1" dirty="0">
              <a:solidFill>
                <a:schemeClr val="tx1"/>
              </a:solidFill>
            </a:endParaRPr>
          </a:p>
          <a:p>
            <a:pPr>
              <a:lnSpc>
                <a:spcPct val="100000"/>
              </a:lnSpc>
              <a:spcBef>
                <a:spcPct val="0"/>
              </a:spcBef>
              <a:buFontTx/>
              <a:buNone/>
            </a:pPr>
            <a:r>
              <a:rPr lang="en-GB" sz="2800" dirty="0">
                <a:solidFill>
                  <a:schemeClr val="tx1"/>
                </a:solidFill>
              </a:rPr>
              <a:t>Bella was filled with </a:t>
            </a:r>
            <a:r>
              <a:rPr lang="en-GB" sz="2800" i="1" dirty="0">
                <a:solidFill>
                  <a:schemeClr val="tx1"/>
                </a:solidFill>
              </a:rPr>
              <a:t>indignation</a:t>
            </a:r>
            <a:r>
              <a:rPr lang="en-GB" sz="2800" dirty="0">
                <a:solidFill>
                  <a:schemeClr val="tx1"/>
                </a:solidFill>
              </a:rPr>
              <a:t> at having been asked to mow the lawn as well as hang the washing out.</a:t>
            </a:r>
          </a:p>
          <a:p>
            <a:pPr>
              <a:lnSpc>
                <a:spcPct val="100000"/>
              </a:lnSpc>
              <a:spcBef>
                <a:spcPct val="0"/>
              </a:spcBef>
              <a:buFontTx/>
              <a:buNone/>
            </a:pPr>
            <a:endParaRPr lang="en-GB" altLang="en-US" sz="2800" i="1" dirty="0">
              <a:solidFill>
                <a:schemeClr val="tx1"/>
              </a:solidFill>
            </a:endParaRPr>
          </a:p>
          <a:p>
            <a:pPr>
              <a:lnSpc>
                <a:spcPct val="100000"/>
              </a:lnSpc>
              <a:spcBef>
                <a:spcPct val="0"/>
              </a:spcBef>
              <a:buFontTx/>
              <a:buNone/>
            </a:pPr>
            <a:r>
              <a:rPr lang="en-GB" altLang="en-US" sz="2800" dirty="0">
                <a:solidFill>
                  <a:schemeClr val="tx1"/>
                </a:solidFill>
              </a:rPr>
              <a:t>Pasha stood by the railings at the back, watching the seagulls swooping hopefully over the ship’s churning </a:t>
            </a:r>
            <a:r>
              <a:rPr lang="en-GB" altLang="en-US" sz="2800" i="1" dirty="0">
                <a:solidFill>
                  <a:schemeClr val="tx1"/>
                </a:solidFill>
              </a:rPr>
              <a:t>wake</a:t>
            </a:r>
            <a:r>
              <a:rPr lang="en-GB" altLang="en-US" sz="2800" dirty="0">
                <a:solidFill>
                  <a:schemeClr val="tx1"/>
                </a:solidFill>
              </a:rPr>
              <a:t>.</a:t>
            </a:r>
          </a:p>
        </p:txBody>
      </p:sp>
    </p:spTree>
    <p:extLst>
      <p:ext uri="{BB962C8B-B14F-4D97-AF65-F5344CB8AC3E}">
        <p14:creationId xmlns:p14="http://schemas.microsoft.com/office/powerpoint/2010/main" val="4081439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Your turn</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811658" y="1687616"/>
            <a:ext cx="10428270" cy="4363863"/>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Have another go. Read this short extract from </a:t>
            </a:r>
            <a:r>
              <a:rPr lang="en-GB" altLang="en-US" sz="2800" i="1" dirty="0">
                <a:solidFill>
                  <a:schemeClr val="tx1"/>
                </a:solidFill>
              </a:rPr>
              <a:t>The Wolves of Willoughby Chase </a:t>
            </a:r>
            <a:r>
              <a:rPr lang="en-GB" altLang="en-US" sz="2800" dirty="0">
                <a:solidFill>
                  <a:schemeClr val="tx1"/>
                </a:solidFill>
              </a:rPr>
              <a:t>by Joan Aitken, then answer the questions on the following slide. </a:t>
            </a:r>
          </a:p>
          <a:p>
            <a:pPr>
              <a:lnSpc>
                <a:spcPct val="100000"/>
              </a:lnSpc>
              <a:spcBef>
                <a:spcPct val="0"/>
              </a:spcBef>
              <a:buFontTx/>
              <a:buNone/>
            </a:pPr>
            <a:endParaRPr lang="en-GB" altLang="en-US" sz="2800" i="1" dirty="0">
              <a:solidFill>
                <a:schemeClr val="tx1"/>
              </a:solidFill>
            </a:endParaRPr>
          </a:p>
          <a:p>
            <a:pPr>
              <a:lnSpc>
                <a:spcPct val="100000"/>
              </a:lnSpc>
              <a:spcBef>
                <a:spcPct val="0"/>
              </a:spcBef>
              <a:buFontTx/>
              <a:buNone/>
            </a:pPr>
            <a:r>
              <a:rPr lang="en-GB" sz="2800" i="1" dirty="0">
                <a:solidFill>
                  <a:schemeClr val="tx1"/>
                </a:solidFill>
              </a:rPr>
              <a:t>As if in contradiction of his words a sad and sinister howling now arose beyond the windows, and Sylvia, pressing her face against the dark pane, saw that they were passing through a thickly wooded region where snow lay deep on the ground.</a:t>
            </a:r>
            <a:endParaRPr lang="en-GB" altLang="en-US" sz="2800" i="1" dirty="0">
              <a:solidFill>
                <a:schemeClr val="tx1"/>
              </a:solidFill>
            </a:endParaRPr>
          </a:p>
        </p:txBody>
      </p:sp>
    </p:spTree>
    <p:extLst>
      <p:ext uri="{BB962C8B-B14F-4D97-AF65-F5344CB8AC3E}">
        <p14:creationId xmlns:p14="http://schemas.microsoft.com/office/powerpoint/2010/main" val="12912968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Your turn</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522269" y="1790358"/>
            <a:ext cx="11147461" cy="4363863"/>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Answer these questions based on the extract on the previous slide. Click to check.</a:t>
            </a:r>
          </a:p>
          <a:p>
            <a:pPr>
              <a:lnSpc>
                <a:spcPct val="100000"/>
              </a:lnSpc>
              <a:spcBef>
                <a:spcPct val="0"/>
              </a:spcBef>
              <a:buFontTx/>
              <a:buNone/>
            </a:pPr>
            <a:endParaRPr lang="en-GB" altLang="en-US" sz="2800" dirty="0">
              <a:solidFill>
                <a:schemeClr val="tx1"/>
              </a:solidFill>
            </a:endParaRPr>
          </a:p>
          <a:p>
            <a:pPr marL="514350" indent="-514350">
              <a:lnSpc>
                <a:spcPct val="100000"/>
              </a:lnSpc>
              <a:spcBef>
                <a:spcPct val="0"/>
              </a:spcBef>
              <a:buFontTx/>
              <a:buAutoNum type="arabicPeriod"/>
            </a:pPr>
            <a:r>
              <a:rPr lang="en-GB" altLang="en-US" sz="2800" dirty="0">
                <a:solidFill>
                  <a:schemeClr val="tx1"/>
                </a:solidFill>
              </a:rPr>
              <a:t>Find and copy a word that means </a:t>
            </a:r>
            <a:r>
              <a:rPr lang="en-GB" altLang="en-US" sz="2800" i="1" dirty="0">
                <a:solidFill>
                  <a:schemeClr val="tx1"/>
                </a:solidFill>
              </a:rPr>
              <a:t>a statement which has the opposite meaning of something someone else has said</a:t>
            </a:r>
            <a:r>
              <a:rPr lang="en-GB" altLang="en-US" sz="2800" dirty="0">
                <a:solidFill>
                  <a:schemeClr val="tx1"/>
                </a:solidFill>
              </a:rPr>
              <a:t>.</a:t>
            </a:r>
            <a:endParaRPr lang="en-GB" altLang="en-US" sz="2800" i="1" dirty="0">
              <a:solidFill>
                <a:schemeClr val="tx1"/>
              </a:solidFill>
            </a:endParaRPr>
          </a:p>
          <a:p>
            <a:pPr marL="514350" indent="-514350">
              <a:lnSpc>
                <a:spcPct val="100000"/>
              </a:lnSpc>
              <a:spcBef>
                <a:spcPct val="0"/>
              </a:spcBef>
              <a:buFontTx/>
              <a:buAutoNum type="arabicPeriod"/>
            </a:pPr>
            <a:r>
              <a:rPr lang="en-GB" altLang="en-US" sz="2800" dirty="0">
                <a:solidFill>
                  <a:schemeClr val="tx1"/>
                </a:solidFill>
              </a:rPr>
              <a:t>Which of these sentences uses the word </a:t>
            </a:r>
            <a:r>
              <a:rPr lang="en-GB" altLang="en-US" sz="2800" i="1" dirty="0">
                <a:solidFill>
                  <a:schemeClr val="tx1"/>
                </a:solidFill>
              </a:rPr>
              <a:t>sinister</a:t>
            </a:r>
            <a:r>
              <a:rPr lang="en-GB" altLang="en-US" sz="2800" dirty="0">
                <a:solidFill>
                  <a:schemeClr val="tx1"/>
                </a:solidFill>
              </a:rPr>
              <a:t> correctly?</a:t>
            </a:r>
          </a:p>
          <a:p>
            <a:pPr marL="514350" indent="-514350">
              <a:lnSpc>
                <a:spcPct val="100000"/>
              </a:lnSpc>
              <a:spcBef>
                <a:spcPct val="0"/>
              </a:spcBef>
              <a:buFont typeface="+mj-lt"/>
              <a:buAutoNum type="alphaLcPeriod"/>
            </a:pPr>
            <a:r>
              <a:rPr lang="en-GB" altLang="en-US" sz="2800" dirty="0">
                <a:solidFill>
                  <a:schemeClr val="tx1"/>
                </a:solidFill>
              </a:rPr>
              <a:t>He could tell that there was a </a:t>
            </a:r>
            <a:r>
              <a:rPr lang="en-GB" altLang="en-US" sz="2800" i="1" dirty="0">
                <a:solidFill>
                  <a:schemeClr val="tx1"/>
                </a:solidFill>
              </a:rPr>
              <a:t>sinister</a:t>
            </a:r>
            <a:r>
              <a:rPr lang="en-GB" altLang="en-US" sz="2800" dirty="0">
                <a:solidFill>
                  <a:schemeClr val="tx1"/>
                </a:solidFill>
              </a:rPr>
              <a:t> hiding in the room.</a:t>
            </a:r>
          </a:p>
          <a:p>
            <a:pPr marL="514350" indent="-514350">
              <a:lnSpc>
                <a:spcPct val="100000"/>
              </a:lnSpc>
              <a:spcBef>
                <a:spcPct val="0"/>
              </a:spcBef>
              <a:buFont typeface="+mj-lt"/>
              <a:buAutoNum type="alphaLcPeriod"/>
            </a:pPr>
            <a:r>
              <a:rPr lang="en-GB" altLang="en-US" sz="2800" dirty="0">
                <a:solidFill>
                  <a:schemeClr val="tx1"/>
                </a:solidFill>
              </a:rPr>
              <a:t>They tried to </a:t>
            </a:r>
            <a:r>
              <a:rPr lang="en-GB" altLang="en-US" sz="2800" i="1" dirty="0">
                <a:solidFill>
                  <a:schemeClr val="tx1"/>
                </a:solidFill>
              </a:rPr>
              <a:t>sinister</a:t>
            </a:r>
            <a:r>
              <a:rPr lang="en-GB" altLang="en-US" sz="2800" dirty="0">
                <a:solidFill>
                  <a:schemeClr val="tx1"/>
                </a:solidFill>
              </a:rPr>
              <a:t> the ghosts away.</a:t>
            </a:r>
          </a:p>
          <a:p>
            <a:pPr marL="514350" indent="-514350">
              <a:lnSpc>
                <a:spcPct val="100000"/>
              </a:lnSpc>
              <a:spcBef>
                <a:spcPct val="0"/>
              </a:spcBef>
              <a:buFont typeface="+mj-lt"/>
              <a:buAutoNum type="alphaLcPeriod"/>
            </a:pPr>
            <a:r>
              <a:rPr lang="en-GB" altLang="en-US" sz="2800" dirty="0">
                <a:solidFill>
                  <a:schemeClr val="tx1"/>
                </a:solidFill>
              </a:rPr>
              <a:t>A </a:t>
            </a:r>
            <a:r>
              <a:rPr lang="en-GB" altLang="en-US" sz="2800" i="1" dirty="0">
                <a:solidFill>
                  <a:schemeClr val="tx1"/>
                </a:solidFill>
              </a:rPr>
              <a:t>sinister</a:t>
            </a:r>
            <a:r>
              <a:rPr lang="en-GB" altLang="en-US" sz="2800" dirty="0">
                <a:solidFill>
                  <a:schemeClr val="tx1"/>
                </a:solidFill>
              </a:rPr>
              <a:t>, hooded figure appeared at the end of the road.</a:t>
            </a:r>
          </a:p>
        </p:txBody>
      </p:sp>
    </p:spTree>
    <p:extLst>
      <p:ext uri="{BB962C8B-B14F-4D97-AF65-F5344CB8AC3E}">
        <p14:creationId xmlns:p14="http://schemas.microsoft.com/office/powerpoint/2010/main" val="41501750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How did you do?</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8" name="Rectangle: Rounded Corners 7">
            <a:extLst>
              <a:ext uri="{FF2B5EF4-FFF2-40B4-BE49-F238E27FC236}">
                <a16:creationId xmlns:a16="http://schemas.microsoft.com/office/drawing/2014/main" id="{680F9AD8-C682-45EE-B56A-0D92DA1F8DF5}"/>
              </a:ext>
            </a:extLst>
          </p:cNvPr>
          <p:cNvSpPr/>
          <p:nvPr/>
        </p:nvSpPr>
        <p:spPr>
          <a:xfrm>
            <a:off x="517132" y="1790357"/>
            <a:ext cx="11157735" cy="4363863"/>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sz="2800" dirty="0">
                <a:solidFill>
                  <a:schemeClr val="tx1"/>
                </a:solidFill>
              </a:rPr>
              <a:t>Answer these questions based on the extract on the previous slide. Click to check.</a:t>
            </a:r>
          </a:p>
          <a:p>
            <a:pPr>
              <a:lnSpc>
                <a:spcPct val="100000"/>
              </a:lnSpc>
              <a:spcBef>
                <a:spcPct val="0"/>
              </a:spcBef>
              <a:buFontTx/>
              <a:buNone/>
            </a:pPr>
            <a:endParaRPr lang="en-GB" altLang="en-US" sz="2800" dirty="0">
              <a:solidFill>
                <a:schemeClr val="tx1"/>
              </a:solidFill>
            </a:endParaRPr>
          </a:p>
          <a:p>
            <a:pPr marL="514350" indent="-514350">
              <a:spcBef>
                <a:spcPct val="0"/>
              </a:spcBef>
              <a:buFontTx/>
              <a:buAutoNum type="arabicPeriod"/>
            </a:pPr>
            <a:r>
              <a:rPr lang="en-GB" altLang="en-US" sz="2800" dirty="0">
                <a:solidFill>
                  <a:schemeClr val="tx1"/>
                </a:solidFill>
              </a:rPr>
              <a:t>Find and copy a word that means </a:t>
            </a:r>
            <a:r>
              <a:rPr lang="en-GB" altLang="en-US" sz="2800" i="1" dirty="0">
                <a:solidFill>
                  <a:schemeClr val="tx1"/>
                </a:solidFill>
              </a:rPr>
              <a:t>a statement which has the opposite meaning of something someone else has said. </a:t>
            </a:r>
            <a:r>
              <a:rPr lang="en-GB" altLang="en-US" sz="2800" dirty="0">
                <a:solidFill>
                  <a:srgbClr val="C00000"/>
                </a:solidFill>
              </a:rPr>
              <a:t>contradiction</a:t>
            </a:r>
            <a:endParaRPr lang="en-GB" altLang="en-US" sz="2800" i="1" dirty="0">
              <a:solidFill>
                <a:srgbClr val="C00000"/>
              </a:solidFill>
            </a:endParaRPr>
          </a:p>
          <a:p>
            <a:pPr marL="514350" indent="-514350">
              <a:lnSpc>
                <a:spcPct val="100000"/>
              </a:lnSpc>
              <a:spcBef>
                <a:spcPct val="0"/>
              </a:spcBef>
              <a:buFontTx/>
              <a:buAutoNum type="arabicPeriod"/>
            </a:pPr>
            <a:r>
              <a:rPr lang="en-GB" altLang="en-US" sz="2800" dirty="0">
                <a:solidFill>
                  <a:schemeClr val="tx1"/>
                </a:solidFill>
              </a:rPr>
              <a:t>Which of these sentences uses the word </a:t>
            </a:r>
            <a:r>
              <a:rPr lang="en-GB" altLang="en-US" sz="2800" i="1" dirty="0">
                <a:solidFill>
                  <a:schemeClr val="tx1"/>
                </a:solidFill>
              </a:rPr>
              <a:t>sinister</a:t>
            </a:r>
            <a:r>
              <a:rPr lang="en-GB" altLang="en-US" sz="2800" dirty="0">
                <a:solidFill>
                  <a:schemeClr val="tx1"/>
                </a:solidFill>
              </a:rPr>
              <a:t> correctly?</a:t>
            </a:r>
          </a:p>
          <a:p>
            <a:pPr marL="514350" indent="-514350">
              <a:lnSpc>
                <a:spcPct val="100000"/>
              </a:lnSpc>
              <a:spcBef>
                <a:spcPct val="0"/>
              </a:spcBef>
              <a:buFont typeface="+mj-lt"/>
              <a:buAutoNum type="alphaLcPeriod"/>
            </a:pPr>
            <a:r>
              <a:rPr lang="en-GB" altLang="en-US" sz="2800" dirty="0">
                <a:solidFill>
                  <a:schemeClr val="tx1"/>
                </a:solidFill>
              </a:rPr>
              <a:t>He could tell that there was a </a:t>
            </a:r>
            <a:r>
              <a:rPr lang="en-GB" altLang="en-US" sz="2800" i="1" dirty="0">
                <a:solidFill>
                  <a:schemeClr val="tx1"/>
                </a:solidFill>
              </a:rPr>
              <a:t>sinister</a:t>
            </a:r>
            <a:r>
              <a:rPr lang="en-GB" altLang="en-US" sz="2800" dirty="0">
                <a:solidFill>
                  <a:schemeClr val="tx1"/>
                </a:solidFill>
              </a:rPr>
              <a:t> hiding in the room.</a:t>
            </a:r>
          </a:p>
          <a:p>
            <a:pPr marL="514350" indent="-514350">
              <a:lnSpc>
                <a:spcPct val="100000"/>
              </a:lnSpc>
              <a:spcBef>
                <a:spcPct val="0"/>
              </a:spcBef>
              <a:buFont typeface="+mj-lt"/>
              <a:buAutoNum type="alphaLcPeriod"/>
            </a:pPr>
            <a:r>
              <a:rPr lang="en-GB" altLang="en-US" sz="2800" dirty="0">
                <a:solidFill>
                  <a:schemeClr val="tx1"/>
                </a:solidFill>
              </a:rPr>
              <a:t>They tried to </a:t>
            </a:r>
            <a:r>
              <a:rPr lang="en-GB" altLang="en-US" sz="2800" i="1" dirty="0">
                <a:solidFill>
                  <a:schemeClr val="tx1"/>
                </a:solidFill>
              </a:rPr>
              <a:t>sinister</a:t>
            </a:r>
            <a:r>
              <a:rPr lang="en-GB" altLang="en-US" sz="2800" dirty="0">
                <a:solidFill>
                  <a:schemeClr val="tx1"/>
                </a:solidFill>
              </a:rPr>
              <a:t> the ghosts away.</a:t>
            </a:r>
          </a:p>
          <a:p>
            <a:pPr marL="514350" indent="-514350">
              <a:lnSpc>
                <a:spcPct val="100000"/>
              </a:lnSpc>
              <a:spcBef>
                <a:spcPct val="0"/>
              </a:spcBef>
              <a:buFont typeface="+mj-lt"/>
              <a:buAutoNum type="alphaLcPeriod"/>
            </a:pPr>
            <a:r>
              <a:rPr lang="en-GB" altLang="en-US" sz="2800" dirty="0">
                <a:solidFill>
                  <a:srgbClr val="C00000"/>
                </a:solidFill>
              </a:rPr>
              <a:t>A </a:t>
            </a:r>
            <a:r>
              <a:rPr lang="en-GB" altLang="en-US" sz="2800" i="1" dirty="0">
                <a:solidFill>
                  <a:srgbClr val="C00000"/>
                </a:solidFill>
              </a:rPr>
              <a:t>sinister</a:t>
            </a:r>
            <a:r>
              <a:rPr lang="en-GB" altLang="en-US" sz="2800" dirty="0">
                <a:solidFill>
                  <a:srgbClr val="C00000"/>
                </a:solidFill>
              </a:rPr>
              <a:t>, hooded figure appeared at the end of the road.</a:t>
            </a:r>
          </a:p>
        </p:txBody>
      </p:sp>
    </p:spTree>
    <p:extLst>
      <p:ext uri="{BB962C8B-B14F-4D97-AF65-F5344CB8AC3E}">
        <p14:creationId xmlns:p14="http://schemas.microsoft.com/office/powerpoint/2010/main" val="18184690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825873" y="365124"/>
            <a:ext cx="8619970" cy="1116565"/>
          </a:xfrm>
          <a:solidFill>
            <a:srgbClr val="FDFEDA"/>
          </a:solidFill>
          <a:ln>
            <a:solidFill>
              <a:schemeClr val="accent1"/>
            </a:solidFill>
          </a:ln>
        </p:spPr>
        <p:txBody>
          <a:bodyPr>
            <a:normAutofit/>
          </a:bodyPr>
          <a:lstStyle/>
          <a:p>
            <a:pPr algn="ctr"/>
            <a:r>
              <a:rPr lang="en-GB" sz="4000" b="1" dirty="0">
                <a:solidFill>
                  <a:srgbClr val="002060"/>
                </a:solidFill>
                <a:latin typeface="+mn-lt"/>
              </a:rPr>
              <a:t>Review</a:t>
            </a:r>
          </a:p>
        </p:txBody>
      </p:sp>
      <p:pic>
        <p:nvPicPr>
          <p:cNvPr id="9" name="Picture 8">
            <a:extLst>
              <a:ext uri="{FF2B5EF4-FFF2-40B4-BE49-F238E27FC236}">
                <a16:creationId xmlns:a16="http://schemas.microsoft.com/office/drawing/2014/main" id="{F4FF22BC-2E32-324C-9E60-D686B9033752}"/>
              </a:ext>
            </a:extLst>
          </p:cNvPr>
          <p:cNvPicPr>
            <a:picLocks noChangeAspect="1"/>
          </p:cNvPicPr>
          <p:nvPr/>
        </p:nvPicPr>
        <p:blipFill>
          <a:blip r:embed="rId3"/>
          <a:stretch>
            <a:fillRect/>
          </a:stretch>
        </p:blipFill>
        <p:spPr>
          <a:xfrm>
            <a:off x="10577662" y="420961"/>
            <a:ext cx="1468702" cy="970048"/>
          </a:xfrm>
          <a:prstGeom prst="rect">
            <a:avLst/>
          </a:prstGeom>
        </p:spPr>
      </p:pic>
      <p:pic>
        <p:nvPicPr>
          <p:cNvPr id="7" name="Picture 6">
            <a:extLst>
              <a:ext uri="{FF2B5EF4-FFF2-40B4-BE49-F238E27FC236}">
                <a16:creationId xmlns:a16="http://schemas.microsoft.com/office/drawing/2014/main" id="{1C232D43-3351-455F-BAD1-093349C6D7EA}"/>
              </a:ext>
            </a:extLst>
          </p:cNvPr>
          <p:cNvPicPr/>
          <p:nvPr/>
        </p:nvPicPr>
        <p:blipFill>
          <a:blip r:embed="rId4">
            <a:extLst>
              <a:ext uri="{28A0092B-C50C-407E-A947-70E740481C1C}">
                <a14:useLocalDpi xmlns:a14="http://schemas.microsoft.com/office/drawing/2010/main" val="0"/>
              </a:ext>
            </a:extLst>
          </a:blip>
          <a:stretch>
            <a:fillRect/>
          </a:stretch>
        </p:blipFill>
        <p:spPr>
          <a:xfrm>
            <a:off x="231810" y="244896"/>
            <a:ext cx="1003935" cy="1442720"/>
          </a:xfrm>
          <a:prstGeom prst="rect">
            <a:avLst/>
          </a:prstGeom>
        </p:spPr>
      </p:pic>
      <p:sp>
        <p:nvSpPr>
          <p:cNvPr id="6" name="Rectangle: Rounded Corners 5">
            <a:extLst>
              <a:ext uri="{FF2B5EF4-FFF2-40B4-BE49-F238E27FC236}">
                <a16:creationId xmlns:a16="http://schemas.microsoft.com/office/drawing/2014/main" id="{5BBAB6C4-ABB9-4556-99E4-03CFF7002394}"/>
              </a:ext>
            </a:extLst>
          </p:cNvPr>
          <p:cNvSpPr/>
          <p:nvPr/>
        </p:nvSpPr>
        <p:spPr>
          <a:xfrm>
            <a:off x="1000055" y="1910309"/>
            <a:ext cx="10215634" cy="3862961"/>
          </a:xfrm>
          <a:prstGeom prst="roundRect">
            <a:avLst/>
          </a:prstGeom>
          <a:solidFill>
            <a:srgbClr val="FDFED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nSpc>
                <a:spcPct val="100000"/>
              </a:lnSpc>
              <a:spcBef>
                <a:spcPct val="0"/>
              </a:spcBef>
              <a:buFont typeface="Arial" panose="020B0604020202020204" pitchFamily="34" charset="0"/>
              <a:buChar char="•"/>
            </a:pPr>
            <a:r>
              <a:rPr lang="en-GB" sz="2800" dirty="0">
                <a:solidFill>
                  <a:schemeClr val="tx1"/>
                </a:solidFill>
              </a:rPr>
              <a:t>It is important for all of us to broaden our vocabulary.</a:t>
            </a:r>
          </a:p>
          <a:p>
            <a:pPr marL="457200" indent="-457200">
              <a:lnSpc>
                <a:spcPct val="100000"/>
              </a:lnSpc>
              <a:spcBef>
                <a:spcPct val="0"/>
              </a:spcBef>
              <a:buFont typeface="Arial" panose="020B0604020202020204" pitchFamily="34" charset="0"/>
              <a:buChar char="•"/>
            </a:pPr>
            <a:r>
              <a:rPr lang="en-GB" sz="2800" dirty="0">
                <a:solidFill>
                  <a:schemeClr val="tx1"/>
                </a:solidFill>
              </a:rPr>
              <a:t>Reading is an excellent way to discover new words.</a:t>
            </a:r>
          </a:p>
          <a:p>
            <a:pPr marL="457200" indent="-457200">
              <a:lnSpc>
                <a:spcPct val="100000"/>
              </a:lnSpc>
              <a:spcBef>
                <a:spcPct val="0"/>
              </a:spcBef>
              <a:buFont typeface="Arial" panose="020B0604020202020204" pitchFamily="34" charset="0"/>
              <a:buChar char="•"/>
            </a:pPr>
            <a:r>
              <a:rPr lang="en-GB" sz="2800" dirty="0">
                <a:solidFill>
                  <a:schemeClr val="tx1"/>
                </a:solidFill>
              </a:rPr>
              <a:t>If you find an unfamiliar word when reading, look it up to find out what it means and how to use it.</a:t>
            </a:r>
          </a:p>
          <a:p>
            <a:pPr marL="457200" indent="-457200">
              <a:lnSpc>
                <a:spcPct val="100000"/>
              </a:lnSpc>
              <a:spcBef>
                <a:spcPct val="0"/>
              </a:spcBef>
              <a:buFont typeface="Arial" panose="020B0604020202020204" pitchFamily="34" charset="0"/>
              <a:buChar char="•"/>
            </a:pPr>
            <a:r>
              <a:rPr lang="en-GB" sz="2800" dirty="0">
                <a:solidFill>
                  <a:schemeClr val="tx1"/>
                </a:solidFill>
              </a:rPr>
              <a:t>Practise using new words in your own writing and conversation as soon as you can.</a:t>
            </a:r>
          </a:p>
        </p:txBody>
      </p:sp>
      <p:pic>
        <p:nvPicPr>
          <p:cNvPr id="8" name="Picture 7" descr="A close up of a device&#10;&#10;Description automatically generated">
            <a:extLst>
              <a:ext uri="{FF2B5EF4-FFF2-40B4-BE49-F238E27FC236}">
                <a16:creationId xmlns:a16="http://schemas.microsoft.com/office/drawing/2014/main" id="{DEA84EF2-F99A-4037-889E-425E47C42B04}"/>
              </a:ext>
            </a:extLst>
          </p:cNvPr>
          <p:cNvPicPr>
            <a:picLocks noChangeAspect="1"/>
          </p:cNvPicPr>
          <p:nvPr/>
        </p:nvPicPr>
        <p:blipFill>
          <a:blip r:embed="rId5"/>
          <a:stretch>
            <a:fillRect/>
          </a:stretch>
        </p:blipFill>
        <p:spPr>
          <a:xfrm>
            <a:off x="9295701" y="4545787"/>
            <a:ext cx="2750663" cy="2454965"/>
          </a:xfrm>
          <a:prstGeom prst="rect">
            <a:avLst/>
          </a:prstGeom>
        </p:spPr>
      </p:pic>
    </p:spTree>
    <p:extLst>
      <p:ext uri="{BB962C8B-B14F-4D97-AF65-F5344CB8AC3E}">
        <p14:creationId xmlns:p14="http://schemas.microsoft.com/office/powerpoint/2010/main" val="7663362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1698</Words>
  <Application>Microsoft Office PowerPoint</Application>
  <PresentationFormat>Widescreen</PresentationFormat>
  <Paragraphs>137</Paragraphs>
  <Slides>20</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Wingdings</vt:lpstr>
      <vt:lpstr>Office Theme</vt:lpstr>
      <vt:lpstr>PowerPoint Presentation</vt:lpstr>
      <vt:lpstr>Teachers’ Notes</vt:lpstr>
      <vt:lpstr>Shades of meaning</vt:lpstr>
      <vt:lpstr>Broadening your vocabulary</vt:lpstr>
      <vt:lpstr>Broadening your vocabulary</vt:lpstr>
      <vt:lpstr>Be a vocabulary magpie</vt:lpstr>
      <vt:lpstr>Use it or lose it</vt:lpstr>
      <vt:lpstr>Use it or lose it</vt:lpstr>
      <vt:lpstr>Finding the unfamiliar</vt:lpstr>
      <vt:lpstr>Show that you know it</vt:lpstr>
      <vt:lpstr>Finding the unfamiliar</vt:lpstr>
      <vt:lpstr>Show that you know it</vt:lpstr>
      <vt:lpstr>Finding the unfamiliar</vt:lpstr>
      <vt:lpstr>Show that you know it</vt:lpstr>
      <vt:lpstr>Your turn</vt:lpstr>
      <vt:lpstr>How did you do?</vt:lpstr>
      <vt:lpstr>Your turn</vt:lpstr>
      <vt:lpstr>Your turn</vt:lpstr>
      <vt:lpstr>How did you do?</vt:lpstr>
      <vt:lpstr>Review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Christina Maskell</cp:lastModifiedBy>
  <cp:revision>286</cp:revision>
  <dcterms:created xsi:type="dcterms:W3CDTF">2017-03-29T13:14:03Z</dcterms:created>
  <dcterms:modified xsi:type="dcterms:W3CDTF">2020-05-31T15:33:17Z</dcterms:modified>
</cp:coreProperties>
</file>