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1" r:id="rId4"/>
    <p:sldId id="266" r:id="rId5"/>
    <p:sldId id="264" r:id="rId6"/>
    <p:sldId id="262" r:id="rId7"/>
    <p:sldId id="267" r:id="rId8"/>
    <p:sldId id="265" r:id="rId9"/>
    <p:sldId id="263" r:id="rId10"/>
    <p:sldId id="268"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18"/>
  </p:normalViewPr>
  <p:slideViewPr>
    <p:cSldViewPr snapToGrid="0" snapToObjects="1">
      <p:cViewPr varScale="1">
        <p:scale>
          <a:sx n="63" d="100"/>
          <a:sy n="63" d="100"/>
        </p:scale>
        <p:origin x="77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5/12/2020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887" y="2009444"/>
            <a:ext cx="9144000" cy="1927273"/>
          </a:xfrm>
          <a:solidFill>
            <a:schemeClr val="accent2">
              <a:lumMod val="40000"/>
              <a:lumOff val="60000"/>
            </a:schemeClr>
          </a:solidFill>
          <a:ln>
            <a:solidFill>
              <a:schemeClr val="accent1">
                <a:lumMod val="75000"/>
              </a:schemeClr>
            </a:solidFill>
          </a:ln>
        </p:spPr>
        <p:txBody>
          <a:bodyPr>
            <a:normAutofit/>
          </a:bodyPr>
          <a:lstStyle/>
          <a:p>
            <a:r>
              <a:rPr lang="en-GB" sz="4000">
                <a:latin typeface="+mn-lt"/>
              </a:rPr>
              <a:t>B2R3c. </a:t>
            </a:r>
            <a:r>
              <a:rPr lang="en-GB" sz="4000" dirty="0">
                <a:latin typeface="+mn-lt"/>
              </a:rPr>
              <a:t>Understands and explains the main points from what they have read, with direct reference to the text.</a:t>
            </a:r>
            <a:endParaRPr lang="en-US" sz="4000"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dirty="0"/>
              <a:t>Example 2017</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rgbClr val="0070C0"/>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a:bodyPr>
          <a:lstStyle/>
          <a:p>
            <a:pPr marL="0" indent="0">
              <a:buNone/>
            </a:pPr>
            <a:endParaRPr lang="en-GB" dirty="0"/>
          </a:p>
          <a:p>
            <a:pPr>
              <a:buFont typeface="Wingdings" panose="05000000000000000000" pitchFamily="2" charset="2"/>
              <a:buChar char="q"/>
            </a:pPr>
            <a:r>
              <a:rPr lang="en-GB" dirty="0"/>
              <a:t>This therapy begins by modelling how to select key information and discard less important details. From this, the children can begin to summarise extracts in a few words. This can be done verbally or in writing.</a:t>
            </a:r>
          </a:p>
          <a:p>
            <a:pPr>
              <a:buFont typeface="Wingdings" panose="05000000000000000000" pitchFamily="2" charset="2"/>
              <a:buChar char="q"/>
            </a:pPr>
            <a:endParaRPr lang="en-GB" dirty="0"/>
          </a:p>
          <a:p>
            <a:pPr>
              <a:buFont typeface="Wingdings" panose="05000000000000000000" pitchFamily="2" charset="2"/>
              <a:buChar char="q"/>
            </a:pPr>
            <a:r>
              <a:rPr lang="en-GB" dirty="0"/>
              <a:t>It then moves on to using evidence from the text to support their views.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525129" y="210381"/>
            <a:ext cx="4648200" cy="1083847"/>
          </a:xfrm>
          <a:solidFill>
            <a:schemeClr val="accent2">
              <a:lumMod val="40000"/>
              <a:lumOff val="60000"/>
            </a:schemeClr>
          </a:solidFill>
          <a:ln>
            <a:solidFill>
              <a:schemeClr val="accent1"/>
            </a:solidFill>
          </a:ln>
        </p:spPr>
        <p:txBody>
          <a:bodyPr>
            <a:normAutofit/>
          </a:bodyPr>
          <a:lstStyle/>
          <a:p>
            <a:pPr algn="ctr"/>
            <a:r>
              <a:rPr lang="en-GB" sz="3200" b="1" dirty="0">
                <a:latin typeface="+mn-lt"/>
              </a:rPr>
              <a:t>What is the point?</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437857" y="1463041"/>
            <a:ext cx="11350869" cy="111134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When we are reading, it is important that we can identify the MAIN POINTS from the text.</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271976" y="2862775"/>
            <a:ext cx="6185096" cy="348175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 strong wind was blowing and the leaves were falling to the ground. Up his ladder, Jim was trying to reach to clean the bathroom windows. Suddenly, he felt himself falling as a gust of wind shook the ladder.</a:t>
            </a:r>
          </a:p>
        </p:txBody>
      </p:sp>
      <p:sp>
        <p:nvSpPr>
          <p:cNvPr id="2" name="Rectangle: Rounded Corners 1">
            <a:extLst>
              <a:ext uri="{FF2B5EF4-FFF2-40B4-BE49-F238E27FC236}">
                <a16:creationId xmlns:a16="http://schemas.microsoft.com/office/drawing/2014/main" id="{1CDB8E3A-FC53-4C74-B624-41BD4AC6615C}"/>
              </a:ext>
            </a:extLst>
          </p:cNvPr>
          <p:cNvSpPr/>
          <p:nvPr/>
        </p:nvSpPr>
        <p:spPr>
          <a:xfrm>
            <a:off x="7104184" y="2743201"/>
            <a:ext cx="4304714" cy="147359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u="sng" dirty="0">
                <a:solidFill>
                  <a:schemeClr val="tx1"/>
                </a:solidFill>
              </a:rPr>
              <a:t>Discussion</a:t>
            </a:r>
          </a:p>
          <a:p>
            <a:r>
              <a:rPr lang="en-GB" sz="2400" dirty="0">
                <a:solidFill>
                  <a:schemeClr val="tx1"/>
                </a:solidFill>
              </a:rPr>
              <a:t>What is the most important point in this extract? How do you know?</a:t>
            </a:r>
          </a:p>
        </p:txBody>
      </p:sp>
      <p:sp>
        <p:nvSpPr>
          <p:cNvPr id="8" name="Rectangle: Rounded Corners 7">
            <a:extLst>
              <a:ext uri="{FF2B5EF4-FFF2-40B4-BE49-F238E27FC236}">
                <a16:creationId xmlns:a16="http://schemas.microsoft.com/office/drawing/2014/main" id="{2B2A9B4B-4CED-4359-8BD0-4F14A82801B2}"/>
              </a:ext>
            </a:extLst>
          </p:cNvPr>
          <p:cNvSpPr/>
          <p:nvPr/>
        </p:nvSpPr>
        <p:spPr>
          <a:xfrm>
            <a:off x="6963506" y="4392637"/>
            <a:ext cx="4825219" cy="233171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most important point is that the man was falling from the ladder. The information about the weather is the reason why he is falling but it isn’t the most important point.</a:t>
            </a:r>
          </a:p>
        </p:txBody>
      </p:sp>
    </p:spTree>
    <p:extLst>
      <p:ext uri="{BB962C8B-B14F-4D97-AF65-F5344CB8AC3E}">
        <p14:creationId xmlns:p14="http://schemas.microsoft.com/office/powerpoint/2010/main" val="837854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525129" y="210382"/>
            <a:ext cx="4648200" cy="746222"/>
          </a:xfrm>
          <a:solidFill>
            <a:schemeClr val="accent2">
              <a:lumMod val="40000"/>
              <a:lumOff val="60000"/>
            </a:schemeClr>
          </a:solidFill>
          <a:ln>
            <a:solidFill>
              <a:schemeClr val="accent1"/>
            </a:solidFill>
          </a:ln>
        </p:spPr>
        <p:txBody>
          <a:bodyPr>
            <a:normAutofit/>
          </a:bodyPr>
          <a:lstStyle/>
          <a:p>
            <a:pPr algn="ctr"/>
            <a:r>
              <a:rPr lang="en-GB" sz="3200" b="1" dirty="0">
                <a:latin typeface="+mn-lt"/>
              </a:rPr>
              <a:t>Summarising</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271977" y="2157044"/>
            <a:ext cx="4300024" cy="470095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 strong wind was blowing and the leaves were falling to the ground. Up his ladder, Jim was trying to reach to clean the bathroom windows. Suddenly, he felt himself falling as a gust of wind shook the ladder.</a:t>
            </a:r>
          </a:p>
        </p:txBody>
      </p:sp>
      <p:sp>
        <p:nvSpPr>
          <p:cNvPr id="2" name="Rectangle: Rounded Corners 1">
            <a:extLst>
              <a:ext uri="{FF2B5EF4-FFF2-40B4-BE49-F238E27FC236}">
                <a16:creationId xmlns:a16="http://schemas.microsoft.com/office/drawing/2014/main" id="{1CDB8E3A-FC53-4C74-B624-41BD4AC6615C}"/>
              </a:ext>
            </a:extLst>
          </p:cNvPr>
          <p:cNvSpPr/>
          <p:nvPr/>
        </p:nvSpPr>
        <p:spPr>
          <a:xfrm>
            <a:off x="4825217" y="2105460"/>
            <a:ext cx="6471140" cy="126433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If we had watched the events described in the text, and ran and told our friends, we would probably say:</a:t>
            </a:r>
          </a:p>
        </p:txBody>
      </p:sp>
      <p:sp>
        <p:nvSpPr>
          <p:cNvPr id="9" name="Title 4">
            <a:extLst>
              <a:ext uri="{FF2B5EF4-FFF2-40B4-BE49-F238E27FC236}">
                <a16:creationId xmlns:a16="http://schemas.microsoft.com/office/drawing/2014/main" id="{13052337-4402-42D6-93B6-61EF8EEB05E3}"/>
              </a:ext>
            </a:extLst>
          </p:cNvPr>
          <p:cNvSpPr txBox="1">
            <a:spLocks/>
          </p:cNvSpPr>
          <p:nvPr/>
        </p:nvSpPr>
        <p:spPr>
          <a:xfrm>
            <a:off x="745002" y="1101970"/>
            <a:ext cx="9974579" cy="888608"/>
          </a:xfrm>
          <a:prstGeom prst="rect">
            <a:avLst/>
          </a:prstGeom>
          <a:solidFill>
            <a:schemeClr val="accent2">
              <a:lumMod val="40000"/>
              <a:lumOff val="60000"/>
            </a:schemeClr>
          </a:solidFill>
          <a:ln>
            <a:solidFill>
              <a:schemeClr val="accent1"/>
            </a:solidFill>
          </a:ln>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latin typeface="+mn-lt"/>
              </a:rPr>
              <a:t>Summarising is a way of picking out the main points and retelling them in our own words. By doing this, we can show how well we have understood what we have read.</a:t>
            </a:r>
          </a:p>
        </p:txBody>
      </p:sp>
      <p:sp>
        <p:nvSpPr>
          <p:cNvPr id="3" name="Speech Bubble: Rectangle with Corners Rounded 2">
            <a:extLst>
              <a:ext uri="{FF2B5EF4-FFF2-40B4-BE49-F238E27FC236}">
                <a16:creationId xmlns:a16="http://schemas.microsoft.com/office/drawing/2014/main" id="{B28CDEAA-E948-4022-A0A8-2ECFAEA264F8}"/>
              </a:ext>
            </a:extLst>
          </p:cNvPr>
          <p:cNvSpPr/>
          <p:nvPr/>
        </p:nvSpPr>
        <p:spPr>
          <a:xfrm>
            <a:off x="4895556" y="3588443"/>
            <a:ext cx="2686931" cy="1878040"/>
          </a:xfrm>
          <a:prstGeom prst="wedgeRoundRectCallou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window cleaner has fallen from his ladder. </a:t>
            </a:r>
          </a:p>
        </p:txBody>
      </p:sp>
      <p:sp>
        <p:nvSpPr>
          <p:cNvPr id="4" name="Rectangle: Rounded Corners 3">
            <a:extLst>
              <a:ext uri="{FF2B5EF4-FFF2-40B4-BE49-F238E27FC236}">
                <a16:creationId xmlns:a16="http://schemas.microsoft.com/office/drawing/2014/main" id="{20F8B9BA-9603-41FE-A750-CB0125AE0F6E}"/>
              </a:ext>
            </a:extLst>
          </p:cNvPr>
          <p:cNvSpPr/>
          <p:nvPr/>
        </p:nvSpPr>
        <p:spPr>
          <a:xfrm>
            <a:off x="7906042" y="3545649"/>
            <a:ext cx="4018671" cy="313650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By retelling it in our own words we have:</a:t>
            </a:r>
          </a:p>
          <a:p>
            <a:pPr marL="342900" indent="-342900">
              <a:buFont typeface="Wingdings" panose="05000000000000000000" pitchFamily="2" charset="2"/>
              <a:buChar char="q"/>
            </a:pPr>
            <a:r>
              <a:rPr lang="en-GB" sz="2400" dirty="0">
                <a:solidFill>
                  <a:schemeClr val="tx1"/>
                </a:solidFill>
              </a:rPr>
              <a:t>Identified the main points.</a:t>
            </a:r>
          </a:p>
          <a:p>
            <a:pPr marL="342900" indent="-342900">
              <a:buFont typeface="Wingdings" panose="05000000000000000000" pitchFamily="2" charset="2"/>
              <a:buChar char="q"/>
            </a:pPr>
            <a:r>
              <a:rPr lang="en-GB" sz="2400" dirty="0">
                <a:solidFill>
                  <a:schemeClr val="tx1"/>
                </a:solidFill>
              </a:rPr>
              <a:t>Left out unnecessary information (like the leaves falling to the ground).</a:t>
            </a:r>
          </a:p>
        </p:txBody>
      </p:sp>
    </p:spTree>
    <p:extLst>
      <p:ext uri="{BB962C8B-B14F-4D97-AF65-F5344CB8AC3E}">
        <p14:creationId xmlns:p14="http://schemas.microsoft.com/office/powerpoint/2010/main" val="386980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34926" y="317450"/>
            <a:ext cx="7911905" cy="1325563"/>
          </a:xfrm>
          <a:solidFill>
            <a:schemeClr val="accent2">
              <a:lumMod val="40000"/>
              <a:lumOff val="60000"/>
            </a:schemeClr>
          </a:solidFill>
          <a:ln>
            <a:solidFill>
              <a:schemeClr val="accent1"/>
            </a:solidFill>
          </a:ln>
        </p:spPr>
        <p:txBody>
          <a:bodyPr>
            <a:normAutofit/>
          </a:bodyPr>
          <a:lstStyle/>
          <a:p>
            <a:r>
              <a:rPr lang="en-GB" sz="3200" b="1" dirty="0">
                <a:latin typeface="+mn-lt"/>
              </a:rPr>
              <a:t>Your turn</a:t>
            </a:r>
            <a:r>
              <a:rPr lang="en-GB" sz="3200" dirty="0">
                <a:latin typeface="+mn-lt"/>
              </a:rPr>
              <a:t>: with your partner read this extract.</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6648155" y="1758682"/>
            <a:ext cx="4605997" cy="13715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Which information would you keep?</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434926" y="1983545"/>
            <a:ext cx="5661074" cy="464937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When they arrived at the train station, people were already getting on. They dashed towards the nearest door. Just as they were about to get on, Gemma dropped her favourite teddy and burst into tears. A kind man picked it up and gave it back to her. They all piled on and sat down with relief. They were on their way.</a:t>
            </a:r>
          </a:p>
        </p:txBody>
      </p:sp>
      <p:sp>
        <p:nvSpPr>
          <p:cNvPr id="8" name="Rectangle: Rounded Corners 7">
            <a:extLst>
              <a:ext uri="{FF2B5EF4-FFF2-40B4-BE49-F238E27FC236}">
                <a16:creationId xmlns:a16="http://schemas.microsoft.com/office/drawing/2014/main" id="{2DDDA2E1-1B93-4CDF-BB59-EFE3BB60D346}"/>
              </a:ext>
            </a:extLst>
          </p:cNvPr>
          <p:cNvSpPr/>
          <p:nvPr/>
        </p:nvSpPr>
        <p:spPr>
          <a:xfrm>
            <a:off x="6648157" y="3310817"/>
            <a:ext cx="4605997" cy="13715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Which information would you get rid of?</a:t>
            </a:r>
          </a:p>
        </p:txBody>
      </p:sp>
      <p:sp>
        <p:nvSpPr>
          <p:cNvPr id="9" name="Rectangle: Rounded Corners 8">
            <a:extLst>
              <a:ext uri="{FF2B5EF4-FFF2-40B4-BE49-F238E27FC236}">
                <a16:creationId xmlns:a16="http://schemas.microsoft.com/office/drawing/2014/main" id="{804EE0F4-36D9-429E-9871-3E171985941B}"/>
              </a:ext>
            </a:extLst>
          </p:cNvPr>
          <p:cNvSpPr/>
          <p:nvPr/>
        </p:nvSpPr>
        <p:spPr>
          <a:xfrm>
            <a:off x="6648156" y="4862952"/>
            <a:ext cx="4605997" cy="1371599"/>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Challenge – can you tell your partner what happened in fifteen words or less?</a:t>
            </a:r>
          </a:p>
        </p:txBody>
      </p:sp>
      <p:sp>
        <p:nvSpPr>
          <p:cNvPr id="2" name="AutoShape 2" descr="Image result for railway station clip art">
            <a:extLst>
              <a:ext uri="{FF2B5EF4-FFF2-40B4-BE49-F238E27FC236}">
                <a16:creationId xmlns:a16="http://schemas.microsoft.com/office/drawing/2014/main" id="{B9165F08-625D-46D9-BE86-5637F02BBE2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6" name="Picture 6" descr="Image result for railway station clip art">
            <a:extLst>
              <a:ext uri="{FF2B5EF4-FFF2-40B4-BE49-F238E27FC236}">
                <a16:creationId xmlns:a16="http://schemas.microsoft.com/office/drawing/2014/main" id="{0BF0935A-2347-433D-ACC1-E5369C7161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0105" y="266650"/>
            <a:ext cx="2624094" cy="1376363"/>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632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78069" y="365126"/>
            <a:ext cx="10092397" cy="1226868"/>
          </a:xfrm>
          <a:solidFill>
            <a:schemeClr val="accent2">
              <a:lumMod val="40000"/>
              <a:lumOff val="60000"/>
            </a:schemeClr>
          </a:solidFill>
          <a:ln>
            <a:solidFill>
              <a:schemeClr val="accent1"/>
            </a:solidFill>
          </a:ln>
        </p:spPr>
        <p:txBody>
          <a:bodyPr>
            <a:normAutofit fontScale="90000"/>
          </a:bodyPr>
          <a:lstStyle/>
          <a:p>
            <a:r>
              <a:rPr lang="en-GB" sz="3200" b="1" dirty="0">
                <a:latin typeface="+mn-lt"/>
              </a:rPr>
              <a:t>Your turn</a:t>
            </a:r>
            <a:r>
              <a:rPr lang="en-GB" sz="3200" dirty="0">
                <a:latin typeface="+mn-lt"/>
              </a:rPr>
              <a:t>: read the following extract. Can you </a:t>
            </a:r>
            <a:r>
              <a:rPr lang="en-GB" sz="3200" b="1" dirty="0">
                <a:latin typeface="+mn-lt"/>
              </a:rPr>
              <a:t>summarise</a:t>
            </a:r>
            <a:r>
              <a:rPr lang="en-GB" sz="3200" dirty="0">
                <a:latin typeface="+mn-lt"/>
              </a:rPr>
              <a:t> it in two sentences (only one if you want more of a challenge)?</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5991006" y="1906172"/>
            <a:ext cx="5337517" cy="142083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Remember:</a:t>
            </a:r>
          </a:p>
          <a:p>
            <a:pPr marL="342900" indent="-342900">
              <a:buFont typeface="Wingdings" panose="05000000000000000000" pitchFamily="2" charset="2"/>
              <a:buChar char="q"/>
            </a:pPr>
            <a:r>
              <a:rPr lang="en-GB" sz="2400" dirty="0">
                <a:solidFill>
                  <a:schemeClr val="tx1"/>
                </a:solidFill>
              </a:rPr>
              <a:t>Pick out the most important point.</a:t>
            </a:r>
          </a:p>
          <a:p>
            <a:pPr marL="342900" indent="-342900">
              <a:buFont typeface="Wingdings" panose="05000000000000000000" pitchFamily="2" charset="2"/>
              <a:buChar char="q"/>
            </a:pPr>
            <a:r>
              <a:rPr lang="en-GB" sz="2400" dirty="0">
                <a:solidFill>
                  <a:schemeClr val="tx1"/>
                </a:solidFill>
              </a:rPr>
              <a:t>Leave out other information.</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280768" y="1913206"/>
            <a:ext cx="5143500" cy="470564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Ebony was nervous. It was the final round of the surfing championships. She paddled out into the sea and caught a great wave. She flew along and performed her best trick (called ‘The Snap’). A roar went up from the crowd and she knew she had won!</a:t>
            </a:r>
          </a:p>
        </p:txBody>
      </p:sp>
      <p:sp>
        <p:nvSpPr>
          <p:cNvPr id="8" name="Rectangle: Rounded Corners 7">
            <a:extLst>
              <a:ext uri="{FF2B5EF4-FFF2-40B4-BE49-F238E27FC236}">
                <a16:creationId xmlns:a16="http://schemas.microsoft.com/office/drawing/2014/main" id="{F1E921F2-5D84-45BF-B402-2464906D7CCB}"/>
              </a:ext>
            </a:extLst>
          </p:cNvPr>
          <p:cNvSpPr/>
          <p:nvPr/>
        </p:nvSpPr>
        <p:spPr>
          <a:xfrm>
            <a:off x="5747825" y="3528646"/>
            <a:ext cx="6069037" cy="3329354"/>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i="1" u="sng" dirty="0">
                <a:solidFill>
                  <a:schemeClr val="tx1"/>
                </a:solidFill>
              </a:rPr>
              <a:t>Two-sentence summary</a:t>
            </a:r>
          </a:p>
          <a:p>
            <a:r>
              <a:rPr lang="en-GB" sz="2400" dirty="0">
                <a:solidFill>
                  <a:schemeClr val="tx1"/>
                </a:solidFill>
              </a:rPr>
              <a:t>Ebony was competing in a surfing competition. She performed ‘The Snap’ and she won.</a:t>
            </a:r>
          </a:p>
          <a:p>
            <a:r>
              <a:rPr lang="en-GB" sz="2400" i="1" u="sng" dirty="0">
                <a:solidFill>
                  <a:schemeClr val="tx1"/>
                </a:solidFill>
              </a:rPr>
              <a:t>One-sentence summary</a:t>
            </a:r>
          </a:p>
          <a:p>
            <a:r>
              <a:rPr lang="en-GB" sz="2400" dirty="0">
                <a:solidFill>
                  <a:schemeClr val="tx1"/>
                </a:solidFill>
              </a:rPr>
              <a:t>Ebony performed her best trick and won the competition.</a:t>
            </a:r>
          </a:p>
        </p:txBody>
      </p:sp>
      <p:pic>
        <p:nvPicPr>
          <p:cNvPr id="4098" name="Picture 2" descr="Image result for surfing clip art">
            <a:extLst>
              <a:ext uri="{FF2B5EF4-FFF2-40B4-BE49-F238E27FC236}">
                <a16:creationId xmlns:a16="http://schemas.microsoft.com/office/drawing/2014/main" id="{F075462E-BD75-4DE6-B6E5-6EA458FD41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47925" y="365126"/>
            <a:ext cx="1361196" cy="1263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51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6"/>
            <a:ext cx="9009185" cy="1226868"/>
          </a:xfrm>
          <a:solidFill>
            <a:schemeClr val="accent2">
              <a:lumMod val="40000"/>
              <a:lumOff val="60000"/>
            </a:schemeClr>
          </a:solidFill>
          <a:ln>
            <a:solidFill>
              <a:schemeClr val="accent1"/>
            </a:solidFill>
          </a:ln>
        </p:spPr>
        <p:txBody>
          <a:bodyPr>
            <a:normAutofit/>
          </a:bodyPr>
          <a:lstStyle/>
          <a:p>
            <a:r>
              <a:rPr lang="en-GB" sz="2800" b="1" dirty="0">
                <a:latin typeface="+mn-lt"/>
              </a:rPr>
              <a:t>Your turn</a:t>
            </a:r>
            <a:r>
              <a:rPr lang="en-GB" sz="2800" dirty="0">
                <a:latin typeface="+mn-lt"/>
              </a:rPr>
              <a:t>: read the following extract. Can you </a:t>
            </a:r>
            <a:r>
              <a:rPr lang="en-GB" sz="2800" b="1" dirty="0">
                <a:latin typeface="+mn-lt"/>
              </a:rPr>
              <a:t>summarise</a:t>
            </a:r>
            <a:r>
              <a:rPr lang="en-GB" sz="2800" dirty="0">
                <a:latin typeface="+mn-lt"/>
              </a:rPr>
              <a:t> it in two sentences (only one if you want more of a challenge)?</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5747825" y="1913206"/>
            <a:ext cx="5337517" cy="142083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Remember:</a:t>
            </a:r>
          </a:p>
          <a:p>
            <a:pPr marL="342900" indent="-342900">
              <a:buFont typeface="Wingdings" panose="05000000000000000000" pitchFamily="2" charset="2"/>
              <a:buChar char="q"/>
            </a:pPr>
            <a:r>
              <a:rPr lang="en-GB" sz="2400" dirty="0">
                <a:solidFill>
                  <a:schemeClr val="tx1"/>
                </a:solidFill>
              </a:rPr>
              <a:t>Pick out the most important point.</a:t>
            </a:r>
          </a:p>
          <a:p>
            <a:pPr marL="342900" indent="-342900">
              <a:buFont typeface="Wingdings" panose="05000000000000000000" pitchFamily="2" charset="2"/>
              <a:buChar char="q"/>
            </a:pPr>
            <a:r>
              <a:rPr lang="en-GB" sz="2400" dirty="0">
                <a:solidFill>
                  <a:schemeClr val="tx1"/>
                </a:solidFill>
              </a:rPr>
              <a:t>Leave out other information.</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413238" y="1737359"/>
            <a:ext cx="5143500" cy="500106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The Barn Owl is one of the most popular British birds. It is nocturnal, so it hunts at night. It can fly almost silently. This means it can hear the slightest sound from its prey and find them. One of the reasons that it can fly silently is the soft fringe on its feathers. This stops it from making a ‘swoosh’ sound when it flies.</a:t>
            </a:r>
          </a:p>
        </p:txBody>
      </p:sp>
      <p:sp>
        <p:nvSpPr>
          <p:cNvPr id="8" name="Rectangle: Rounded Corners 7">
            <a:extLst>
              <a:ext uri="{FF2B5EF4-FFF2-40B4-BE49-F238E27FC236}">
                <a16:creationId xmlns:a16="http://schemas.microsoft.com/office/drawing/2014/main" id="{F1E921F2-5D84-45BF-B402-2464906D7CCB}"/>
              </a:ext>
            </a:extLst>
          </p:cNvPr>
          <p:cNvSpPr/>
          <p:nvPr/>
        </p:nvSpPr>
        <p:spPr>
          <a:xfrm>
            <a:off x="5747825" y="3528647"/>
            <a:ext cx="5492261" cy="305503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i="1" u="sng" dirty="0">
                <a:solidFill>
                  <a:schemeClr val="tx1"/>
                </a:solidFill>
              </a:rPr>
              <a:t>Two-sentence summary</a:t>
            </a:r>
          </a:p>
          <a:p>
            <a:r>
              <a:rPr lang="en-GB" sz="2400" dirty="0">
                <a:solidFill>
                  <a:schemeClr val="tx1"/>
                </a:solidFill>
              </a:rPr>
              <a:t>Barn Owls hunt at night and fly silently. They have a special fringe to help them fly silently.</a:t>
            </a:r>
          </a:p>
          <a:p>
            <a:r>
              <a:rPr lang="en-GB" sz="2400" i="1" u="sng" dirty="0">
                <a:solidFill>
                  <a:schemeClr val="tx1"/>
                </a:solidFill>
              </a:rPr>
              <a:t>One-sentence summary</a:t>
            </a:r>
          </a:p>
          <a:p>
            <a:r>
              <a:rPr lang="en-GB" sz="2400" dirty="0">
                <a:solidFill>
                  <a:schemeClr val="tx1"/>
                </a:solidFill>
              </a:rPr>
              <a:t>The Barn Owl can fly silently which helps it to catch its prey.</a:t>
            </a:r>
          </a:p>
        </p:txBody>
      </p:sp>
      <p:pic>
        <p:nvPicPr>
          <p:cNvPr id="3076" name="Picture 4" descr="Image result for barn owl clip art">
            <a:extLst>
              <a:ext uri="{FF2B5EF4-FFF2-40B4-BE49-F238E27FC236}">
                <a16:creationId xmlns:a16="http://schemas.microsoft.com/office/drawing/2014/main" id="{286A89D7-5E4E-4712-8A8E-BC86CF1B9C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06905" y="196654"/>
            <a:ext cx="161925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054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82880" y="329321"/>
            <a:ext cx="9473418" cy="915035"/>
          </a:xfrm>
          <a:solidFill>
            <a:schemeClr val="accent2">
              <a:lumMod val="40000"/>
              <a:lumOff val="60000"/>
            </a:schemeClr>
          </a:solidFill>
          <a:ln>
            <a:solidFill>
              <a:schemeClr val="accent1"/>
            </a:solidFill>
          </a:ln>
        </p:spPr>
        <p:txBody>
          <a:bodyPr>
            <a:normAutofit/>
          </a:bodyPr>
          <a:lstStyle/>
          <a:p>
            <a:pPr algn="ctr"/>
            <a:r>
              <a:rPr lang="en-GB" sz="3200" dirty="0">
                <a:latin typeface="+mn-lt"/>
              </a:rPr>
              <a:t>Sometimes writing will deliver a message to the reader.</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6380871" y="1659987"/>
            <a:ext cx="4929554" cy="196947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u="sng" dirty="0">
                <a:solidFill>
                  <a:schemeClr val="tx1"/>
                </a:solidFill>
              </a:rPr>
              <a:t>Discussion</a:t>
            </a:r>
          </a:p>
          <a:p>
            <a:r>
              <a:rPr lang="en-GB" sz="2400" dirty="0">
                <a:solidFill>
                  <a:schemeClr val="tx1"/>
                </a:solidFill>
              </a:rPr>
              <a:t>What is the main message of this extract?</a:t>
            </a:r>
          </a:p>
          <a:p>
            <a:endParaRPr lang="en-GB" sz="2400" dirty="0">
              <a:solidFill>
                <a:schemeClr val="tx1"/>
              </a:solidFill>
            </a:endParaRPr>
          </a:p>
          <a:p>
            <a:r>
              <a:rPr lang="en-GB" sz="2400" dirty="0">
                <a:solidFill>
                  <a:schemeClr val="tx1"/>
                </a:solidFill>
              </a:rPr>
              <a:t>If you  …</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182880" y="1512277"/>
            <a:ext cx="5988148" cy="519801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Kimberley is a seven-year-old girl who has cerebral palsy. This means that she can have difficulty walking. She loves a challenge and decided to learn to ice skate. This could be quite dangerous for her. If she fell on the ice, she could hurt herself badly. But she practised every day and finally managed to go around the ice rink on her own. She received an award for bravery.</a:t>
            </a:r>
          </a:p>
        </p:txBody>
      </p:sp>
      <p:sp>
        <p:nvSpPr>
          <p:cNvPr id="8" name="Rectangle: Rounded Corners 7">
            <a:extLst>
              <a:ext uri="{FF2B5EF4-FFF2-40B4-BE49-F238E27FC236}">
                <a16:creationId xmlns:a16="http://schemas.microsoft.com/office/drawing/2014/main" id="{CC8F417A-F994-4A03-B64F-940597F4EDC2}"/>
              </a:ext>
            </a:extLst>
          </p:cNvPr>
          <p:cNvSpPr/>
          <p:nvPr/>
        </p:nvSpPr>
        <p:spPr>
          <a:xfrm>
            <a:off x="6499274" y="4853353"/>
            <a:ext cx="4929554" cy="185693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u="sng" dirty="0">
                <a:solidFill>
                  <a:schemeClr val="tx1"/>
                </a:solidFill>
              </a:rPr>
              <a:t>Can you summarise it in:</a:t>
            </a:r>
          </a:p>
          <a:p>
            <a:pPr marL="342900" indent="-342900">
              <a:buFont typeface="Wingdings" panose="05000000000000000000" pitchFamily="2" charset="2"/>
              <a:buChar char="q"/>
            </a:pPr>
            <a:r>
              <a:rPr lang="en-GB" sz="2400" dirty="0">
                <a:solidFill>
                  <a:schemeClr val="tx1"/>
                </a:solidFill>
              </a:rPr>
              <a:t>15 words?</a:t>
            </a:r>
          </a:p>
          <a:p>
            <a:pPr marL="342900" indent="-342900">
              <a:buFont typeface="Wingdings" panose="05000000000000000000" pitchFamily="2" charset="2"/>
              <a:buChar char="q"/>
            </a:pPr>
            <a:r>
              <a:rPr lang="en-GB" sz="2400" dirty="0">
                <a:solidFill>
                  <a:schemeClr val="tx1"/>
                </a:solidFill>
              </a:rPr>
              <a:t>10 words?</a:t>
            </a:r>
          </a:p>
        </p:txBody>
      </p:sp>
      <p:sp>
        <p:nvSpPr>
          <p:cNvPr id="2" name="Rectangle 1">
            <a:extLst>
              <a:ext uri="{FF2B5EF4-FFF2-40B4-BE49-F238E27FC236}">
                <a16:creationId xmlns:a16="http://schemas.microsoft.com/office/drawing/2014/main" id="{2ECF0571-13D5-4DA4-BAA1-02B18E7F41E3}"/>
              </a:ext>
            </a:extLst>
          </p:cNvPr>
          <p:cNvSpPr/>
          <p:nvPr/>
        </p:nvSpPr>
        <p:spPr>
          <a:xfrm>
            <a:off x="6499274" y="3840480"/>
            <a:ext cx="4811151" cy="858129"/>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If you are determined enough, you can achieve anything.</a:t>
            </a:r>
          </a:p>
        </p:txBody>
      </p:sp>
      <p:pic>
        <p:nvPicPr>
          <p:cNvPr id="2050" name="Picture 2" descr="Image result for ice skating clip at">
            <a:extLst>
              <a:ext uri="{FF2B5EF4-FFF2-40B4-BE49-F238E27FC236}">
                <a16:creationId xmlns:a16="http://schemas.microsoft.com/office/drawing/2014/main" id="{CB906401-E6E7-4476-A6D9-7AAF1FC7B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5923" y="269044"/>
            <a:ext cx="1647994" cy="128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98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5F29C8E-612A-4A56-B1A6-58F84917D2B6}"/>
              </a:ext>
            </a:extLst>
          </p:cNvPr>
          <p:cNvSpPr/>
          <p:nvPr/>
        </p:nvSpPr>
        <p:spPr>
          <a:xfrm>
            <a:off x="522263" y="288388"/>
            <a:ext cx="10894255" cy="120278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So, we have practised finding the main points and summarising what we have read. We also need to EXPLAIN our answers using EVIDENCE from the text. Let’s look at the extract about Kimberley again.</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5273625" y="1596683"/>
            <a:ext cx="6142893" cy="520504"/>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How did we know what the main message was?</a:t>
            </a:r>
          </a:p>
        </p:txBody>
      </p:sp>
      <p:sp>
        <p:nvSpPr>
          <p:cNvPr id="8" name="Rectangle: Rounded Corners 7">
            <a:extLst>
              <a:ext uri="{FF2B5EF4-FFF2-40B4-BE49-F238E27FC236}">
                <a16:creationId xmlns:a16="http://schemas.microsoft.com/office/drawing/2014/main" id="{73CFDAC6-49F3-41C9-8129-FD2384606374}"/>
              </a:ext>
            </a:extLst>
          </p:cNvPr>
          <p:cNvSpPr/>
          <p:nvPr/>
        </p:nvSpPr>
        <p:spPr>
          <a:xfrm>
            <a:off x="182880" y="1892105"/>
            <a:ext cx="4937760" cy="474784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Kimberley is a seven-year-old girl who has </a:t>
            </a:r>
            <a:r>
              <a:rPr lang="en-GB" sz="2400" dirty="0">
                <a:solidFill>
                  <a:schemeClr val="tx1"/>
                </a:solidFill>
                <a:highlight>
                  <a:srgbClr val="FFFF00"/>
                </a:highlight>
              </a:rPr>
              <a:t>cerebral palsy</a:t>
            </a:r>
            <a:r>
              <a:rPr lang="en-GB" sz="2400" dirty="0">
                <a:solidFill>
                  <a:schemeClr val="tx1"/>
                </a:solidFill>
              </a:rPr>
              <a:t>. This means that she can have </a:t>
            </a:r>
            <a:r>
              <a:rPr lang="en-GB" sz="2400" dirty="0">
                <a:solidFill>
                  <a:schemeClr val="tx1"/>
                </a:solidFill>
                <a:highlight>
                  <a:srgbClr val="FFFF00"/>
                </a:highlight>
              </a:rPr>
              <a:t>difficulty walking</a:t>
            </a:r>
            <a:r>
              <a:rPr lang="en-GB" sz="2400" dirty="0">
                <a:solidFill>
                  <a:schemeClr val="tx1"/>
                </a:solidFill>
              </a:rPr>
              <a:t>. She </a:t>
            </a:r>
            <a:r>
              <a:rPr lang="en-GB" sz="2400" dirty="0">
                <a:solidFill>
                  <a:schemeClr val="tx1"/>
                </a:solidFill>
                <a:highlight>
                  <a:srgbClr val="00FFFF"/>
                </a:highlight>
              </a:rPr>
              <a:t>loves a challenge </a:t>
            </a:r>
            <a:r>
              <a:rPr lang="en-GB" sz="2400" dirty="0">
                <a:solidFill>
                  <a:schemeClr val="tx1"/>
                </a:solidFill>
              </a:rPr>
              <a:t>and decided to learn to ice skate. This could be quite </a:t>
            </a:r>
            <a:r>
              <a:rPr lang="en-GB" sz="2400" dirty="0">
                <a:solidFill>
                  <a:schemeClr val="tx1"/>
                </a:solidFill>
                <a:highlight>
                  <a:srgbClr val="FFFF00"/>
                </a:highlight>
              </a:rPr>
              <a:t>dangerous for her. If she fell on the ice, she could hurt herself badly</a:t>
            </a:r>
            <a:r>
              <a:rPr lang="en-GB" sz="2400" dirty="0">
                <a:solidFill>
                  <a:schemeClr val="tx1"/>
                </a:solidFill>
              </a:rPr>
              <a:t>. But she </a:t>
            </a:r>
            <a:r>
              <a:rPr lang="en-GB" sz="2400" dirty="0">
                <a:solidFill>
                  <a:schemeClr val="tx1"/>
                </a:solidFill>
                <a:highlight>
                  <a:srgbClr val="00FFFF"/>
                </a:highlight>
              </a:rPr>
              <a:t>practised every day </a:t>
            </a:r>
            <a:r>
              <a:rPr lang="en-GB" sz="2400" dirty="0">
                <a:solidFill>
                  <a:schemeClr val="tx1"/>
                </a:solidFill>
              </a:rPr>
              <a:t>and </a:t>
            </a:r>
            <a:r>
              <a:rPr lang="en-GB" sz="2400" dirty="0">
                <a:solidFill>
                  <a:schemeClr val="tx1"/>
                </a:solidFill>
                <a:highlight>
                  <a:srgbClr val="00FFFF"/>
                </a:highlight>
              </a:rPr>
              <a:t>finally managed </a:t>
            </a:r>
            <a:r>
              <a:rPr lang="en-GB" sz="2400" dirty="0">
                <a:solidFill>
                  <a:schemeClr val="tx1"/>
                </a:solidFill>
              </a:rPr>
              <a:t>to go around the ice rink on her own. She received an award for </a:t>
            </a:r>
            <a:r>
              <a:rPr lang="en-GB" sz="2400" dirty="0">
                <a:solidFill>
                  <a:schemeClr val="tx1"/>
                </a:solidFill>
                <a:highlight>
                  <a:srgbClr val="00FFFF"/>
                </a:highlight>
              </a:rPr>
              <a:t>bravery.</a:t>
            </a:r>
          </a:p>
        </p:txBody>
      </p:sp>
      <p:sp>
        <p:nvSpPr>
          <p:cNvPr id="9" name="Rectangle: Rounded Corners 8">
            <a:extLst>
              <a:ext uri="{FF2B5EF4-FFF2-40B4-BE49-F238E27FC236}">
                <a16:creationId xmlns:a16="http://schemas.microsoft.com/office/drawing/2014/main" id="{3C29724A-03E0-4B0E-8F91-E43C70BE0DB9}"/>
              </a:ext>
            </a:extLst>
          </p:cNvPr>
          <p:cNvSpPr/>
          <p:nvPr/>
        </p:nvSpPr>
        <p:spPr>
          <a:xfrm>
            <a:off x="5273625" y="2324686"/>
            <a:ext cx="6457068" cy="3882683"/>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The </a:t>
            </a:r>
            <a:r>
              <a:rPr lang="en-GB" sz="2000" dirty="0">
                <a:solidFill>
                  <a:schemeClr val="tx1"/>
                </a:solidFill>
                <a:highlight>
                  <a:srgbClr val="FFFF00"/>
                </a:highlight>
              </a:rPr>
              <a:t>highlighted sentences</a:t>
            </a:r>
            <a:r>
              <a:rPr lang="en-GB" sz="2000" dirty="0">
                <a:solidFill>
                  <a:schemeClr val="tx1"/>
                </a:solidFill>
              </a:rPr>
              <a:t> explain Kimberley’s disability, so I know from this that something like ice skating would be difficult and dangerous for her.</a:t>
            </a:r>
          </a:p>
          <a:p>
            <a:endParaRPr lang="en-GB" sz="2000" dirty="0">
              <a:solidFill>
                <a:schemeClr val="tx1"/>
              </a:solidFill>
            </a:endParaRPr>
          </a:p>
          <a:p>
            <a:r>
              <a:rPr lang="en-GB" sz="2000" dirty="0">
                <a:solidFill>
                  <a:schemeClr val="tx1"/>
                </a:solidFill>
              </a:rPr>
              <a:t>The </a:t>
            </a:r>
            <a:r>
              <a:rPr lang="en-GB" sz="2000" dirty="0">
                <a:solidFill>
                  <a:schemeClr val="tx1"/>
                </a:solidFill>
                <a:highlight>
                  <a:srgbClr val="00FFFF"/>
                </a:highlight>
              </a:rPr>
              <a:t>other highlighting</a:t>
            </a:r>
            <a:r>
              <a:rPr lang="en-GB" sz="2000" dirty="0">
                <a:solidFill>
                  <a:schemeClr val="tx1"/>
                </a:solidFill>
              </a:rPr>
              <a:t> picks out information which focuses on challenge and the words ‘</a:t>
            </a:r>
            <a:r>
              <a:rPr lang="en-GB" sz="2000" b="1" i="1" dirty="0">
                <a:solidFill>
                  <a:schemeClr val="tx1"/>
                </a:solidFill>
              </a:rPr>
              <a:t>finally managed’ </a:t>
            </a:r>
            <a:r>
              <a:rPr lang="en-GB" sz="2000" dirty="0">
                <a:solidFill>
                  <a:schemeClr val="tx1"/>
                </a:solidFill>
              </a:rPr>
              <a:t>make it clear that it wasn’t easy for her.</a:t>
            </a:r>
          </a:p>
          <a:p>
            <a:endParaRPr lang="en-GB" sz="2000" dirty="0">
              <a:solidFill>
                <a:schemeClr val="tx1"/>
              </a:solidFill>
            </a:endParaRPr>
          </a:p>
          <a:p>
            <a:r>
              <a:rPr lang="en-GB" sz="2000" dirty="0">
                <a:solidFill>
                  <a:schemeClr val="tx1"/>
                </a:solidFill>
              </a:rPr>
              <a:t> By picking out this information, I am clear that the main message of the extract is that a great deal of determination was needed to achieve this, as it was difficult and dangerous for her.</a:t>
            </a:r>
          </a:p>
        </p:txBody>
      </p:sp>
    </p:spTree>
    <p:extLst>
      <p:ext uri="{BB962C8B-B14F-4D97-AF65-F5344CB8AC3E}">
        <p14:creationId xmlns:p14="http://schemas.microsoft.com/office/powerpoint/2010/main" val="6989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5F29C8E-612A-4A56-B1A6-58F84917D2B6}"/>
              </a:ext>
            </a:extLst>
          </p:cNvPr>
          <p:cNvSpPr/>
          <p:nvPr/>
        </p:nvSpPr>
        <p:spPr>
          <a:xfrm>
            <a:off x="522263" y="288388"/>
            <a:ext cx="10894255" cy="120278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Your turn</a:t>
            </a:r>
            <a:r>
              <a:rPr lang="en-GB" sz="2400" dirty="0">
                <a:solidFill>
                  <a:schemeClr val="tx1"/>
                </a:solidFill>
              </a:rPr>
              <a:t>: what is the </a:t>
            </a:r>
            <a:r>
              <a:rPr lang="en-GB" sz="2400" b="1" dirty="0">
                <a:solidFill>
                  <a:schemeClr val="tx1"/>
                </a:solidFill>
              </a:rPr>
              <a:t>main message </a:t>
            </a:r>
            <a:r>
              <a:rPr lang="en-GB" sz="2400" dirty="0">
                <a:solidFill>
                  <a:schemeClr val="tx1"/>
                </a:solidFill>
              </a:rPr>
              <a:t>of this extract? </a:t>
            </a:r>
            <a:r>
              <a:rPr lang="en-GB" sz="2400" b="1" dirty="0">
                <a:solidFill>
                  <a:schemeClr val="tx1"/>
                </a:solidFill>
              </a:rPr>
              <a:t>Highlight EVIDENCE </a:t>
            </a:r>
            <a:r>
              <a:rPr lang="en-GB" sz="2400" dirty="0">
                <a:solidFill>
                  <a:schemeClr val="tx1"/>
                </a:solidFill>
              </a:rPr>
              <a:t>from the text to show how you know.</a:t>
            </a:r>
          </a:p>
        </p:txBody>
      </p:sp>
      <p:sp>
        <p:nvSpPr>
          <p:cNvPr id="8" name="Rectangle: Rounded Corners 7">
            <a:extLst>
              <a:ext uri="{FF2B5EF4-FFF2-40B4-BE49-F238E27FC236}">
                <a16:creationId xmlns:a16="http://schemas.microsoft.com/office/drawing/2014/main" id="{73CFDAC6-49F3-41C9-8129-FD2384606374}"/>
              </a:ext>
            </a:extLst>
          </p:cNvPr>
          <p:cNvSpPr/>
          <p:nvPr/>
        </p:nvSpPr>
        <p:spPr>
          <a:xfrm>
            <a:off x="618391" y="1695157"/>
            <a:ext cx="5305280" cy="501513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Roman soldiers spent a lot of time following orders. They were very active. They could march 30 kilometres per day wearing their armour. They would also run, swim and practise fighting. Often they were called upon to build things like bridges. Much of their time was spent marching, usually in lines. Whatever activity they did, they usually did so carrying their weapons and shield. </a:t>
            </a:r>
          </a:p>
        </p:txBody>
      </p:sp>
      <p:sp>
        <p:nvSpPr>
          <p:cNvPr id="9" name="Rectangle: Rounded Corners 8">
            <a:extLst>
              <a:ext uri="{FF2B5EF4-FFF2-40B4-BE49-F238E27FC236}">
                <a16:creationId xmlns:a16="http://schemas.microsoft.com/office/drawing/2014/main" id="{3C29724A-03E0-4B0E-8F91-E43C70BE0DB9}"/>
              </a:ext>
            </a:extLst>
          </p:cNvPr>
          <p:cNvSpPr/>
          <p:nvPr/>
        </p:nvSpPr>
        <p:spPr>
          <a:xfrm>
            <a:off x="7685648" y="1858694"/>
            <a:ext cx="3357490" cy="953086"/>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 Read the text carefully.</a:t>
            </a:r>
          </a:p>
        </p:txBody>
      </p:sp>
      <p:sp>
        <p:nvSpPr>
          <p:cNvPr id="11" name="Rectangle: Rounded Corners 10">
            <a:extLst>
              <a:ext uri="{FF2B5EF4-FFF2-40B4-BE49-F238E27FC236}">
                <a16:creationId xmlns:a16="http://schemas.microsoft.com/office/drawing/2014/main" id="{EF752993-27CC-4387-92B3-CB66E053864B}"/>
              </a:ext>
            </a:extLst>
          </p:cNvPr>
          <p:cNvSpPr/>
          <p:nvPr/>
        </p:nvSpPr>
        <p:spPr>
          <a:xfrm>
            <a:off x="6658706" y="3771754"/>
            <a:ext cx="4567312" cy="953086"/>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 What is the main message? Can you summarise it?</a:t>
            </a:r>
          </a:p>
        </p:txBody>
      </p:sp>
      <p:sp>
        <p:nvSpPr>
          <p:cNvPr id="12" name="Rectangle: Rounded Corners 11">
            <a:extLst>
              <a:ext uri="{FF2B5EF4-FFF2-40B4-BE49-F238E27FC236}">
                <a16:creationId xmlns:a16="http://schemas.microsoft.com/office/drawing/2014/main" id="{45923240-429D-4C62-BE31-41D22F2F1930}"/>
              </a:ext>
            </a:extLst>
          </p:cNvPr>
          <p:cNvSpPr/>
          <p:nvPr/>
        </p:nvSpPr>
        <p:spPr>
          <a:xfrm>
            <a:off x="6658706" y="5198013"/>
            <a:ext cx="4567312" cy="953086"/>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 What is the EVIDENCE in the text that this is the main message?</a:t>
            </a:r>
          </a:p>
        </p:txBody>
      </p:sp>
      <p:pic>
        <p:nvPicPr>
          <p:cNvPr id="1028" name="Picture 4" descr="Image result for roman soldiers clip art">
            <a:extLst>
              <a:ext uri="{FF2B5EF4-FFF2-40B4-BE49-F238E27FC236}">
                <a16:creationId xmlns:a16="http://schemas.microsoft.com/office/drawing/2014/main" id="{AC4ABBDE-9321-4979-B62D-157CB94879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915" y="1637457"/>
            <a:ext cx="1225489" cy="1988015"/>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447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3059D-9AEF-43A8-AA17-F54B4FFAEA61}"/>
              </a:ext>
            </a:extLst>
          </p:cNvPr>
          <p:cNvSpPr>
            <a:spLocks noGrp="1"/>
          </p:cNvSpPr>
          <p:nvPr>
            <p:ph type="title"/>
          </p:nvPr>
        </p:nvSpPr>
        <p:spPr>
          <a:xfrm>
            <a:off x="725659" y="339555"/>
            <a:ext cx="10515600" cy="1325563"/>
          </a:xfrm>
          <a:solidFill>
            <a:schemeClr val="accent2">
              <a:lumMod val="60000"/>
              <a:lumOff val="40000"/>
            </a:schemeClr>
          </a:solidFill>
          <a:ln>
            <a:solidFill>
              <a:srgbClr val="0070C0"/>
            </a:solidFill>
          </a:ln>
        </p:spPr>
        <p:txBody>
          <a:bodyPr>
            <a:normAutofit/>
          </a:bodyPr>
          <a:lstStyle/>
          <a:p>
            <a:r>
              <a:rPr lang="en-GB" sz="3600" dirty="0">
                <a:latin typeface="+mn-lt"/>
              </a:rPr>
              <a:t>So, when you are reading, try to think about what the main points are. </a:t>
            </a:r>
          </a:p>
        </p:txBody>
      </p:sp>
      <p:sp>
        <p:nvSpPr>
          <p:cNvPr id="3" name="Rectangle: Rounded Corners 2">
            <a:extLst>
              <a:ext uri="{FF2B5EF4-FFF2-40B4-BE49-F238E27FC236}">
                <a16:creationId xmlns:a16="http://schemas.microsoft.com/office/drawing/2014/main" id="{09967D4F-88EC-4DFA-B42B-9FE64F39489A}"/>
              </a:ext>
            </a:extLst>
          </p:cNvPr>
          <p:cNvSpPr/>
          <p:nvPr/>
        </p:nvSpPr>
        <p:spPr>
          <a:xfrm>
            <a:off x="2110155" y="2059745"/>
            <a:ext cx="3094891" cy="334811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Try to practise summarising:</a:t>
            </a:r>
          </a:p>
          <a:p>
            <a:endParaRPr lang="en-GB" sz="2800" dirty="0">
              <a:solidFill>
                <a:schemeClr val="tx1"/>
              </a:solidFill>
            </a:endParaRPr>
          </a:p>
          <a:p>
            <a:pPr marL="342900" indent="-342900">
              <a:buFont typeface="Wingdings" panose="05000000000000000000" pitchFamily="2" charset="2"/>
              <a:buChar char="q"/>
            </a:pPr>
            <a:r>
              <a:rPr lang="en-GB" sz="2800" dirty="0">
                <a:solidFill>
                  <a:schemeClr val="tx1"/>
                </a:solidFill>
              </a:rPr>
              <a:t>A paragraph.</a:t>
            </a:r>
          </a:p>
          <a:p>
            <a:pPr marL="342900" indent="-342900">
              <a:buFont typeface="Wingdings" panose="05000000000000000000" pitchFamily="2" charset="2"/>
              <a:buChar char="q"/>
            </a:pPr>
            <a:r>
              <a:rPr lang="en-GB" sz="2800" dirty="0">
                <a:solidFill>
                  <a:schemeClr val="tx1"/>
                </a:solidFill>
              </a:rPr>
              <a:t>A chapter.</a:t>
            </a:r>
          </a:p>
          <a:p>
            <a:pPr marL="342900" indent="-342900">
              <a:buFont typeface="Wingdings" panose="05000000000000000000" pitchFamily="2" charset="2"/>
              <a:buChar char="q"/>
            </a:pPr>
            <a:r>
              <a:rPr lang="en-GB" sz="2800" dirty="0">
                <a:solidFill>
                  <a:schemeClr val="tx1"/>
                </a:solidFill>
              </a:rPr>
              <a:t>A whole story. </a:t>
            </a:r>
          </a:p>
        </p:txBody>
      </p:sp>
      <p:sp>
        <p:nvSpPr>
          <p:cNvPr id="4" name="Rectangle: Rounded Corners 3">
            <a:extLst>
              <a:ext uri="{FF2B5EF4-FFF2-40B4-BE49-F238E27FC236}">
                <a16:creationId xmlns:a16="http://schemas.microsoft.com/office/drawing/2014/main" id="{55CFADB7-DF07-496F-BD8D-BE5841B5D429}"/>
              </a:ext>
            </a:extLst>
          </p:cNvPr>
          <p:cNvSpPr/>
          <p:nvPr/>
        </p:nvSpPr>
        <p:spPr>
          <a:xfrm>
            <a:off x="6243712" y="2212145"/>
            <a:ext cx="4138245" cy="319571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What is the main point?</a:t>
            </a:r>
          </a:p>
          <a:p>
            <a:endParaRPr lang="en-GB" sz="2800" dirty="0">
              <a:solidFill>
                <a:schemeClr val="tx1"/>
              </a:solidFill>
            </a:endParaRPr>
          </a:p>
          <a:p>
            <a:r>
              <a:rPr lang="en-GB" sz="2800" dirty="0">
                <a:solidFill>
                  <a:schemeClr val="tx1"/>
                </a:solidFill>
              </a:rPr>
              <a:t>How do you know?</a:t>
            </a:r>
          </a:p>
        </p:txBody>
      </p:sp>
    </p:spTree>
    <p:extLst>
      <p:ext uri="{BB962C8B-B14F-4D97-AF65-F5344CB8AC3E}">
        <p14:creationId xmlns:p14="http://schemas.microsoft.com/office/powerpoint/2010/main" val="1862410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1339</Words>
  <Application>Microsoft Office PowerPoint</Application>
  <PresentationFormat>Widescreen</PresentationFormat>
  <Paragraphs>80</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B2R3c. Understands and explains the main points from what they have read, with direct reference to the text.</vt:lpstr>
      <vt:lpstr>PowerPoint Presentation</vt:lpstr>
      <vt:lpstr>What is the point?</vt:lpstr>
      <vt:lpstr>Summarising</vt:lpstr>
      <vt:lpstr>Your turn: with your partner read this extract.</vt:lpstr>
      <vt:lpstr>Your turn: read the following extract. Can you summarise it in two sentences (only one if you want more of a challenge)?</vt:lpstr>
      <vt:lpstr>Your turn: read the following extract. Can you summarise it in two sentences (only one if you want more of a challenge)?</vt:lpstr>
      <vt:lpstr>Sometimes writing will deliver a message to the reader.</vt:lpstr>
      <vt:lpstr>PowerPoint Presentation</vt:lpstr>
      <vt:lpstr>PowerPoint Presentation</vt:lpstr>
      <vt:lpstr>So, when you are reading, try to think about what the main points are.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32</cp:revision>
  <dcterms:created xsi:type="dcterms:W3CDTF">2017-03-29T13:14:03Z</dcterms:created>
  <dcterms:modified xsi:type="dcterms:W3CDTF">2020-05-12T13:35:18Z</dcterms:modified>
</cp:coreProperties>
</file>