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0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8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282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812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238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3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054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071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205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98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12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086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353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A0149-7C49-4F8D-A8F7-B3F09E38B620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342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140968"/>
            <a:ext cx="7772400" cy="1296144"/>
          </a:xfrm>
        </p:spPr>
        <p:txBody>
          <a:bodyPr>
            <a:noAutofit/>
          </a:bodyPr>
          <a:lstStyle/>
          <a:p>
            <a: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Rule 22: </a:t>
            </a:r>
            <a:r>
              <a:rPr lang="en-GB" sz="5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cian</a:t>
            </a:r>
            <a: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/ </a:t>
            </a:r>
            <a:r>
              <a:rPr lang="en-GB" sz="5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ssion</a:t>
            </a:r>
            <a:b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br>
              <a:rPr lang="en-GB" sz="5000" dirty="0"/>
            </a:br>
            <a:endParaRPr lang="en-GB" sz="5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7875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Teacher information</a:t>
            </a:r>
            <a:endParaRPr lang="en-GB" sz="4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40768"/>
            <a:ext cx="8712968" cy="4857403"/>
          </a:xfrm>
        </p:spPr>
        <p:txBody>
          <a:bodyPr>
            <a:noAutofit/>
          </a:bodyPr>
          <a:lstStyle/>
          <a:p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This teaching resource is organised into four sections: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1)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Explanation of the rule 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2)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Examples of key words that fit the rule 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3)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Opportunities to practise 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4)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Further examples of commonly used words following the rule &amp; some notable exceptions.</a:t>
            </a:r>
          </a:p>
          <a:p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These slides are intended as a starting point for teaching this rule.  The lists of words given at the end might be used for card sorting exercises or a variety of spelling games.</a:t>
            </a:r>
          </a:p>
          <a:p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sion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and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tion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are covered in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Rule 17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marL="0" indent="0">
              <a:buNone/>
            </a:pPr>
            <a:endParaRPr lang="en-GB" sz="3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9047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1)  Rule 22: Explanation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207293"/>
            <a:ext cx="8712968" cy="243773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‘shun’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sound at the end of a word is can be spelt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tion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sion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’,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cian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or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ssion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20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(Rule 17)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  </a:t>
            </a:r>
          </a:p>
          <a:p>
            <a:pPr marL="0" indent="0" algn="just">
              <a:buNone/>
            </a:pP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cian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is often for 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occupations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(jobs).</a:t>
            </a:r>
          </a:p>
          <a:p>
            <a:pPr marL="0" indent="0" algn="just">
              <a:buNone/>
            </a:pP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ssion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is often used if the 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ends in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ss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, 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mit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or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‘cede’ / 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ceed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441857" y="4349163"/>
            <a:ext cx="8219256" cy="66401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475017" y="4149080"/>
            <a:ext cx="8186096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politi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cian     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electri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cian     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magi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cian</a:t>
            </a:r>
            <a:endParaRPr lang="en-GB" sz="3500" b="1" dirty="0"/>
          </a:p>
        </p:txBody>
      </p:sp>
      <p:sp>
        <p:nvSpPr>
          <p:cNvPr id="14" name="Rounded Rectangle 13"/>
          <p:cNvSpPr/>
          <p:nvPr/>
        </p:nvSpPr>
        <p:spPr>
          <a:xfrm>
            <a:off x="411732" y="5229201"/>
            <a:ext cx="8275068" cy="1326967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11732" y="5229200"/>
            <a:ext cx="8249381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discu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ss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&gt;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discu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ssion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ad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mit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&gt;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admi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ssion</a:t>
            </a:r>
          </a:p>
          <a:p>
            <a:pPr marL="0" indent="0" algn="ctr"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suc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ceed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&gt;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succe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ssion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con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cede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&gt;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conce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ssion</a:t>
            </a:r>
            <a:endParaRPr lang="en-GB" sz="3500" b="1" dirty="0"/>
          </a:p>
        </p:txBody>
      </p:sp>
    </p:spTree>
    <p:extLst>
      <p:ext uri="{BB962C8B-B14F-4D97-AF65-F5344CB8AC3E}">
        <p14:creationId xmlns:p14="http://schemas.microsoft.com/office/powerpoint/2010/main" val="22666793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2) Rule 22: Examples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457200" y="3243077"/>
            <a:ext cx="8229600" cy="2644268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3275856" y="3140968"/>
            <a:ext cx="2695264" cy="2875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proce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ssion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succe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ssion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techni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cian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323528" y="1266090"/>
            <a:ext cx="8460432" cy="93877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Is it an 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occupation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?  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Choose ‘</a:t>
            </a:r>
            <a:r>
              <a:rPr lang="en-GB" sz="35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cian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</a:t>
            </a:r>
          </a:p>
          <a:p>
            <a:pPr marL="0" indent="0" algn="just"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Does the 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end in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ss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, 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mit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’,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‘cede’ / 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ceed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?  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Choose ‘</a:t>
            </a:r>
            <a:r>
              <a:rPr lang="en-GB" sz="35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ssion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143508" y="6087572"/>
            <a:ext cx="8856984" cy="7978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9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2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 </a:t>
            </a:r>
            <a:r>
              <a:rPr lang="en-GB" sz="2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Which spelling of </a:t>
            </a:r>
            <a:r>
              <a:rPr lang="en-GB" sz="2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‘shun’ </a:t>
            </a:r>
            <a:r>
              <a:rPr lang="en-GB" sz="2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has been used? Why?</a:t>
            </a:r>
            <a:endParaRPr lang="en-GB" sz="2900" dirty="0"/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5676732" y="3146096"/>
            <a:ext cx="3240360" cy="2875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politi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cian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expre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ssion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commi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ssion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GB" sz="3500" b="1" u="sng" dirty="0"/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429689" y="3146096"/>
            <a:ext cx="3199320" cy="2875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musi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cian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permi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ssion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opti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cian</a:t>
            </a:r>
          </a:p>
        </p:txBody>
      </p:sp>
    </p:spTree>
    <p:extLst>
      <p:ext uri="{BB962C8B-B14F-4D97-AF65-F5344CB8AC3E}">
        <p14:creationId xmlns:p14="http://schemas.microsoft.com/office/powerpoint/2010/main" val="3235545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3) Rule 22: Practice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251520" y="2924944"/>
            <a:ext cx="2727920" cy="3168352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185600" y="2924944"/>
            <a:ext cx="2762276" cy="316835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6164559" y="2924944"/>
            <a:ext cx="2727921" cy="316835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57200" y="3516860"/>
            <a:ext cx="2262808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opti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mi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musi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975948" y="2964137"/>
            <a:ext cx="12790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>
                <a:solidFill>
                  <a:schemeClr val="tx1">
                    <a:lumMod val="75000"/>
                    <a:lumOff val="25000"/>
                  </a:schemeClr>
                </a:solidFill>
              </a:rPr>
              <a:t>Starter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196122" y="3516860"/>
            <a:ext cx="2730091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confe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magi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politi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aggre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574629" y="2964137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1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543074" y="2964137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2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0" y="6218200"/>
            <a:ext cx="9252520" cy="14592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Which other </a:t>
            </a:r>
            <a:r>
              <a:rPr lang="en-GB" sz="3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occupations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end in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cian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?</a:t>
            </a:r>
            <a:endParaRPr lang="en-GB" sz="3000" dirty="0"/>
          </a:p>
        </p:txBody>
      </p:sp>
      <p:sp>
        <p:nvSpPr>
          <p:cNvPr id="29" name="Rectangle 28"/>
          <p:cNvSpPr/>
          <p:nvPr/>
        </p:nvSpPr>
        <p:spPr>
          <a:xfrm>
            <a:off x="6193035" y="3516860"/>
            <a:ext cx="2645685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transmi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techni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expre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mathemati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</a:t>
            </a: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287397" y="1052736"/>
            <a:ext cx="8460432" cy="93877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Is it an 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occupation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?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Choose ‘</a:t>
            </a:r>
            <a:r>
              <a:rPr lang="en-GB" sz="35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cian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Does the 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end in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ss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, 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mit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’,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‘cede’ / 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ceed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?  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Choose ‘</a:t>
            </a:r>
            <a:r>
              <a:rPr lang="en-GB" sz="35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ssion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en-GB" sz="3500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4511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4) </a:t>
            </a:r>
            <a:r>
              <a:rPr lang="en-GB" sz="4000" b="1">
                <a:solidFill>
                  <a:schemeClr val="tx1">
                    <a:lumMod val="75000"/>
                    <a:lumOff val="25000"/>
                  </a:schemeClr>
                </a:solidFill>
              </a:rPr>
              <a:t>Rule 22: </a:t>
            </a:r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Further examples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51520" y="1334530"/>
            <a:ext cx="2727920" cy="4725537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3131840" y="1340767"/>
            <a:ext cx="2880319" cy="472553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6164559" y="1340767"/>
            <a:ext cx="2727921" cy="475431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084730" y="1847761"/>
            <a:ext cx="289706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mission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session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passion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impression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permission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expression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profession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discussion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confession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obsession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aggression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commission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transmission</a:t>
            </a:r>
          </a:p>
          <a:p>
            <a:pPr algn="ctr"/>
            <a:endParaRPr lang="en-GB" sz="2000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67544" y="1334531"/>
            <a:ext cx="226280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en-GB" sz="30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cian</a:t>
            </a:r>
            <a:endParaRPr lang="en-GB" sz="30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522439" y="1334531"/>
            <a:ext cx="198439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en-GB" sz="30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ssion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72834" y="1868921"/>
            <a:ext cx="205222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musician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electrician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magician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politician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clinician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optician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technician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dietician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beautician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physician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mathematician</a:t>
            </a:r>
          </a:p>
          <a:p>
            <a:pPr algn="ctr"/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090115" y="1334531"/>
            <a:ext cx="8575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Hint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123111" y="1868921"/>
            <a:ext cx="2727921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word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‘mission’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is particularly useful to learn as it can be combined with many prefixes to make new words.</a:t>
            </a:r>
          </a:p>
          <a:p>
            <a:pPr algn="ctr"/>
            <a:endParaRPr lang="en-GB" sz="1000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per</a:t>
            </a:r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mission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</a:t>
            </a:r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mission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</a:t>
            </a:r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mission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sub</a:t>
            </a:r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mission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ad</a:t>
            </a:r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mission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trans</a:t>
            </a:r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mission</a:t>
            </a:r>
          </a:p>
          <a:p>
            <a:pPr algn="ctr"/>
            <a:endParaRPr lang="en-GB" sz="2000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2000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68660" y="6165304"/>
            <a:ext cx="73858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NOTE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‘</a:t>
            </a:r>
            <a:r>
              <a:rPr lang="en-GB" sz="3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sion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and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tion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are covered in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Rule 17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470230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424</Words>
  <Application>Microsoft Office PowerPoint</Application>
  <PresentationFormat>On-screen Show (4:3)</PresentationFormat>
  <Paragraphs>90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Rule 22: cian / ssion  </vt:lpstr>
      <vt:lpstr>Teacher information</vt:lpstr>
      <vt:lpstr>1)  Rule 22: Explanation</vt:lpstr>
      <vt:lpstr>2) Rule 22: Examples</vt:lpstr>
      <vt:lpstr>3) Rule 22: Practice</vt:lpstr>
      <vt:lpstr>4) Rule 22: Further examples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of slides - Calibri 40, bold, dark grey</dc:title>
  <dc:creator>LUrquhart</dc:creator>
  <cp:lastModifiedBy>Christina Maskell</cp:lastModifiedBy>
  <cp:revision>40</cp:revision>
  <dcterms:created xsi:type="dcterms:W3CDTF">2016-08-09T10:05:30Z</dcterms:created>
  <dcterms:modified xsi:type="dcterms:W3CDTF">2020-05-31T15:25:30Z</dcterms:modified>
</cp:coreProperties>
</file>