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23: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5000" dirty="0"/>
              <a:t/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4857403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notable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exceptions.</a:t>
            </a:r>
          </a:p>
          <a:p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clue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“Vowels are spe</a:t>
            </a:r>
            <a:r>
              <a:rPr lang="en-GB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8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al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!”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to remind pupils to use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 the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shul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ending after a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vowel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GB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23: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469" y="1248477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shul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a word is usually spelt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What do you notice about the letter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before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each spelling of 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shul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ending?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3862447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3717032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confide</a:t>
            </a:r>
            <a:r>
              <a:rPr lang="en-GB" sz="4000" b="1" u="sng" dirty="0" smtClean="0">
                <a:solidFill>
                  <a:srgbClr val="FF0000"/>
                </a:solidFill>
              </a:rPr>
              <a:t>n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pa</a:t>
            </a:r>
            <a:r>
              <a:rPr lang="en-GB" sz="4000" b="1" u="sng" dirty="0" smtClean="0">
                <a:solidFill>
                  <a:srgbClr val="FF0000"/>
                </a:solidFill>
              </a:rPr>
              <a:t>r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esse</a:t>
            </a:r>
            <a:r>
              <a:rPr lang="en-GB" sz="4000" b="1" u="sng" dirty="0" smtClean="0">
                <a:solidFill>
                  <a:srgbClr val="FF0000"/>
                </a:solidFill>
              </a:rPr>
              <a:t>n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endParaRPr lang="en-GB" sz="40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5027816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4869160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4000" b="1" u="sng" dirty="0" smtClean="0">
                <a:solidFill>
                  <a:srgbClr val="FF0000"/>
                </a:solidFill>
              </a:rPr>
              <a:t>e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f</a:t>
            </a:r>
            <a:r>
              <a:rPr lang="en-GB" sz="4000" b="1" u="sng" dirty="0" smtClean="0">
                <a:solidFill>
                  <a:srgbClr val="FF0000"/>
                </a:solidFill>
              </a:rPr>
              <a:t>a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benef</a:t>
            </a:r>
            <a:r>
              <a:rPr lang="en-GB" sz="4000" b="1" u="sng" dirty="0" smtClean="0">
                <a:solidFill>
                  <a:srgbClr val="FF0000"/>
                </a:solidFill>
              </a:rPr>
              <a:t>i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246332" y="6033357"/>
            <a:ext cx="86461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How can this help us chose the correct ending?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23: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511048" y="2526636"/>
            <a:ext cx="4032544" cy="264426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723904" y="2510393"/>
            <a:ext cx="4042888" cy="266051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80696" y="2404934"/>
            <a:ext cx="3898776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GB" sz="3500" b="1" u="sng" dirty="0" smtClean="0">
                <a:solidFill>
                  <a:srgbClr val="FF0000"/>
                </a:solidFill>
              </a:rPr>
              <a:t>o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off</a:t>
            </a:r>
            <a:r>
              <a:rPr lang="en-GB" sz="3500" b="1" u="sng" dirty="0" smtClean="0">
                <a:solidFill>
                  <a:srgbClr val="FF0000"/>
                </a:solidFill>
              </a:rPr>
              <a:t>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artif</a:t>
            </a:r>
            <a:r>
              <a:rPr lang="en-GB" sz="3500" b="1" u="sng" dirty="0" smtClean="0">
                <a:solidFill>
                  <a:srgbClr val="FF0000"/>
                </a:solidFill>
              </a:rPr>
              <a:t>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528" y="1420090"/>
            <a:ext cx="8515192" cy="81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“Vowels are spe</a:t>
            </a: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4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!”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8012" y="5495449"/>
            <a:ext cx="9000492" cy="11796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Hint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spell longer words, split them up! 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Write 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9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9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tif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9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then check the </a:t>
            </a:r>
            <a:r>
              <a:rPr lang="en-GB" sz="29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last letter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&amp; use the 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clue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  </a:t>
            </a:r>
            <a:endParaRPr lang="en-GB" sz="29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784787" y="2404934"/>
            <a:ext cx="3898776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pote</a:t>
            </a:r>
            <a:r>
              <a:rPr lang="en-GB" sz="3500" b="1" u="sng" dirty="0" smtClean="0">
                <a:solidFill>
                  <a:srgbClr val="FF0000"/>
                </a:solidFill>
              </a:rPr>
              <a:t>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reside</a:t>
            </a:r>
            <a:r>
              <a:rPr lang="en-GB" sz="3500" b="1" u="sng" dirty="0" smtClean="0">
                <a:solidFill>
                  <a:srgbClr val="FF0000"/>
                </a:solidFill>
              </a:rPr>
              <a:t>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</a:t>
            </a:r>
            <a:r>
              <a:rPr lang="en-GB" sz="3500" b="1" u="sng" dirty="0" smtClean="0">
                <a:solidFill>
                  <a:srgbClr val="FF0000"/>
                </a:solidFill>
              </a:rPr>
              <a:t>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endParaRPr lang="en-GB" sz="3500" b="1" u="sng" dirty="0"/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23</a:t>
            </a:r>
            <a:r>
              <a:rPr lang="en-GB" sz="40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323528" y="1241920"/>
            <a:ext cx="8515192" cy="1342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Use the clue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Vowels are spe</a:t>
            </a:r>
            <a:r>
              <a:rPr lang="en-GB" sz="36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36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36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!”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500" dirty="0"/>
          </a:p>
        </p:txBody>
      </p:sp>
      <p:sp>
        <p:nvSpPr>
          <p:cNvPr id="11" name="Rounded Rectangle 10"/>
          <p:cNvSpPr/>
          <p:nvPr/>
        </p:nvSpPr>
        <p:spPr>
          <a:xfrm>
            <a:off x="251520" y="2132856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132856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132856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2724773"/>
            <a:ext cx="226280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essen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cru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172050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2724773"/>
            <a:ext cx="2730091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poten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unoffi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offi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residen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impar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17205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17205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07504" y="6021288"/>
            <a:ext cx="8928992" cy="1459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Which consonants come before a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ending?</a:t>
            </a:r>
            <a:endParaRPr lang="en-GB" sz="3000" dirty="0"/>
          </a:p>
        </p:txBody>
      </p:sp>
      <p:sp>
        <p:nvSpPr>
          <p:cNvPr id="29" name="Rectangle 28"/>
          <p:cNvSpPr/>
          <p:nvPr/>
        </p:nvSpPr>
        <p:spPr>
          <a:xfrm>
            <a:off x="6193035" y="2724773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artifi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substan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benefi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confiden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presiden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23: 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334531"/>
            <a:ext cx="2727920" cy="482453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340768"/>
            <a:ext cx="2880319" cy="48245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340768"/>
            <a:ext cx="2727921" cy="48245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090392" y="2276872"/>
            <a:ext cx="289706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special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official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crucial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artificial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beneficial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superficial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unofficial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facial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7544" y="1334531"/>
            <a:ext cx="2262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after consonant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22439" y="1334531"/>
            <a:ext cx="19843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after vowel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38191" y="2303449"/>
            <a:ext cx="20522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potential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essential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substantial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residential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presidential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influential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confidential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sequential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impartial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consequential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571703" y="1334531"/>
            <a:ext cx="18943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23111" y="1868921"/>
            <a:ext cx="272792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There are a few exceptions which must be learnt separately.  </a:t>
            </a:r>
          </a:p>
          <a:p>
            <a:pPr algn="ctr"/>
            <a:endParaRPr lang="en-GB" sz="1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Commonly used exceptions: 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initial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commercial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financial</a:t>
            </a:r>
          </a:p>
          <a:p>
            <a:pPr algn="ctr"/>
            <a:endParaRPr lang="en-GB" sz="1000" b="1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Less commonly used exceptions: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provincial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spatial</a:t>
            </a:r>
          </a:p>
          <a:p>
            <a:pPr algn="ctr"/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1226</TotalTime>
  <Words>373</Words>
  <Application>Microsoft Office PowerPoint</Application>
  <PresentationFormat>On-screen Show (4:3)</PresentationFormat>
  <Paragraphs>92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23: cial / tial  </vt:lpstr>
      <vt:lpstr>Teacher information</vt:lpstr>
      <vt:lpstr>1)  Rule 23: Explanation</vt:lpstr>
      <vt:lpstr>2) Rule 23: Examples</vt:lpstr>
      <vt:lpstr>3) Rule 23: Practice</vt:lpstr>
      <vt:lpstr>4) Rule 23: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25</cp:revision>
  <dcterms:created xsi:type="dcterms:W3CDTF">2016-08-09T10:05:30Z</dcterms:created>
  <dcterms:modified xsi:type="dcterms:W3CDTF">2021-02-05T19:00:27Z</dcterms:modified>
</cp:coreProperties>
</file>