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390" r:id="rId5"/>
    <p:sldId id="361" r:id="rId6"/>
    <p:sldId id="393" r:id="rId7"/>
    <p:sldId id="360" r:id="rId8"/>
    <p:sldId id="411" r:id="rId9"/>
    <p:sldId id="395" r:id="rId10"/>
    <p:sldId id="420" r:id="rId11"/>
    <p:sldId id="400" r:id="rId12"/>
    <p:sldId id="421" r:id="rId13"/>
    <p:sldId id="399" r:id="rId14"/>
    <p:sldId id="414" r:id="rId15"/>
    <p:sldId id="386" r:id="rId16"/>
    <p:sldId id="417" r:id="rId17"/>
    <p:sldId id="418" r:id="rId18"/>
    <p:sldId id="403" r:id="rId19"/>
    <p:sldId id="425" r:id="rId20"/>
    <p:sldId id="426" r:id="rId21"/>
    <p:sldId id="314" r:id="rId22"/>
    <p:sldId id="424"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B8FCF4F-1DB9-42BA-9D85-6DBDB444430D}" v="17" dt="2019-12-09T10:16:38.32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752"/>
  </p:normalViewPr>
  <p:slideViewPr>
    <p:cSldViewPr snapToGrid="0">
      <p:cViewPr varScale="1">
        <p:scale>
          <a:sx n="112" d="100"/>
          <a:sy n="112" d="100"/>
        </p:scale>
        <p:origin x="1640"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04/07/2020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04/07/2020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04/07/2020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04/07/2020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04/07/2020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04/07/2020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04/07/2020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04/07/2020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2 – Spring Block 1 – Word Classes 2</a:t>
            </a:r>
            <a:br>
              <a:rPr lang="en-GB" sz="1600" b="1" dirty="0">
                <a:solidFill>
                  <a:schemeClr val="bg2">
                    <a:lumMod val="50000"/>
                  </a:schemeClr>
                </a:solidFill>
                <a:latin typeface="Century Gothic" panose="020B0502020202020204" pitchFamily="34" charset="0"/>
              </a:rPr>
            </a:br>
            <a:endParaRPr lang="en-GB" sz="16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2: What are Adverbs?</a:t>
            </a:r>
            <a:endParaRPr lang="en-GB" sz="1200" b="1" dirty="0">
              <a:solidFill>
                <a:schemeClr val="bg2">
                  <a:lumMod val="25000"/>
                </a:schemeClr>
              </a:solidFill>
              <a:latin typeface="Century Gothic" panose="020B0502020202020204" pitchFamily="34" charset="0"/>
            </a:endParaRPr>
          </a:p>
        </p:txBody>
      </p:sp>
      <p:grpSp>
        <p:nvGrpSpPr>
          <p:cNvPr id="6" name="Group 5">
            <a:extLst>
              <a:ext uri="{FF2B5EF4-FFF2-40B4-BE49-F238E27FC236}">
                <a16:creationId xmlns:a16="http://schemas.microsoft.com/office/drawing/2014/main" id="{1775B151-2809-484A-8612-4C7A23B6C815}"/>
              </a:ext>
            </a:extLst>
          </p:cNvPr>
          <p:cNvGrpSpPr/>
          <p:nvPr/>
        </p:nvGrpSpPr>
        <p:grpSpPr>
          <a:xfrm>
            <a:off x="11751" y="6454317"/>
            <a:ext cx="1306800" cy="480531"/>
            <a:chOff x="20297" y="6454317"/>
            <a:chExt cx="1306800" cy="480531"/>
          </a:xfrm>
        </p:grpSpPr>
        <p:sp>
          <p:nvSpPr>
            <p:cNvPr id="8" name="TextBox 8">
              <a:extLst>
                <a:ext uri="{FF2B5EF4-FFF2-40B4-BE49-F238E27FC236}">
                  <a16:creationId xmlns:a16="http://schemas.microsoft.com/office/drawing/2014/main" id="{9F41F536-68CC-4F50-B4EC-83030CBD6400}"/>
                </a:ext>
              </a:extLst>
            </p:cNvPr>
            <p:cNvSpPr txBox="1"/>
            <p:nvPr/>
          </p:nvSpPr>
          <p:spPr>
            <a:xfrm>
              <a:off x="20297" y="6688627"/>
              <a:ext cx="13068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9" name="Picture 8" descr="A close up of a sign&#10;&#10;Description generated with high confidence">
              <a:extLst>
                <a:ext uri="{FF2B5EF4-FFF2-40B4-BE49-F238E27FC236}">
                  <a16:creationId xmlns:a16="http://schemas.microsoft.com/office/drawing/2014/main" id="{1C28E0D3-F2E3-4CC0-9076-AB45CB4CB2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4011000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An adverb </a:t>
            </a:r>
            <a:r>
              <a:rPr lang="en-US" sz="2000" b="1" dirty="0">
                <a:solidFill>
                  <a:schemeClr val="tx1"/>
                </a:solidFill>
                <a:latin typeface="Century Gothic" panose="020B0502020202020204" pitchFamily="34" charset="0"/>
              </a:rPr>
              <a:t>adds extra information about a verb by </a:t>
            </a:r>
            <a:r>
              <a:rPr lang="en-GB" sz="2000" b="1" dirty="0">
                <a:solidFill>
                  <a:schemeClr val="tx1"/>
                </a:solidFill>
                <a:latin typeface="Century Gothic" panose="020B0502020202020204" pitchFamily="34" charset="0"/>
              </a:rPr>
              <a:t>explaining to us how a verb is done.</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In the sentence below, we have a noun (N), a verb (V) and an adverb (A).</a:t>
            </a:r>
          </a:p>
          <a:p>
            <a:pPr algn="ctr"/>
            <a:r>
              <a:rPr lang="en-GB" sz="2800" b="1" dirty="0">
                <a:solidFill>
                  <a:schemeClr val="tx1"/>
                </a:solidFill>
                <a:latin typeface="Century Gothic" panose="020B0502020202020204" pitchFamily="34" charset="0"/>
              </a:rPr>
              <a:t>Ben is walking quickly.</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Find the noun, verb and adverb in the sentence below.</a:t>
            </a:r>
          </a:p>
          <a:p>
            <a:endParaRPr lang="en-GB" sz="2000" b="1" dirty="0">
              <a:solidFill>
                <a:schemeClr val="tx1"/>
              </a:solidFill>
              <a:latin typeface="Century Gothic" panose="020B0502020202020204" pitchFamily="34" charset="0"/>
            </a:endParaRPr>
          </a:p>
          <a:p>
            <a:pPr algn="ctr"/>
            <a:r>
              <a:rPr lang="en-GB" sz="2800" b="1" dirty="0">
                <a:solidFill>
                  <a:schemeClr val="tx1"/>
                </a:solidFill>
                <a:latin typeface="Century Gothic" panose="020B0502020202020204" pitchFamily="34" charset="0"/>
              </a:rPr>
              <a:t>Maria is quietly talking.</a:t>
            </a:r>
            <a:endParaRPr lang="en-GB" sz="2000" b="1" dirty="0">
              <a:solidFill>
                <a:schemeClr val="tx1"/>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grpSp>
        <p:nvGrpSpPr>
          <p:cNvPr id="8" name="Group 7">
            <a:extLst>
              <a:ext uri="{FF2B5EF4-FFF2-40B4-BE49-F238E27FC236}">
                <a16:creationId xmlns:a16="http://schemas.microsoft.com/office/drawing/2014/main" id="{A8F0AF6A-C5F7-4DCB-9322-893BE29FC553}"/>
              </a:ext>
            </a:extLst>
          </p:cNvPr>
          <p:cNvGrpSpPr/>
          <p:nvPr/>
        </p:nvGrpSpPr>
        <p:grpSpPr>
          <a:xfrm>
            <a:off x="2793140" y="2754284"/>
            <a:ext cx="3074391" cy="992003"/>
            <a:chOff x="2254250" y="2205850"/>
            <a:chExt cx="2099850" cy="677550"/>
          </a:xfrm>
          <a:solidFill>
            <a:schemeClr val="bg1"/>
          </a:solidFill>
        </p:grpSpPr>
        <p:grpSp>
          <p:nvGrpSpPr>
            <p:cNvPr id="9" name="Group 8">
              <a:extLst>
                <a:ext uri="{FF2B5EF4-FFF2-40B4-BE49-F238E27FC236}">
                  <a16:creationId xmlns:a16="http://schemas.microsoft.com/office/drawing/2014/main" id="{2D93E0A7-5F03-4185-891B-AD98F8CAB19F}"/>
                </a:ext>
              </a:extLst>
            </p:cNvPr>
            <p:cNvGrpSpPr/>
            <p:nvPr/>
          </p:nvGrpSpPr>
          <p:grpSpPr>
            <a:xfrm>
              <a:off x="2254250" y="2205850"/>
              <a:ext cx="468000" cy="677550"/>
              <a:chOff x="2254250" y="1974850"/>
              <a:chExt cx="468000" cy="677550"/>
            </a:xfrm>
            <a:grpFill/>
          </p:grpSpPr>
          <p:sp>
            <p:nvSpPr>
              <p:cNvPr id="20" name="Rectangle 19">
                <a:extLst>
                  <a:ext uri="{FF2B5EF4-FFF2-40B4-BE49-F238E27FC236}">
                    <a16:creationId xmlns:a16="http://schemas.microsoft.com/office/drawing/2014/main" id="{29FDA512-A3D2-49C8-A082-664D9F676A14}"/>
                  </a:ext>
                </a:extLst>
              </p:cNvPr>
              <p:cNvSpPr/>
              <p:nvPr/>
            </p:nvSpPr>
            <p:spPr>
              <a:xfrm>
                <a:off x="2254250" y="2184400"/>
                <a:ext cx="468000" cy="468000"/>
              </a:xfrm>
              <a:prstGeom prst="rect">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N</a:t>
                </a:r>
              </a:p>
            </p:txBody>
          </p:sp>
          <p:cxnSp>
            <p:nvCxnSpPr>
              <p:cNvPr id="21" name="Straight Arrow Connector 20">
                <a:extLst>
                  <a:ext uri="{FF2B5EF4-FFF2-40B4-BE49-F238E27FC236}">
                    <a16:creationId xmlns:a16="http://schemas.microsoft.com/office/drawing/2014/main" id="{C6C2C7D5-F1E7-496E-ABCF-362905742443}"/>
                  </a:ext>
                </a:extLst>
              </p:cNvPr>
              <p:cNvCxnSpPr>
                <a:stCxn id="20" idx="0"/>
              </p:cNvCxnSpPr>
              <p:nvPr/>
            </p:nvCxnSpPr>
            <p:spPr>
              <a:xfrm flipV="1">
                <a:off x="2488250" y="1974850"/>
                <a:ext cx="950" cy="209550"/>
              </a:xfrm>
              <a:prstGeom prst="straightConnector1">
                <a:avLst/>
              </a:prstGeom>
              <a:grpFill/>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0" name="Group 9">
              <a:extLst>
                <a:ext uri="{FF2B5EF4-FFF2-40B4-BE49-F238E27FC236}">
                  <a16:creationId xmlns:a16="http://schemas.microsoft.com/office/drawing/2014/main" id="{A0A36A94-A9AB-407C-BD39-C941622275DE}"/>
                </a:ext>
              </a:extLst>
            </p:cNvPr>
            <p:cNvGrpSpPr/>
            <p:nvPr/>
          </p:nvGrpSpPr>
          <p:grpSpPr>
            <a:xfrm>
              <a:off x="3039177" y="2205850"/>
              <a:ext cx="468000" cy="677550"/>
              <a:chOff x="2254250" y="1974850"/>
              <a:chExt cx="468000" cy="677550"/>
            </a:xfrm>
            <a:grpFill/>
          </p:grpSpPr>
          <p:sp>
            <p:nvSpPr>
              <p:cNvPr id="14" name="Rectangle 13">
                <a:extLst>
                  <a:ext uri="{FF2B5EF4-FFF2-40B4-BE49-F238E27FC236}">
                    <a16:creationId xmlns:a16="http://schemas.microsoft.com/office/drawing/2014/main" id="{2C59A932-9858-4830-A29B-1DEFA5F71661}"/>
                  </a:ext>
                </a:extLst>
              </p:cNvPr>
              <p:cNvSpPr/>
              <p:nvPr/>
            </p:nvSpPr>
            <p:spPr>
              <a:xfrm>
                <a:off x="2254250" y="2184400"/>
                <a:ext cx="468000" cy="468000"/>
              </a:xfrm>
              <a:prstGeom prst="rect">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V</a:t>
                </a:r>
              </a:p>
            </p:txBody>
          </p:sp>
          <p:cxnSp>
            <p:nvCxnSpPr>
              <p:cNvPr id="15" name="Straight Arrow Connector 14">
                <a:extLst>
                  <a:ext uri="{FF2B5EF4-FFF2-40B4-BE49-F238E27FC236}">
                    <a16:creationId xmlns:a16="http://schemas.microsoft.com/office/drawing/2014/main" id="{6E7A5CDC-3350-4E52-B695-45F663A308B5}"/>
                  </a:ext>
                </a:extLst>
              </p:cNvPr>
              <p:cNvCxnSpPr>
                <a:stCxn id="14" idx="0"/>
              </p:cNvCxnSpPr>
              <p:nvPr/>
            </p:nvCxnSpPr>
            <p:spPr>
              <a:xfrm flipV="1">
                <a:off x="2488250" y="1974850"/>
                <a:ext cx="950" cy="209550"/>
              </a:xfrm>
              <a:prstGeom prst="straightConnector1">
                <a:avLst/>
              </a:prstGeom>
              <a:grpFill/>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1" name="Group 10">
              <a:extLst>
                <a:ext uri="{FF2B5EF4-FFF2-40B4-BE49-F238E27FC236}">
                  <a16:creationId xmlns:a16="http://schemas.microsoft.com/office/drawing/2014/main" id="{8C363545-774A-4C92-A31E-9C3742EC8EA4}"/>
                </a:ext>
              </a:extLst>
            </p:cNvPr>
            <p:cNvGrpSpPr/>
            <p:nvPr/>
          </p:nvGrpSpPr>
          <p:grpSpPr>
            <a:xfrm>
              <a:off x="3886100" y="2205850"/>
              <a:ext cx="468000" cy="677550"/>
              <a:chOff x="2254250" y="1974850"/>
              <a:chExt cx="468000" cy="677550"/>
            </a:xfrm>
            <a:grpFill/>
          </p:grpSpPr>
          <p:sp>
            <p:nvSpPr>
              <p:cNvPr id="12" name="Rectangle 11">
                <a:extLst>
                  <a:ext uri="{FF2B5EF4-FFF2-40B4-BE49-F238E27FC236}">
                    <a16:creationId xmlns:a16="http://schemas.microsoft.com/office/drawing/2014/main" id="{D8B2A106-1365-4639-9513-6C8FCA69A54A}"/>
                  </a:ext>
                </a:extLst>
              </p:cNvPr>
              <p:cNvSpPr/>
              <p:nvPr/>
            </p:nvSpPr>
            <p:spPr>
              <a:xfrm>
                <a:off x="2254250" y="2184400"/>
                <a:ext cx="468000" cy="468000"/>
              </a:xfrm>
              <a:prstGeom prst="rect">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A</a:t>
                </a:r>
              </a:p>
            </p:txBody>
          </p:sp>
          <p:cxnSp>
            <p:nvCxnSpPr>
              <p:cNvPr id="13" name="Straight Arrow Connector 12">
                <a:extLst>
                  <a:ext uri="{FF2B5EF4-FFF2-40B4-BE49-F238E27FC236}">
                    <a16:creationId xmlns:a16="http://schemas.microsoft.com/office/drawing/2014/main" id="{38C5FC37-DBD5-4A64-A592-BB0AF52BE717}"/>
                  </a:ext>
                </a:extLst>
              </p:cNvPr>
              <p:cNvCxnSpPr>
                <a:stCxn id="12" idx="0"/>
              </p:cNvCxnSpPr>
              <p:nvPr/>
            </p:nvCxnSpPr>
            <p:spPr>
              <a:xfrm flipV="1">
                <a:off x="2488250" y="1974850"/>
                <a:ext cx="950" cy="209550"/>
              </a:xfrm>
              <a:prstGeom prst="straightConnector1">
                <a:avLst/>
              </a:prstGeom>
              <a:grpFill/>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grpSp>
        <p:nvGrpSpPr>
          <p:cNvPr id="22" name="Group 21">
            <a:extLst>
              <a:ext uri="{FF2B5EF4-FFF2-40B4-BE49-F238E27FC236}">
                <a16:creationId xmlns:a16="http://schemas.microsoft.com/office/drawing/2014/main" id="{E21FA654-9461-4B1F-8C99-906B373A29FF}"/>
              </a:ext>
            </a:extLst>
          </p:cNvPr>
          <p:cNvGrpSpPr/>
          <p:nvPr/>
        </p:nvGrpSpPr>
        <p:grpSpPr>
          <a:xfrm>
            <a:off x="2793140" y="5040284"/>
            <a:ext cx="3074391" cy="992003"/>
            <a:chOff x="2254250" y="2205850"/>
            <a:chExt cx="2099850" cy="677550"/>
          </a:xfrm>
          <a:solidFill>
            <a:schemeClr val="bg1"/>
          </a:solidFill>
        </p:grpSpPr>
        <p:grpSp>
          <p:nvGrpSpPr>
            <p:cNvPr id="23" name="Group 22">
              <a:extLst>
                <a:ext uri="{FF2B5EF4-FFF2-40B4-BE49-F238E27FC236}">
                  <a16:creationId xmlns:a16="http://schemas.microsoft.com/office/drawing/2014/main" id="{EFE41971-9D06-413A-82AD-EA2FE132210C}"/>
                </a:ext>
              </a:extLst>
            </p:cNvPr>
            <p:cNvGrpSpPr/>
            <p:nvPr/>
          </p:nvGrpSpPr>
          <p:grpSpPr>
            <a:xfrm>
              <a:off x="2254250" y="2205850"/>
              <a:ext cx="468000" cy="677550"/>
              <a:chOff x="2254250" y="1974850"/>
              <a:chExt cx="468000" cy="677550"/>
            </a:xfrm>
            <a:grpFill/>
          </p:grpSpPr>
          <p:sp>
            <p:nvSpPr>
              <p:cNvPr id="30" name="Rectangle 29">
                <a:extLst>
                  <a:ext uri="{FF2B5EF4-FFF2-40B4-BE49-F238E27FC236}">
                    <a16:creationId xmlns:a16="http://schemas.microsoft.com/office/drawing/2014/main" id="{FCAF00F1-7C53-4F88-BB73-26C5D341BC7E}"/>
                  </a:ext>
                </a:extLst>
              </p:cNvPr>
              <p:cNvSpPr/>
              <p:nvPr/>
            </p:nvSpPr>
            <p:spPr>
              <a:xfrm>
                <a:off x="2254250" y="2184400"/>
                <a:ext cx="468000" cy="468000"/>
              </a:xfrm>
              <a:prstGeom prst="rect">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chemeClr val="tx1"/>
                  </a:solidFill>
                  <a:latin typeface="Century Gothic" panose="020B0502020202020204" pitchFamily="34" charset="0"/>
                </a:endParaRPr>
              </a:p>
            </p:txBody>
          </p:sp>
          <p:cxnSp>
            <p:nvCxnSpPr>
              <p:cNvPr id="31" name="Straight Arrow Connector 30">
                <a:extLst>
                  <a:ext uri="{FF2B5EF4-FFF2-40B4-BE49-F238E27FC236}">
                    <a16:creationId xmlns:a16="http://schemas.microsoft.com/office/drawing/2014/main" id="{CF070BF6-55CB-4386-B41E-6552A3BBD6DF}"/>
                  </a:ext>
                </a:extLst>
              </p:cNvPr>
              <p:cNvCxnSpPr>
                <a:stCxn id="30" idx="0"/>
              </p:cNvCxnSpPr>
              <p:nvPr/>
            </p:nvCxnSpPr>
            <p:spPr>
              <a:xfrm flipV="1">
                <a:off x="2488250" y="1974850"/>
                <a:ext cx="950" cy="209550"/>
              </a:xfrm>
              <a:prstGeom prst="straightConnector1">
                <a:avLst/>
              </a:prstGeom>
              <a:grpFill/>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4" name="Group 23">
              <a:extLst>
                <a:ext uri="{FF2B5EF4-FFF2-40B4-BE49-F238E27FC236}">
                  <a16:creationId xmlns:a16="http://schemas.microsoft.com/office/drawing/2014/main" id="{8E5E618D-16E2-40C8-ACC1-8AE835330BC1}"/>
                </a:ext>
              </a:extLst>
            </p:cNvPr>
            <p:cNvGrpSpPr/>
            <p:nvPr/>
          </p:nvGrpSpPr>
          <p:grpSpPr>
            <a:xfrm>
              <a:off x="3039177" y="2205850"/>
              <a:ext cx="468000" cy="677550"/>
              <a:chOff x="2254250" y="1974850"/>
              <a:chExt cx="468000" cy="677550"/>
            </a:xfrm>
            <a:grpFill/>
          </p:grpSpPr>
          <p:sp>
            <p:nvSpPr>
              <p:cNvPr id="28" name="Rectangle 27">
                <a:extLst>
                  <a:ext uri="{FF2B5EF4-FFF2-40B4-BE49-F238E27FC236}">
                    <a16:creationId xmlns:a16="http://schemas.microsoft.com/office/drawing/2014/main" id="{BBDB7B02-454E-4775-AB56-263F001B50C3}"/>
                  </a:ext>
                </a:extLst>
              </p:cNvPr>
              <p:cNvSpPr/>
              <p:nvPr/>
            </p:nvSpPr>
            <p:spPr>
              <a:xfrm>
                <a:off x="2254250" y="2184400"/>
                <a:ext cx="468000" cy="468000"/>
              </a:xfrm>
              <a:prstGeom prst="rect">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chemeClr val="tx1"/>
                  </a:solidFill>
                  <a:latin typeface="Century Gothic" panose="020B0502020202020204" pitchFamily="34" charset="0"/>
                </a:endParaRPr>
              </a:p>
            </p:txBody>
          </p:sp>
          <p:cxnSp>
            <p:nvCxnSpPr>
              <p:cNvPr id="29" name="Straight Arrow Connector 28">
                <a:extLst>
                  <a:ext uri="{FF2B5EF4-FFF2-40B4-BE49-F238E27FC236}">
                    <a16:creationId xmlns:a16="http://schemas.microsoft.com/office/drawing/2014/main" id="{56B4D029-8924-46ED-A9CF-299674ABAE14}"/>
                  </a:ext>
                </a:extLst>
              </p:cNvPr>
              <p:cNvCxnSpPr>
                <a:stCxn id="28" idx="0"/>
              </p:cNvCxnSpPr>
              <p:nvPr/>
            </p:nvCxnSpPr>
            <p:spPr>
              <a:xfrm flipV="1">
                <a:off x="2488250" y="1974850"/>
                <a:ext cx="950" cy="209550"/>
              </a:xfrm>
              <a:prstGeom prst="straightConnector1">
                <a:avLst/>
              </a:prstGeom>
              <a:grpFill/>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5" name="Group 24">
              <a:extLst>
                <a:ext uri="{FF2B5EF4-FFF2-40B4-BE49-F238E27FC236}">
                  <a16:creationId xmlns:a16="http://schemas.microsoft.com/office/drawing/2014/main" id="{878441B5-44DE-4208-A65F-ABFD16798E08}"/>
                </a:ext>
              </a:extLst>
            </p:cNvPr>
            <p:cNvGrpSpPr/>
            <p:nvPr/>
          </p:nvGrpSpPr>
          <p:grpSpPr>
            <a:xfrm>
              <a:off x="3886100" y="2205850"/>
              <a:ext cx="468000" cy="677550"/>
              <a:chOff x="2254250" y="1974850"/>
              <a:chExt cx="468000" cy="677550"/>
            </a:xfrm>
            <a:grpFill/>
          </p:grpSpPr>
          <p:sp>
            <p:nvSpPr>
              <p:cNvPr id="26" name="Rectangle 25">
                <a:extLst>
                  <a:ext uri="{FF2B5EF4-FFF2-40B4-BE49-F238E27FC236}">
                    <a16:creationId xmlns:a16="http://schemas.microsoft.com/office/drawing/2014/main" id="{1754B81C-2B4D-4D1A-9FD0-93BCC801CE83}"/>
                  </a:ext>
                </a:extLst>
              </p:cNvPr>
              <p:cNvSpPr/>
              <p:nvPr/>
            </p:nvSpPr>
            <p:spPr>
              <a:xfrm>
                <a:off x="2254250" y="2184400"/>
                <a:ext cx="468000" cy="468000"/>
              </a:xfrm>
              <a:prstGeom prst="rect">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chemeClr val="tx1"/>
                  </a:solidFill>
                  <a:latin typeface="Century Gothic" panose="020B0502020202020204" pitchFamily="34" charset="0"/>
                </a:endParaRPr>
              </a:p>
            </p:txBody>
          </p:sp>
          <p:cxnSp>
            <p:nvCxnSpPr>
              <p:cNvPr id="27" name="Straight Arrow Connector 26">
                <a:extLst>
                  <a:ext uri="{FF2B5EF4-FFF2-40B4-BE49-F238E27FC236}">
                    <a16:creationId xmlns:a16="http://schemas.microsoft.com/office/drawing/2014/main" id="{92179C3C-C0B1-441F-89F7-7615F95CF7EF}"/>
                  </a:ext>
                </a:extLst>
              </p:cNvPr>
              <p:cNvCxnSpPr>
                <a:stCxn id="26" idx="0"/>
              </p:cNvCxnSpPr>
              <p:nvPr/>
            </p:nvCxnSpPr>
            <p:spPr>
              <a:xfrm flipV="1">
                <a:off x="2488250" y="1974850"/>
                <a:ext cx="950" cy="209550"/>
              </a:xfrm>
              <a:prstGeom prst="straightConnector1">
                <a:avLst/>
              </a:prstGeom>
              <a:grpFill/>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grpSp>
        <p:nvGrpSpPr>
          <p:cNvPr id="32" name="Group 31">
            <a:extLst>
              <a:ext uri="{FF2B5EF4-FFF2-40B4-BE49-F238E27FC236}">
                <a16:creationId xmlns:a16="http://schemas.microsoft.com/office/drawing/2014/main" id="{7F51C512-A786-418D-89D9-3446E5B188E1}"/>
              </a:ext>
            </a:extLst>
          </p:cNvPr>
          <p:cNvGrpSpPr/>
          <p:nvPr/>
        </p:nvGrpSpPr>
        <p:grpSpPr>
          <a:xfrm>
            <a:off x="11751" y="6454317"/>
            <a:ext cx="1306800" cy="480531"/>
            <a:chOff x="20297" y="6454317"/>
            <a:chExt cx="1306800" cy="480531"/>
          </a:xfrm>
        </p:grpSpPr>
        <p:sp>
          <p:nvSpPr>
            <p:cNvPr id="33" name="TextBox 8">
              <a:extLst>
                <a:ext uri="{FF2B5EF4-FFF2-40B4-BE49-F238E27FC236}">
                  <a16:creationId xmlns:a16="http://schemas.microsoft.com/office/drawing/2014/main" id="{040AA585-9488-4369-A7E0-FEA53DB96A73}"/>
                </a:ext>
              </a:extLst>
            </p:cNvPr>
            <p:cNvSpPr txBox="1"/>
            <p:nvPr/>
          </p:nvSpPr>
          <p:spPr>
            <a:xfrm>
              <a:off x="20297" y="6688627"/>
              <a:ext cx="13068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34" name="Picture 33" descr="A close up of a sign&#10;&#10;Description generated with high confidence">
              <a:extLst>
                <a:ext uri="{FF2B5EF4-FFF2-40B4-BE49-F238E27FC236}">
                  <a16:creationId xmlns:a16="http://schemas.microsoft.com/office/drawing/2014/main" id="{8402E16B-FFD1-440E-A781-83BD36C3AB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10350527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An adverb </a:t>
            </a:r>
            <a:r>
              <a:rPr lang="en-US" sz="2000" b="1" dirty="0">
                <a:solidFill>
                  <a:schemeClr val="tx1"/>
                </a:solidFill>
                <a:latin typeface="Century Gothic" panose="020B0502020202020204" pitchFamily="34" charset="0"/>
              </a:rPr>
              <a:t>adds extra information about a verb by </a:t>
            </a:r>
            <a:r>
              <a:rPr lang="en-GB" sz="2000" b="1" dirty="0">
                <a:solidFill>
                  <a:schemeClr val="tx1"/>
                </a:solidFill>
                <a:latin typeface="Century Gothic" panose="020B0502020202020204" pitchFamily="34" charset="0"/>
              </a:rPr>
              <a:t>explaining to us how a verb is done.</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In the sentence below, we have a noun (N), a verb (V) and an adverb (A).</a:t>
            </a:r>
          </a:p>
          <a:p>
            <a:pPr algn="ctr"/>
            <a:r>
              <a:rPr lang="en-GB" sz="2800" b="1" dirty="0">
                <a:solidFill>
                  <a:schemeClr val="tx1"/>
                </a:solidFill>
                <a:latin typeface="Century Gothic" panose="020B0502020202020204" pitchFamily="34" charset="0"/>
              </a:rPr>
              <a:t>Ben is walking quickly.</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Find the noun, verb and adverb in the sentence below.</a:t>
            </a:r>
          </a:p>
          <a:p>
            <a:endParaRPr lang="en-GB" sz="2000" b="1" dirty="0">
              <a:solidFill>
                <a:schemeClr val="tx1"/>
              </a:solidFill>
              <a:latin typeface="Century Gothic" panose="020B0502020202020204" pitchFamily="34" charset="0"/>
            </a:endParaRPr>
          </a:p>
          <a:p>
            <a:pPr algn="ctr"/>
            <a:r>
              <a:rPr lang="en-GB" sz="2800" b="1" dirty="0">
                <a:solidFill>
                  <a:schemeClr val="tx1"/>
                </a:solidFill>
                <a:latin typeface="Century Gothic" panose="020B0502020202020204" pitchFamily="34" charset="0"/>
              </a:rPr>
              <a:t>Maria is quietly talking.</a:t>
            </a:r>
            <a:endParaRPr lang="en-GB" sz="2000" b="1" dirty="0">
              <a:solidFill>
                <a:schemeClr val="tx1"/>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grpSp>
        <p:nvGrpSpPr>
          <p:cNvPr id="8" name="Group 7">
            <a:extLst>
              <a:ext uri="{FF2B5EF4-FFF2-40B4-BE49-F238E27FC236}">
                <a16:creationId xmlns:a16="http://schemas.microsoft.com/office/drawing/2014/main" id="{A8F0AF6A-C5F7-4DCB-9322-893BE29FC553}"/>
              </a:ext>
            </a:extLst>
          </p:cNvPr>
          <p:cNvGrpSpPr/>
          <p:nvPr/>
        </p:nvGrpSpPr>
        <p:grpSpPr>
          <a:xfrm>
            <a:off x="2793140" y="2754284"/>
            <a:ext cx="3074391" cy="992003"/>
            <a:chOff x="2254250" y="2205850"/>
            <a:chExt cx="2099850" cy="677550"/>
          </a:xfrm>
          <a:solidFill>
            <a:schemeClr val="bg1"/>
          </a:solidFill>
        </p:grpSpPr>
        <p:grpSp>
          <p:nvGrpSpPr>
            <p:cNvPr id="9" name="Group 8">
              <a:extLst>
                <a:ext uri="{FF2B5EF4-FFF2-40B4-BE49-F238E27FC236}">
                  <a16:creationId xmlns:a16="http://schemas.microsoft.com/office/drawing/2014/main" id="{2D93E0A7-5F03-4185-891B-AD98F8CAB19F}"/>
                </a:ext>
              </a:extLst>
            </p:cNvPr>
            <p:cNvGrpSpPr/>
            <p:nvPr/>
          </p:nvGrpSpPr>
          <p:grpSpPr>
            <a:xfrm>
              <a:off x="2254250" y="2205850"/>
              <a:ext cx="468000" cy="677550"/>
              <a:chOff x="2254250" y="1974850"/>
              <a:chExt cx="468000" cy="677550"/>
            </a:xfrm>
            <a:grpFill/>
          </p:grpSpPr>
          <p:sp>
            <p:nvSpPr>
              <p:cNvPr id="20" name="Rectangle 19">
                <a:extLst>
                  <a:ext uri="{FF2B5EF4-FFF2-40B4-BE49-F238E27FC236}">
                    <a16:creationId xmlns:a16="http://schemas.microsoft.com/office/drawing/2014/main" id="{29FDA512-A3D2-49C8-A082-664D9F676A14}"/>
                  </a:ext>
                </a:extLst>
              </p:cNvPr>
              <p:cNvSpPr/>
              <p:nvPr/>
            </p:nvSpPr>
            <p:spPr>
              <a:xfrm>
                <a:off x="2254250" y="2184400"/>
                <a:ext cx="468000" cy="468000"/>
              </a:xfrm>
              <a:prstGeom prst="rect">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N</a:t>
                </a:r>
              </a:p>
            </p:txBody>
          </p:sp>
          <p:cxnSp>
            <p:nvCxnSpPr>
              <p:cNvPr id="21" name="Straight Arrow Connector 20">
                <a:extLst>
                  <a:ext uri="{FF2B5EF4-FFF2-40B4-BE49-F238E27FC236}">
                    <a16:creationId xmlns:a16="http://schemas.microsoft.com/office/drawing/2014/main" id="{C6C2C7D5-F1E7-496E-ABCF-362905742443}"/>
                  </a:ext>
                </a:extLst>
              </p:cNvPr>
              <p:cNvCxnSpPr>
                <a:stCxn id="20" idx="0"/>
              </p:cNvCxnSpPr>
              <p:nvPr/>
            </p:nvCxnSpPr>
            <p:spPr>
              <a:xfrm flipV="1">
                <a:off x="2488250" y="1974850"/>
                <a:ext cx="950" cy="209550"/>
              </a:xfrm>
              <a:prstGeom prst="straightConnector1">
                <a:avLst/>
              </a:prstGeom>
              <a:grpFill/>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0" name="Group 9">
              <a:extLst>
                <a:ext uri="{FF2B5EF4-FFF2-40B4-BE49-F238E27FC236}">
                  <a16:creationId xmlns:a16="http://schemas.microsoft.com/office/drawing/2014/main" id="{A0A36A94-A9AB-407C-BD39-C941622275DE}"/>
                </a:ext>
              </a:extLst>
            </p:cNvPr>
            <p:cNvGrpSpPr/>
            <p:nvPr/>
          </p:nvGrpSpPr>
          <p:grpSpPr>
            <a:xfrm>
              <a:off x="3039177" y="2205850"/>
              <a:ext cx="468000" cy="677550"/>
              <a:chOff x="2254250" y="1974850"/>
              <a:chExt cx="468000" cy="677550"/>
            </a:xfrm>
            <a:grpFill/>
          </p:grpSpPr>
          <p:sp>
            <p:nvSpPr>
              <p:cNvPr id="14" name="Rectangle 13">
                <a:extLst>
                  <a:ext uri="{FF2B5EF4-FFF2-40B4-BE49-F238E27FC236}">
                    <a16:creationId xmlns:a16="http://schemas.microsoft.com/office/drawing/2014/main" id="{2C59A932-9858-4830-A29B-1DEFA5F71661}"/>
                  </a:ext>
                </a:extLst>
              </p:cNvPr>
              <p:cNvSpPr/>
              <p:nvPr/>
            </p:nvSpPr>
            <p:spPr>
              <a:xfrm>
                <a:off x="2254250" y="2184400"/>
                <a:ext cx="468000" cy="468000"/>
              </a:xfrm>
              <a:prstGeom prst="rect">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V</a:t>
                </a:r>
              </a:p>
            </p:txBody>
          </p:sp>
          <p:cxnSp>
            <p:nvCxnSpPr>
              <p:cNvPr id="15" name="Straight Arrow Connector 14">
                <a:extLst>
                  <a:ext uri="{FF2B5EF4-FFF2-40B4-BE49-F238E27FC236}">
                    <a16:creationId xmlns:a16="http://schemas.microsoft.com/office/drawing/2014/main" id="{6E7A5CDC-3350-4E52-B695-45F663A308B5}"/>
                  </a:ext>
                </a:extLst>
              </p:cNvPr>
              <p:cNvCxnSpPr>
                <a:stCxn id="14" idx="0"/>
              </p:cNvCxnSpPr>
              <p:nvPr/>
            </p:nvCxnSpPr>
            <p:spPr>
              <a:xfrm flipV="1">
                <a:off x="2488250" y="1974850"/>
                <a:ext cx="950" cy="209550"/>
              </a:xfrm>
              <a:prstGeom prst="straightConnector1">
                <a:avLst/>
              </a:prstGeom>
              <a:grpFill/>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1" name="Group 10">
              <a:extLst>
                <a:ext uri="{FF2B5EF4-FFF2-40B4-BE49-F238E27FC236}">
                  <a16:creationId xmlns:a16="http://schemas.microsoft.com/office/drawing/2014/main" id="{8C363545-774A-4C92-A31E-9C3742EC8EA4}"/>
                </a:ext>
              </a:extLst>
            </p:cNvPr>
            <p:cNvGrpSpPr/>
            <p:nvPr/>
          </p:nvGrpSpPr>
          <p:grpSpPr>
            <a:xfrm>
              <a:off x="3886100" y="2205850"/>
              <a:ext cx="468000" cy="677550"/>
              <a:chOff x="2254250" y="1974850"/>
              <a:chExt cx="468000" cy="677550"/>
            </a:xfrm>
            <a:grpFill/>
          </p:grpSpPr>
          <p:sp>
            <p:nvSpPr>
              <p:cNvPr id="12" name="Rectangle 11">
                <a:extLst>
                  <a:ext uri="{FF2B5EF4-FFF2-40B4-BE49-F238E27FC236}">
                    <a16:creationId xmlns:a16="http://schemas.microsoft.com/office/drawing/2014/main" id="{D8B2A106-1365-4639-9513-6C8FCA69A54A}"/>
                  </a:ext>
                </a:extLst>
              </p:cNvPr>
              <p:cNvSpPr/>
              <p:nvPr/>
            </p:nvSpPr>
            <p:spPr>
              <a:xfrm>
                <a:off x="2254250" y="2184400"/>
                <a:ext cx="468000" cy="468000"/>
              </a:xfrm>
              <a:prstGeom prst="rect">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A</a:t>
                </a:r>
              </a:p>
            </p:txBody>
          </p:sp>
          <p:cxnSp>
            <p:nvCxnSpPr>
              <p:cNvPr id="13" name="Straight Arrow Connector 12">
                <a:extLst>
                  <a:ext uri="{FF2B5EF4-FFF2-40B4-BE49-F238E27FC236}">
                    <a16:creationId xmlns:a16="http://schemas.microsoft.com/office/drawing/2014/main" id="{38C5FC37-DBD5-4A64-A592-BB0AF52BE717}"/>
                  </a:ext>
                </a:extLst>
              </p:cNvPr>
              <p:cNvCxnSpPr>
                <a:stCxn id="12" idx="0"/>
              </p:cNvCxnSpPr>
              <p:nvPr/>
            </p:nvCxnSpPr>
            <p:spPr>
              <a:xfrm flipV="1">
                <a:off x="2488250" y="1974850"/>
                <a:ext cx="950" cy="209550"/>
              </a:xfrm>
              <a:prstGeom prst="straightConnector1">
                <a:avLst/>
              </a:prstGeom>
              <a:grpFill/>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grpSp>
        <p:nvGrpSpPr>
          <p:cNvPr id="22" name="Group 21">
            <a:extLst>
              <a:ext uri="{FF2B5EF4-FFF2-40B4-BE49-F238E27FC236}">
                <a16:creationId xmlns:a16="http://schemas.microsoft.com/office/drawing/2014/main" id="{E21FA654-9461-4B1F-8C99-906B373A29FF}"/>
              </a:ext>
            </a:extLst>
          </p:cNvPr>
          <p:cNvGrpSpPr/>
          <p:nvPr/>
        </p:nvGrpSpPr>
        <p:grpSpPr>
          <a:xfrm>
            <a:off x="2793140" y="5040284"/>
            <a:ext cx="3074391" cy="992003"/>
            <a:chOff x="2254250" y="2205850"/>
            <a:chExt cx="2099850" cy="677550"/>
          </a:xfrm>
          <a:solidFill>
            <a:schemeClr val="bg1"/>
          </a:solidFill>
        </p:grpSpPr>
        <p:grpSp>
          <p:nvGrpSpPr>
            <p:cNvPr id="23" name="Group 22">
              <a:extLst>
                <a:ext uri="{FF2B5EF4-FFF2-40B4-BE49-F238E27FC236}">
                  <a16:creationId xmlns:a16="http://schemas.microsoft.com/office/drawing/2014/main" id="{EFE41971-9D06-413A-82AD-EA2FE132210C}"/>
                </a:ext>
              </a:extLst>
            </p:cNvPr>
            <p:cNvGrpSpPr/>
            <p:nvPr/>
          </p:nvGrpSpPr>
          <p:grpSpPr>
            <a:xfrm>
              <a:off x="2254250" y="2205850"/>
              <a:ext cx="468000" cy="677550"/>
              <a:chOff x="2254250" y="1974850"/>
              <a:chExt cx="468000" cy="677550"/>
            </a:xfrm>
            <a:grpFill/>
          </p:grpSpPr>
          <p:sp>
            <p:nvSpPr>
              <p:cNvPr id="30" name="Rectangle 29">
                <a:extLst>
                  <a:ext uri="{FF2B5EF4-FFF2-40B4-BE49-F238E27FC236}">
                    <a16:creationId xmlns:a16="http://schemas.microsoft.com/office/drawing/2014/main" id="{FCAF00F1-7C53-4F88-BB73-26C5D341BC7E}"/>
                  </a:ext>
                </a:extLst>
              </p:cNvPr>
              <p:cNvSpPr/>
              <p:nvPr/>
            </p:nvSpPr>
            <p:spPr>
              <a:xfrm>
                <a:off x="2254250" y="2184400"/>
                <a:ext cx="468000" cy="468000"/>
              </a:xfrm>
              <a:prstGeom prst="rect">
                <a:avLst/>
              </a:prstGeom>
              <a:grp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rPr>
                  <a:t>N</a:t>
                </a:r>
              </a:p>
            </p:txBody>
          </p:sp>
          <p:cxnSp>
            <p:nvCxnSpPr>
              <p:cNvPr id="31" name="Straight Arrow Connector 30">
                <a:extLst>
                  <a:ext uri="{FF2B5EF4-FFF2-40B4-BE49-F238E27FC236}">
                    <a16:creationId xmlns:a16="http://schemas.microsoft.com/office/drawing/2014/main" id="{CF070BF6-55CB-4386-B41E-6552A3BBD6DF}"/>
                  </a:ext>
                </a:extLst>
              </p:cNvPr>
              <p:cNvCxnSpPr>
                <a:stCxn id="30" idx="0"/>
              </p:cNvCxnSpPr>
              <p:nvPr/>
            </p:nvCxnSpPr>
            <p:spPr>
              <a:xfrm flipV="1">
                <a:off x="2488250" y="1974850"/>
                <a:ext cx="950" cy="209550"/>
              </a:xfrm>
              <a:prstGeom prst="straightConnector1">
                <a:avLst/>
              </a:prstGeom>
              <a:grpFill/>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4" name="Group 23">
              <a:extLst>
                <a:ext uri="{FF2B5EF4-FFF2-40B4-BE49-F238E27FC236}">
                  <a16:creationId xmlns:a16="http://schemas.microsoft.com/office/drawing/2014/main" id="{8E5E618D-16E2-40C8-ACC1-8AE835330BC1}"/>
                </a:ext>
              </a:extLst>
            </p:cNvPr>
            <p:cNvGrpSpPr/>
            <p:nvPr/>
          </p:nvGrpSpPr>
          <p:grpSpPr>
            <a:xfrm>
              <a:off x="3039177" y="2205850"/>
              <a:ext cx="468000" cy="677550"/>
              <a:chOff x="2254250" y="1974850"/>
              <a:chExt cx="468000" cy="677550"/>
            </a:xfrm>
            <a:grpFill/>
          </p:grpSpPr>
          <p:sp>
            <p:nvSpPr>
              <p:cNvPr id="28" name="Rectangle 27">
                <a:extLst>
                  <a:ext uri="{FF2B5EF4-FFF2-40B4-BE49-F238E27FC236}">
                    <a16:creationId xmlns:a16="http://schemas.microsoft.com/office/drawing/2014/main" id="{BBDB7B02-454E-4775-AB56-263F001B50C3}"/>
                  </a:ext>
                </a:extLst>
              </p:cNvPr>
              <p:cNvSpPr/>
              <p:nvPr/>
            </p:nvSpPr>
            <p:spPr>
              <a:xfrm>
                <a:off x="2254250" y="2184400"/>
                <a:ext cx="468000" cy="468000"/>
              </a:xfrm>
              <a:prstGeom prst="rect">
                <a:avLst/>
              </a:prstGeom>
              <a:grp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rPr>
                  <a:t>A</a:t>
                </a:r>
              </a:p>
            </p:txBody>
          </p:sp>
          <p:cxnSp>
            <p:nvCxnSpPr>
              <p:cNvPr id="29" name="Straight Arrow Connector 28">
                <a:extLst>
                  <a:ext uri="{FF2B5EF4-FFF2-40B4-BE49-F238E27FC236}">
                    <a16:creationId xmlns:a16="http://schemas.microsoft.com/office/drawing/2014/main" id="{56B4D029-8924-46ED-A9CF-299674ABAE14}"/>
                  </a:ext>
                </a:extLst>
              </p:cNvPr>
              <p:cNvCxnSpPr>
                <a:stCxn id="28" idx="0"/>
              </p:cNvCxnSpPr>
              <p:nvPr/>
            </p:nvCxnSpPr>
            <p:spPr>
              <a:xfrm flipV="1">
                <a:off x="2488250" y="1974850"/>
                <a:ext cx="950" cy="209550"/>
              </a:xfrm>
              <a:prstGeom prst="straightConnector1">
                <a:avLst/>
              </a:prstGeom>
              <a:grpFill/>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5" name="Group 24">
              <a:extLst>
                <a:ext uri="{FF2B5EF4-FFF2-40B4-BE49-F238E27FC236}">
                  <a16:creationId xmlns:a16="http://schemas.microsoft.com/office/drawing/2014/main" id="{878441B5-44DE-4208-A65F-ABFD16798E08}"/>
                </a:ext>
              </a:extLst>
            </p:cNvPr>
            <p:cNvGrpSpPr/>
            <p:nvPr/>
          </p:nvGrpSpPr>
          <p:grpSpPr>
            <a:xfrm>
              <a:off x="3886100" y="2205850"/>
              <a:ext cx="468000" cy="677550"/>
              <a:chOff x="2254250" y="1974850"/>
              <a:chExt cx="468000" cy="677550"/>
            </a:xfrm>
            <a:grpFill/>
          </p:grpSpPr>
          <p:sp>
            <p:nvSpPr>
              <p:cNvPr id="26" name="Rectangle 25">
                <a:extLst>
                  <a:ext uri="{FF2B5EF4-FFF2-40B4-BE49-F238E27FC236}">
                    <a16:creationId xmlns:a16="http://schemas.microsoft.com/office/drawing/2014/main" id="{1754B81C-2B4D-4D1A-9FD0-93BCC801CE83}"/>
                  </a:ext>
                </a:extLst>
              </p:cNvPr>
              <p:cNvSpPr/>
              <p:nvPr/>
            </p:nvSpPr>
            <p:spPr>
              <a:xfrm>
                <a:off x="2254250" y="2184400"/>
                <a:ext cx="468000" cy="468000"/>
              </a:xfrm>
              <a:prstGeom prst="rect">
                <a:avLst/>
              </a:prstGeom>
              <a:grp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rPr>
                  <a:t>V</a:t>
                </a:r>
              </a:p>
            </p:txBody>
          </p:sp>
          <p:cxnSp>
            <p:nvCxnSpPr>
              <p:cNvPr id="27" name="Straight Arrow Connector 26">
                <a:extLst>
                  <a:ext uri="{FF2B5EF4-FFF2-40B4-BE49-F238E27FC236}">
                    <a16:creationId xmlns:a16="http://schemas.microsoft.com/office/drawing/2014/main" id="{92179C3C-C0B1-441F-89F7-7615F95CF7EF}"/>
                  </a:ext>
                </a:extLst>
              </p:cNvPr>
              <p:cNvCxnSpPr>
                <a:stCxn id="26" idx="0"/>
              </p:cNvCxnSpPr>
              <p:nvPr/>
            </p:nvCxnSpPr>
            <p:spPr>
              <a:xfrm flipV="1">
                <a:off x="2488250" y="1974850"/>
                <a:ext cx="950" cy="209550"/>
              </a:xfrm>
              <a:prstGeom prst="straightConnector1">
                <a:avLst/>
              </a:prstGeom>
              <a:grpFill/>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grpSp>
        <p:nvGrpSpPr>
          <p:cNvPr id="32" name="Group 31">
            <a:extLst>
              <a:ext uri="{FF2B5EF4-FFF2-40B4-BE49-F238E27FC236}">
                <a16:creationId xmlns:a16="http://schemas.microsoft.com/office/drawing/2014/main" id="{3CA9CF7B-6C30-4796-8119-8749A893DF5A}"/>
              </a:ext>
            </a:extLst>
          </p:cNvPr>
          <p:cNvGrpSpPr/>
          <p:nvPr/>
        </p:nvGrpSpPr>
        <p:grpSpPr>
          <a:xfrm>
            <a:off x="11751" y="6454317"/>
            <a:ext cx="1306800" cy="480531"/>
            <a:chOff x="20297" y="6454317"/>
            <a:chExt cx="1306800" cy="480531"/>
          </a:xfrm>
        </p:grpSpPr>
        <p:sp>
          <p:nvSpPr>
            <p:cNvPr id="33" name="TextBox 8">
              <a:extLst>
                <a:ext uri="{FF2B5EF4-FFF2-40B4-BE49-F238E27FC236}">
                  <a16:creationId xmlns:a16="http://schemas.microsoft.com/office/drawing/2014/main" id="{5F86275C-A71F-4CFE-ACBA-CD0FA2CEB94E}"/>
                </a:ext>
              </a:extLst>
            </p:cNvPr>
            <p:cNvSpPr txBox="1"/>
            <p:nvPr/>
          </p:nvSpPr>
          <p:spPr>
            <a:xfrm>
              <a:off x="20297" y="6688627"/>
              <a:ext cx="13068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34" name="Picture 33" descr="A close up of a sign&#10;&#10;Description generated with high confidence">
              <a:extLst>
                <a:ext uri="{FF2B5EF4-FFF2-40B4-BE49-F238E27FC236}">
                  <a16:creationId xmlns:a16="http://schemas.microsoft.com/office/drawing/2014/main" id="{A58B14A9-CF53-4B5F-B187-E6A19C638A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17758022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words below are adverbs?</a:t>
            </a:r>
          </a:p>
        </p:txBody>
      </p:sp>
      <p:graphicFrame>
        <p:nvGraphicFramePr>
          <p:cNvPr id="6" name="Table 5">
            <a:extLst>
              <a:ext uri="{FF2B5EF4-FFF2-40B4-BE49-F238E27FC236}">
                <a16:creationId xmlns:a16="http://schemas.microsoft.com/office/drawing/2014/main" id="{6CC43780-62D3-AF4D-97D8-53C48D4FD62C}"/>
              </a:ext>
            </a:extLst>
          </p:cNvPr>
          <p:cNvGraphicFramePr>
            <a:graphicFrameLocks noGrp="1"/>
          </p:cNvGraphicFramePr>
          <p:nvPr>
            <p:extLst>
              <p:ext uri="{D42A27DB-BD31-4B8C-83A1-F6EECF244321}">
                <p14:modId xmlns:p14="http://schemas.microsoft.com/office/powerpoint/2010/main" val="4077209667"/>
              </p:ext>
            </p:extLst>
          </p:nvPr>
        </p:nvGraphicFramePr>
        <p:xfrm>
          <a:off x="1764000" y="2368365"/>
          <a:ext cx="5616000" cy="1865287"/>
        </p:xfrm>
        <a:graphic>
          <a:graphicData uri="http://schemas.openxmlformats.org/drawingml/2006/table">
            <a:tbl>
              <a:tblPr firstRow="1" bandRow="1">
                <a:tableStyleId>{5940675A-B579-460E-94D1-54222C63F5DA}</a:tableStyleId>
              </a:tblPr>
              <a:tblGrid>
                <a:gridCol w="1872000">
                  <a:extLst>
                    <a:ext uri="{9D8B030D-6E8A-4147-A177-3AD203B41FA5}">
                      <a16:colId xmlns:a16="http://schemas.microsoft.com/office/drawing/2014/main" val="1159882669"/>
                    </a:ext>
                  </a:extLst>
                </a:gridCol>
                <a:gridCol w="1872000">
                  <a:extLst>
                    <a:ext uri="{9D8B030D-6E8A-4147-A177-3AD203B41FA5}">
                      <a16:colId xmlns:a16="http://schemas.microsoft.com/office/drawing/2014/main" val="3641058743"/>
                    </a:ext>
                  </a:extLst>
                </a:gridCol>
                <a:gridCol w="1872000">
                  <a:extLst>
                    <a:ext uri="{9D8B030D-6E8A-4147-A177-3AD203B41FA5}">
                      <a16:colId xmlns:a16="http://schemas.microsoft.com/office/drawing/2014/main" val="2649532156"/>
                    </a:ext>
                  </a:extLst>
                </a:gridCol>
              </a:tblGrid>
              <a:tr h="804614">
                <a:tc>
                  <a:txBody>
                    <a:bodyPr/>
                    <a:lstStyle/>
                    <a:p>
                      <a:pPr algn="ctr"/>
                      <a:r>
                        <a:rPr lang="en-US" sz="2800" b="1" dirty="0">
                          <a:latin typeface="Century Gothic" panose="020B0502020202020204" pitchFamily="34" charset="0"/>
                        </a:rPr>
                        <a:t>ride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800" b="1" dirty="0">
                          <a:latin typeface="Century Gothic" panose="020B0502020202020204" pitchFamily="34" charset="0"/>
                        </a:rPr>
                        <a:t>miserably</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800" b="1" dirty="0">
                          <a:latin typeface="Century Gothic" panose="020B0502020202020204" pitchFamily="34" charset="0"/>
                        </a:rPr>
                        <a:t>crayon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31893048"/>
                  </a:ext>
                </a:extLst>
              </a:tr>
              <a:tr h="1060673">
                <a:tc>
                  <a:txBody>
                    <a:bodyPr/>
                    <a:lstStyle/>
                    <a:p>
                      <a:pPr algn="ctr"/>
                      <a:r>
                        <a:rPr lang="en-US" sz="2800" b="1" dirty="0">
                          <a:latin typeface="Century Gothic" panose="020B0502020202020204" pitchFamily="34" charset="0"/>
                        </a:rPr>
                        <a:t>seriously</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800" b="1" dirty="0">
                          <a:latin typeface="Century Gothic" panose="020B0502020202020204" pitchFamily="34" charset="0"/>
                        </a:rPr>
                        <a:t>book</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800" b="1" dirty="0">
                          <a:latin typeface="Century Gothic" panose="020B0502020202020204" pitchFamily="34" charset="0"/>
                        </a:rPr>
                        <a:t>build</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57408544"/>
                  </a:ext>
                </a:extLst>
              </a:tr>
            </a:tbl>
          </a:graphicData>
        </a:graphic>
      </p:graphicFrame>
      <p:grpSp>
        <p:nvGrpSpPr>
          <p:cNvPr id="7" name="Group 6">
            <a:extLst>
              <a:ext uri="{FF2B5EF4-FFF2-40B4-BE49-F238E27FC236}">
                <a16:creationId xmlns:a16="http://schemas.microsoft.com/office/drawing/2014/main" id="{8BD22F32-3776-4C3F-BABE-8519CFAB6BDC}"/>
              </a:ext>
            </a:extLst>
          </p:cNvPr>
          <p:cNvGrpSpPr/>
          <p:nvPr/>
        </p:nvGrpSpPr>
        <p:grpSpPr>
          <a:xfrm>
            <a:off x="11751" y="6454317"/>
            <a:ext cx="1306800" cy="480531"/>
            <a:chOff x="20297" y="6454317"/>
            <a:chExt cx="1306800" cy="480531"/>
          </a:xfrm>
        </p:grpSpPr>
        <p:sp>
          <p:nvSpPr>
            <p:cNvPr id="8" name="TextBox 8">
              <a:extLst>
                <a:ext uri="{FF2B5EF4-FFF2-40B4-BE49-F238E27FC236}">
                  <a16:creationId xmlns:a16="http://schemas.microsoft.com/office/drawing/2014/main" id="{2ED91C51-00A3-475D-8183-87DCF13BCF0F}"/>
                </a:ext>
              </a:extLst>
            </p:cNvPr>
            <p:cNvSpPr txBox="1"/>
            <p:nvPr/>
          </p:nvSpPr>
          <p:spPr>
            <a:xfrm>
              <a:off x="20297" y="6688627"/>
              <a:ext cx="13068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9" name="Picture 8" descr="A close up of a sign&#10;&#10;Description generated with high confidence">
              <a:extLst>
                <a:ext uri="{FF2B5EF4-FFF2-40B4-BE49-F238E27FC236}">
                  <a16:creationId xmlns:a16="http://schemas.microsoft.com/office/drawing/2014/main" id="{F75C7326-2CA2-4809-906D-32286A5758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69170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words below are adverbs?</a:t>
            </a:r>
          </a:p>
        </p:txBody>
      </p:sp>
      <p:graphicFrame>
        <p:nvGraphicFramePr>
          <p:cNvPr id="7" name="Table 6">
            <a:extLst>
              <a:ext uri="{FF2B5EF4-FFF2-40B4-BE49-F238E27FC236}">
                <a16:creationId xmlns:a16="http://schemas.microsoft.com/office/drawing/2014/main" id="{533ADE33-62B2-4C81-863E-D0699ECD7D40}"/>
              </a:ext>
            </a:extLst>
          </p:cNvPr>
          <p:cNvGraphicFramePr>
            <a:graphicFrameLocks noGrp="1"/>
          </p:cNvGraphicFramePr>
          <p:nvPr>
            <p:extLst>
              <p:ext uri="{D42A27DB-BD31-4B8C-83A1-F6EECF244321}">
                <p14:modId xmlns:p14="http://schemas.microsoft.com/office/powerpoint/2010/main" val="3516023813"/>
              </p:ext>
            </p:extLst>
          </p:nvPr>
        </p:nvGraphicFramePr>
        <p:xfrm>
          <a:off x="1764000" y="2368365"/>
          <a:ext cx="5616000" cy="1865287"/>
        </p:xfrm>
        <a:graphic>
          <a:graphicData uri="http://schemas.openxmlformats.org/drawingml/2006/table">
            <a:tbl>
              <a:tblPr firstRow="1" bandRow="1">
                <a:tableStyleId>{5940675A-B579-460E-94D1-54222C63F5DA}</a:tableStyleId>
              </a:tblPr>
              <a:tblGrid>
                <a:gridCol w="1872000">
                  <a:extLst>
                    <a:ext uri="{9D8B030D-6E8A-4147-A177-3AD203B41FA5}">
                      <a16:colId xmlns:a16="http://schemas.microsoft.com/office/drawing/2014/main" val="1159882669"/>
                    </a:ext>
                  </a:extLst>
                </a:gridCol>
                <a:gridCol w="1872000">
                  <a:extLst>
                    <a:ext uri="{9D8B030D-6E8A-4147-A177-3AD203B41FA5}">
                      <a16:colId xmlns:a16="http://schemas.microsoft.com/office/drawing/2014/main" val="3641058743"/>
                    </a:ext>
                  </a:extLst>
                </a:gridCol>
                <a:gridCol w="1872000">
                  <a:extLst>
                    <a:ext uri="{9D8B030D-6E8A-4147-A177-3AD203B41FA5}">
                      <a16:colId xmlns:a16="http://schemas.microsoft.com/office/drawing/2014/main" val="2649532156"/>
                    </a:ext>
                  </a:extLst>
                </a:gridCol>
              </a:tblGrid>
              <a:tr h="804614">
                <a:tc>
                  <a:txBody>
                    <a:bodyPr/>
                    <a:lstStyle/>
                    <a:p>
                      <a:pPr algn="ctr"/>
                      <a:r>
                        <a:rPr lang="en-US" sz="2800" b="1" dirty="0">
                          <a:solidFill>
                            <a:schemeClr val="bg1">
                              <a:lumMod val="50000"/>
                            </a:schemeClr>
                          </a:solidFill>
                          <a:latin typeface="Century Gothic" panose="020B0502020202020204" pitchFamily="34" charset="0"/>
                        </a:rPr>
                        <a:t>ride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800" b="1" dirty="0">
                          <a:solidFill>
                            <a:srgbClr val="FF0000"/>
                          </a:solidFill>
                          <a:latin typeface="Century Gothic" panose="020B0502020202020204" pitchFamily="34" charset="0"/>
                        </a:rPr>
                        <a:t>miserably</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800" b="1" dirty="0">
                          <a:solidFill>
                            <a:schemeClr val="bg1">
                              <a:lumMod val="50000"/>
                            </a:schemeClr>
                          </a:solidFill>
                          <a:latin typeface="Century Gothic" panose="020B0502020202020204" pitchFamily="34" charset="0"/>
                        </a:rPr>
                        <a:t>crayon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31893048"/>
                  </a:ext>
                </a:extLst>
              </a:tr>
              <a:tr h="1060673">
                <a:tc>
                  <a:txBody>
                    <a:bodyPr/>
                    <a:lstStyle/>
                    <a:p>
                      <a:pPr algn="ctr"/>
                      <a:r>
                        <a:rPr lang="en-US" sz="2800" b="1" dirty="0">
                          <a:solidFill>
                            <a:srgbClr val="FF0000"/>
                          </a:solidFill>
                          <a:latin typeface="Century Gothic" panose="020B0502020202020204" pitchFamily="34" charset="0"/>
                        </a:rPr>
                        <a:t>seriously</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800" b="1" dirty="0">
                          <a:solidFill>
                            <a:schemeClr val="bg1">
                              <a:lumMod val="50000"/>
                            </a:schemeClr>
                          </a:solidFill>
                          <a:latin typeface="Century Gothic" panose="020B0502020202020204" pitchFamily="34" charset="0"/>
                        </a:rPr>
                        <a:t>book</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800" b="1" dirty="0">
                          <a:solidFill>
                            <a:schemeClr val="bg1">
                              <a:lumMod val="50000"/>
                            </a:schemeClr>
                          </a:solidFill>
                          <a:latin typeface="Century Gothic" panose="020B0502020202020204" pitchFamily="34" charset="0"/>
                        </a:rPr>
                        <a:t>build</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57408544"/>
                  </a:ext>
                </a:extLst>
              </a:tr>
            </a:tbl>
          </a:graphicData>
        </a:graphic>
      </p:graphicFrame>
      <p:grpSp>
        <p:nvGrpSpPr>
          <p:cNvPr id="8" name="Group 7">
            <a:extLst>
              <a:ext uri="{FF2B5EF4-FFF2-40B4-BE49-F238E27FC236}">
                <a16:creationId xmlns:a16="http://schemas.microsoft.com/office/drawing/2014/main" id="{8A45D5B0-77E5-4486-BF37-39E63ACF663A}"/>
              </a:ext>
            </a:extLst>
          </p:cNvPr>
          <p:cNvGrpSpPr/>
          <p:nvPr/>
        </p:nvGrpSpPr>
        <p:grpSpPr>
          <a:xfrm>
            <a:off x="11751" y="6454317"/>
            <a:ext cx="1306800" cy="480531"/>
            <a:chOff x="20297" y="6454317"/>
            <a:chExt cx="1306800" cy="480531"/>
          </a:xfrm>
        </p:grpSpPr>
        <p:sp>
          <p:nvSpPr>
            <p:cNvPr id="9" name="TextBox 8">
              <a:extLst>
                <a:ext uri="{FF2B5EF4-FFF2-40B4-BE49-F238E27FC236}">
                  <a16:creationId xmlns:a16="http://schemas.microsoft.com/office/drawing/2014/main" id="{14C0DE57-EAB6-4110-9A83-50EB9F8B67BE}"/>
                </a:ext>
              </a:extLst>
            </p:cNvPr>
            <p:cNvSpPr txBox="1"/>
            <p:nvPr/>
          </p:nvSpPr>
          <p:spPr>
            <a:xfrm>
              <a:off x="20297" y="6688627"/>
              <a:ext cx="13068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10" name="Picture 9" descr="A close up of a sign&#10;&#10;Description generated with high confidence">
              <a:extLst>
                <a:ext uri="{FF2B5EF4-FFF2-40B4-BE49-F238E27FC236}">
                  <a16:creationId xmlns:a16="http://schemas.microsoft.com/office/drawing/2014/main" id="{47E27869-B7A2-41C9-AA41-1D814B1E10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25513437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Circle the word that shows how the builder worked.</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p:txBody>
      </p:sp>
      <p:grpSp>
        <p:nvGrpSpPr>
          <p:cNvPr id="4" name="Group 3">
            <a:extLst>
              <a:ext uri="{FF2B5EF4-FFF2-40B4-BE49-F238E27FC236}">
                <a16:creationId xmlns:a16="http://schemas.microsoft.com/office/drawing/2014/main" id="{96008182-FA25-48EE-9E1F-FE96D8870502}"/>
              </a:ext>
            </a:extLst>
          </p:cNvPr>
          <p:cNvGrpSpPr/>
          <p:nvPr/>
        </p:nvGrpSpPr>
        <p:grpSpPr>
          <a:xfrm>
            <a:off x="1147282" y="2659611"/>
            <a:ext cx="6849437" cy="1068513"/>
            <a:chOff x="792823" y="2659611"/>
            <a:chExt cx="6849437" cy="1068513"/>
          </a:xfrm>
        </p:grpSpPr>
        <p:sp>
          <p:nvSpPr>
            <p:cNvPr id="3" name="Rectangle: Rounded Corners 2">
              <a:extLst>
                <a:ext uri="{FF2B5EF4-FFF2-40B4-BE49-F238E27FC236}">
                  <a16:creationId xmlns:a16="http://schemas.microsoft.com/office/drawing/2014/main" id="{260537B6-4597-41E2-81D2-A8AABECFDDC5}"/>
                </a:ext>
              </a:extLst>
            </p:cNvPr>
            <p:cNvSpPr/>
            <p:nvPr/>
          </p:nvSpPr>
          <p:spPr>
            <a:xfrm>
              <a:off x="3195263" y="2659611"/>
              <a:ext cx="2044557" cy="1068513"/>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hard</a:t>
              </a:r>
            </a:p>
          </p:txBody>
        </p:sp>
        <p:sp>
          <p:nvSpPr>
            <p:cNvPr id="8" name="Rectangle: Rounded Corners 7">
              <a:extLst>
                <a:ext uri="{FF2B5EF4-FFF2-40B4-BE49-F238E27FC236}">
                  <a16:creationId xmlns:a16="http://schemas.microsoft.com/office/drawing/2014/main" id="{29362A8B-F9F3-4631-B967-75623512F0FE}"/>
                </a:ext>
              </a:extLst>
            </p:cNvPr>
            <p:cNvSpPr/>
            <p:nvPr/>
          </p:nvSpPr>
          <p:spPr>
            <a:xfrm>
              <a:off x="5597703" y="2659611"/>
              <a:ext cx="2044557" cy="1068513"/>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tools</a:t>
              </a:r>
            </a:p>
          </p:txBody>
        </p:sp>
        <p:sp>
          <p:nvSpPr>
            <p:cNvPr id="9" name="Rectangle: Rounded Corners 8">
              <a:extLst>
                <a:ext uri="{FF2B5EF4-FFF2-40B4-BE49-F238E27FC236}">
                  <a16:creationId xmlns:a16="http://schemas.microsoft.com/office/drawing/2014/main" id="{495BA28C-768F-491E-9900-D9C49938897F}"/>
                </a:ext>
              </a:extLst>
            </p:cNvPr>
            <p:cNvSpPr/>
            <p:nvPr/>
          </p:nvSpPr>
          <p:spPr>
            <a:xfrm>
              <a:off x="792823" y="2659611"/>
              <a:ext cx="2044557" cy="1068513"/>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brick</a:t>
              </a:r>
            </a:p>
          </p:txBody>
        </p:sp>
      </p:grpSp>
      <p:grpSp>
        <p:nvGrpSpPr>
          <p:cNvPr id="10" name="Group 9">
            <a:extLst>
              <a:ext uri="{FF2B5EF4-FFF2-40B4-BE49-F238E27FC236}">
                <a16:creationId xmlns:a16="http://schemas.microsoft.com/office/drawing/2014/main" id="{A3FB3430-C69A-410A-BFCE-A95524CDB171}"/>
              </a:ext>
            </a:extLst>
          </p:cNvPr>
          <p:cNvGrpSpPr/>
          <p:nvPr/>
        </p:nvGrpSpPr>
        <p:grpSpPr>
          <a:xfrm>
            <a:off x="11751" y="6454317"/>
            <a:ext cx="1306800" cy="480531"/>
            <a:chOff x="20297" y="6454317"/>
            <a:chExt cx="1306800" cy="480531"/>
          </a:xfrm>
        </p:grpSpPr>
        <p:sp>
          <p:nvSpPr>
            <p:cNvPr id="11" name="TextBox 8">
              <a:extLst>
                <a:ext uri="{FF2B5EF4-FFF2-40B4-BE49-F238E27FC236}">
                  <a16:creationId xmlns:a16="http://schemas.microsoft.com/office/drawing/2014/main" id="{FFB159A3-3DE6-4A58-9D1D-C0022A8B4892}"/>
                </a:ext>
              </a:extLst>
            </p:cNvPr>
            <p:cNvSpPr txBox="1"/>
            <p:nvPr/>
          </p:nvSpPr>
          <p:spPr>
            <a:xfrm>
              <a:off x="20297" y="6688627"/>
              <a:ext cx="13068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12" name="Picture 11" descr="A close up of a sign&#10;&#10;Description generated with high confidence">
              <a:extLst>
                <a:ext uri="{FF2B5EF4-FFF2-40B4-BE49-F238E27FC236}">
                  <a16:creationId xmlns:a16="http://schemas.microsoft.com/office/drawing/2014/main" id="{E1FC06BE-D7CF-4C6A-BCAC-9FF89DF543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16651662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Circle the word that shows how the builder worked.</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p:txBody>
      </p:sp>
      <p:grpSp>
        <p:nvGrpSpPr>
          <p:cNvPr id="4" name="Group 3">
            <a:extLst>
              <a:ext uri="{FF2B5EF4-FFF2-40B4-BE49-F238E27FC236}">
                <a16:creationId xmlns:a16="http://schemas.microsoft.com/office/drawing/2014/main" id="{96008182-FA25-48EE-9E1F-FE96D8870502}"/>
              </a:ext>
            </a:extLst>
          </p:cNvPr>
          <p:cNvGrpSpPr/>
          <p:nvPr/>
        </p:nvGrpSpPr>
        <p:grpSpPr>
          <a:xfrm>
            <a:off x="1147282" y="2659611"/>
            <a:ext cx="6849437" cy="1068513"/>
            <a:chOff x="792823" y="2659611"/>
            <a:chExt cx="6849437" cy="1068513"/>
          </a:xfrm>
        </p:grpSpPr>
        <p:sp>
          <p:nvSpPr>
            <p:cNvPr id="3" name="Rectangle: Rounded Corners 2">
              <a:extLst>
                <a:ext uri="{FF2B5EF4-FFF2-40B4-BE49-F238E27FC236}">
                  <a16:creationId xmlns:a16="http://schemas.microsoft.com/office/drawing/2014/main" id="{260537B6-4597-41E2-81D2-A8AABECFDDC5}"/>
                </a:ext>
              </a:extLst>
            </p:cNvPr>
            <p:cNvSpPr/>
            <p:nvPr/>
          </p:nvSpPr>
          <p:spPr>
            <a:xfrm>
              <a:off x="3195263" y="2659611"/>
              <a:ext cx="2044557" cy="1068513"/>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latin typeface="Century Gothic" panose="020B0502020202020204" pitchFamily="34" charset="0"/>
                </a:rPr>
                <a:t>hard</a:t>
              </a:r>
            </a:p>
          </p:txBody>
        </p:sp>
        <p:sp>
          <p:nvSpPr>
            <p:cNvPr id="8" name="Rectangle: Rounded Corners 7">
              <a:extLst>
                <a:ext uri="{FF2B5EF4-FFF2-40B4-BE49-F238E27FC236}">
                  <a16:creationId xmlns:a16="http://schemas.microsoft.com/office/drawing/2014/main" id="{29362A8B-F9F3-4631-B967-75623512F0FE}"/>
                </a:ext>
              </a:extLst>
            </p:cNvPr>
            <p:cNvSpPr/>
            <p:nvPr/>
          </p:nvSpPr>
          <p:spPr>
            <a:xfrm>
              <a:off x="5597703" y="2659611"/>
              <a:ext cx="2044557" cy="1068513"/>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bg1">
                      <a:lumMod val="50000"/>
                    </a:schemeClr>
                  </a:solidFill>
                  <a:latin typeface="Century Gothic" panose="020B0502020202020204" pitchFamily="34" charset="0"/>
                </a:rPr>
                <a:t>tools</a:t>
              </a:r>
            </a:p>
          </p:txBody>
        </p:sp>
        <p:sp>
          <p:nvSpPr>
            <p:cNvPr id="9" name="Rectangle: Rounded Corners 8">
              <a:extLst>
                <a:ext uri="{FF2B5EF4-FFF2-40B4-BE49-F238E27FC236}">
                  <a16:creationId xmlns:a16="http://schemas.microsoft.com/office/drawing/2014/main" id="{495BA28C-768F-491E-9900-D9C49938897F}"/>
                </a:ext>
              </a:extLst>
            </p:cNvPr>
            <p:cNvSpPr/>
            <p:nvPr/>
          </p:nvSpPr>
          <p:spPr>
            <a:xfrm>
              <a:off x="792823" y="2659611"/>
              <a:ext cx="2044557" cy="1068513"/>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bg1">
                      <a:lumMod val="50000"/>
                    </a:schemeClr>
                  </a:solidFill>
                  <a:latin typeface="Century Gothic" panose="020B0502020202020204" pitchFamily="34" charset="0"/>
                </a:rPr>
                <a:t>brick</a:t>
              </a:r>
            </a:p>
          </p:txBody>
        </p:sp>
      </p:grpSp>
      <p:sp>
        <p:nvSpPr>
          <p:cNvPr id="5" name="Oval 4">
            <a:extLst>
              <a:ext uri="{FF2B5EF4-FFF2-40B4-BE49-F238E27FC236}">
                <a16:creationId xmlns:a16="http://schemas.microsoft.com/office/drawing/2014/main" id="{B3870A3C-E3FC-4519-B51C-BE14B92692BA}"/>
              </a:ext>
            </a:extLst>
          </p:cNvPr>
          <p:cNvSpPr/>
          <p:nvPr/>
        </p:nvSpPr>
        <p:spPr>
          <a:xfrm>
            <a:off x="3222662" y="2434975"/>
            <a:ext cx="2684978" cy="1520576"/>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 name="Group 10">
            <a:extLst>
              <a:ext uri="{FF2B5EF4-FFF2-40B4-BE49-F238E27FC236}">
                <a16:creationId xmlns:a16="http://schemas.microsoft.com/office/drawing/2014/main" id="{832267A4-AC29-4369-9D93-B34C45F72CDD}"/>
              </a:ext>
            </a:extLst>
          </p:cNvPr>
          <p:cNvGrpSpPr/>
          <p:nvPr/>
        </p:nvGrpSpPr>
        <p:grpSpPr>
          <a:xfrm>
            <a:off x="11751" y="6454317"/>
            <a:ext cx="1306800" cy="480531"/>
            <a:chOff x="20297" y="6454317"/>
            <a:chExt cx="1306800" cy="480531"/>
          </a:xfrm>
        </p:grpSpPr>
        <p:sp>
          <p:nvSpPr>
            <p:cNvPr id="12" name="TextBox 8">
              <a:extLst>
                <a:ext uri="{FF2B5EF4-FFF2-40B4-BE49-F238E27FC236}">
                  <a16:creationId xmlns:a16="http://schemas.microsoft.com/office/drawing/2014/main" id="{996DCD38-B13B-4073-A989-DBA09438734E}"/>
                </a:ext>
              </a:extLst>
            </p:cNvPr>
            <p:cNvSpPr txBox="1"/>
            <p:nvPr/>
          </p:nvSpPr>
          <p:spPr>
            <a:xfrm>
              <a:off x="20297" y="6688627"/>
              <a:ext cx="13068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3275A3A3-0582-49EA-B621-1AB3EFFFF1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17194825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Match the verb to the adverb that best describes it.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pPr lvl="0" defTabSz="685800">
              <a:lnSpc>
                <a:spcPct val="150000"/>
              </a:lnSpc>
              <a:defRPr/>
            </a:pPr>
            <a:endParaRPr lang="en-GB" sz="2000" b="1" dirty="0">
              <a:solidFill>
                <a:schemeClr val="tx1"/>
              </a:solidFill>
              <a:latin typeface="Century Gothic" panose="020B0502020202020204" pitchFamily="34" charset="0"/>
            </a:endParaRPr>
          </a:p>
        </p:txBody>
      </p:sp>
      <p:grpSp>
        <p:nvGrpSpPr>
          <p:cNvPr id="2" name="Group 1">
            <a:extLst>
              <a:ext uri="{FF2B5EF4-FFF2-40B4-BE49-F238E27FC236}">
                <a16:creationId xmlns:a16="http://schemas.microsoft.com/office/drawing/2014/main" id="{E87B5572-CEF9-407A-9963-2C7AD7C87F0F}"/>
              </a:ext>
            </a:extLst>
          </p:cNvPr>
          <p:cNvGrpSpPr/>
          <p:nvPr/>
        </p:nvGrpSpPr>
        <p:grpSpPr>
          <a:xfrm>
            <a:off x="2095076" y="3934388"/>
            <a:ext cx="4953848" cy="754835"/>
            <a:chOff x="1872221" y="3934388"/>
            <a:chExt cx="4953848" cy="754835"/>
          </a:xfrm>
        </p:grpSpPr>
        <p:sp>
          <p:nvSpPr>
            <p:cNvPr id="6" name="Rectangle: Rounded Corners 5">
              <a:extLst>
                <a:ext uri="{FF2B5EF4-FFF2-40B4-BE49-F238E27FC236}">
                  <a16:creationId xmlns:a16="http://schemas.microsoft.com/office/drawing/2014/main" id="{3A3F9C2F-69E2-4DAF-8FAC-A4093A59414B}"/>
                </a:ext>
              </a:extLst>
            </p:cNvPr>
            <p:cNvSpPr/>
            <p:nvPr/>
          </p:nvSpPr>
          <p:spPr>
            <a:xfrm>
              <a:off x="1872221" y="3934388"/>
              <a:ext cx="2324554" cy="754835"/>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cold</a:t>
              </a:r>
            </a:p>
          </p:txBody>
        </p:sp>
        <p:sp>
          <p:nvSpPr>
            <p:cNvPr id="7" name="Rectangle: Rounded Corners 6">
              <a:extLst>
                <a:ext uri="{FF2B5EF4-FFF2-40B4-BE49-F238E27FC236}">
                  <a16:creationId xmlns:a16="http://schemas.microsoft.com/office/drawing/2014/main" id="{19584AD9-8B8A-4F79-B4E9-B9801A0CC9D9}"/>
                </a:ext>
              </a:extLst>
            </p:cNvPr>
            <p:cNvSpPr/>
            <p:nvPr/>
          </p:nvSpPr>
          <p:spPr>
            <a:xfrm>
              <a:off x="4501515" y="3934388"/>
              <a:ext cx="2324554" cy="754835"/>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unkindly</a:t>
              </a:r>
            </a:p>
          </p:txBody>
        </p:sp>
      </p:grpSp>
      <p:sp>
        <p:nvSpPr>
          <p:cNvPr id="10" name="Rectangle: Rounded Corners 9">
            <a:extLst>
              <a:ext uri="{FF2B5EF4-FFF2-40B4-BE49-F238E27FC236}">
                <a16:creationId xmlns:a16="http://schemas.microsoft.com/office/drawing/2014/main" id="{119E123A-E291-494F-B5D4-32FB2824C9CB}"/>
              </a:ext>
            </a:extLst>
          </p:cNvPr>
          <p:cNvSpPr/>
          <p:nvPr/>
        </p:nvSpPr>
        <p:spPr>
          <a:xfrm>
            <a:off x="3409723" y="2293979"/>
            <a:ext cx="2324554" cy="754835"/>
          </a:xfrm>
          <a:prstGeom prst="roundRect">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talking</a:t>
            </a:r>
          </a:p>
        </p:txBody>
      </p:sp>
      <p:grpSp>
        <p:nvGrpSpPr>
          <p:cNvPr id="11" name="Group 10">
            <a:extLst>
              <a:ext uri="{FF2B5EF4-FFF2-40B4-BE49-F238E27FC236}">
                <a16:creationId xmlns:a16="http://schemas.microsoft.com/office/drawing/2014/main" id="{255E3E4D-B7B5-4FA2-9F37-6C9DD6BB3286}"/>
              </a:ext>
            </a:extLst>
          </p:cNvPr>
          <p:cNvGrpSpPr/>
          <p:nvPr/>
        </p:nvGrpSpPr>
        <p:grpSpPr>
          <a:xfrm>
            <a:off x="11751" y="6454317"/>
            <a:ext cx="1306800" cy="480531"/>
            <a:chOff x="20297" y="6454317"/>
            <a:chExt cx="1306800" cy="480531"/>
          </a:xfrm>
        </p:grpSpPr>
        <p:sp>
          <p:nvSpPr>
            <p:cNvPr id="12" name="TextBox 8">
              <a:extLst>
                <a:ext uri="{FF2B5EF4-FFF2-40B4-BE49-F238E27FC236}">
                  <a16:creationId xmlns:a16="http://schemas.microsoft.com/office/drawing/2014/main" id="{EFBCE6D5-8422-4E06-B904-1062C3CBED40}"/>
                </a:ext>
              </a:extLst>
            </p:cNvPr>
            <p:cNvSpPr txBox="1"/>
            <p:nvPr/>
          </p:nvSpPr>
          <p:spPr>
            <a:xfrm>
              <a:off x="20297" y="6688627"/>
              <a:ext cx="13068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A6ACECC7-4A5E-4AB7-AFAA-0F93FFE791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16827407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Match the verb to the adverb that best describes it.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pPr lvl="0" defTabSz="685800">
              <a:lnSpc>
                <a:spcPct val="150000"/>
              </a:lnSpc>
              <a:defRPr/>
            </a:pPr>
            <a:endParaRPr lang="en-GB" sz="2000" b="1" dirty="0">
              <a:solidFill>
                <a:schemeClr val="tx1"/>
              </a:solidFill>
              <a:latin typeface="Century Gothic" panose="020B0502020202020204" pitchFamily="34" charset="0"/>
            </a:endParaRPr>
          </a:p>
        </p:txBody>
      </p:sp>
      <p:grpSp>
        <p:nvGrpSpPr>
          <p:cNvPr id="2" name="Group 1">
            <a:extLst>
              <a:ext uri="{FF2B5EF4-FFF2-40B4-BE49-F238E27FC236}">
                <a16:creationId xmlns:a16="http://schemas.microsoft.com/office/drawing/2014/main" id="{E87B5572-CEF9-407A-9963-2C7AD7C87F0F}"/>
              </a:ext>
            </a:extLst>
          </p:cNvPr>
          <p:cNvGrpSpPr/>
          <p:nvPr/>
        </p:nvGrpSpPr>
        <p:grpSpPr>
          <a:xfrm>
            <a:off x="2095076" y="3934388"/>
            <a:ext cx="4953848" cy="754835"/>
            <a:chOff x="1872221" y="3934388"/>
            <a:chExt cx="4953848" cy="754835"/>
          </a:xfrm>
        </p:grpSpPr>
        <p:sp>
          <p:nvSpPr>
            <p:cNvPr id="6" name="Rectangle: Rounded Corners 5">
              <a:extLst>
                <a:ext uri="{FF2B5EF4-FFF2-40B4-BE49-F238E27FC236}">
                  <a16:creationId xmlns:a16="http://schemas.microsoft.com/office/drawing/2014/main" id="{3A3F9C2F-69E2-4DAF-8FAC-A4093A59414B}"/>
                </a:ext>
              </a:extLst>
            </p:cNvPr>
            <p:cNvSpPr/>
            <p:nvPr/>
          </p:nvSpPr>
          <p:spPr>
            <a:xfrm>
              <a:off x="1872221" y="3934388"/>
              <a:ext cx="2324554" cy="754835"/>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bg1">
                      <a:lumMod val="50000"/>
                    </a:schemeClr>
                  </a:solidFill>
                  <a:latin typeface="Century Gothic" panose="020B0502020202020204" pitchFamily="34" charset="0"/>
                </a:rPr>
                <a:t>cold</a:t>
              </a:r>
            </a:p>
          </p:txBody>
        </p:sp>
        <p:sp>
          <p:nvSpPr>
            <p:cNvPr id="7" name="Rectangle: Rounded Corners 6">
              <a:extLst>
                <a:ext uri="{FF2B5EF4-FFF2-40B4-BE49-F238E27FC236}">
                  <a16:creationId xmlns:a16="http://schemas.microsoft.com/office/drawing/2014/main" id="{19584AD9-8B8A-4F79-B4E9-B9801A0CC9D9}"/>
                </a:ext>
              </a:extLst>
            </p:cNvPr>
            <p:cNvSpPr/>
            <p:nvPr/>
          </p:nvSpPr>
          <p:spPr>
            <a:xfrm>
              <a:off x="4501515" y="3934388"/>
              <a:ext cx="2324554" cy="754835"/>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rPr>
                <a:t>unkindly</a:t>
              </a:r>
            </a:p>
          </p:txBody>
        </p:sp>
      </p:grpSp>
      <p:sp>
        <p:nvSpPr>
          <p:cNvPr id="10" name="Rectangle: Rounded Corners 9">
            <a:extLst>
              <a:ext uri="{FF2B5EF4-FFF2-40B4-BE49-F238E27FC236}">
                <a16:creationId xmlns:a16="http://schemas.microsoft.com/office/drawing/2014/main" id="{119E123A-E291-494F-B5D4-32FB2824C9CB}"/>
              </a:ext>
            </a:extLst>
          </p:cNvPr>
          <p:cNvSpPr/>
          <p:nvPr/>
        </p:nvSpPr>
        <p:spPr>
          <a:xfrm>
            <a:off x="3409723" y="2293979"/>
            <a:ext cx="2324554" cy="754835"/>
          </a:xfrm>
          <a:prstGeom prst="roundRect">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talking</a:t>
            </a:r>
          </a:p>
        </p:txBody>
      </p:sp>
      <p:cxnSp>
        <p:nvCxnSpPr>
          <p:cNvPr id="4" name="Straight Connector 3">
            <a:extLst>
              <a:ext uri="{FF2B5EF4-FFF2-40B4-BE49-F238E27FC236}">
                <a16:creationId xmlns:a16="http://schemas.microsoft.com/office/drawing/2014/main" id="{717FC8CA-8186-45C8-BCDA-08471B46946E}"/>
              </a:ext>
            </a:extLst>
          </p:cNvPr>
          <p:cNvCxnSpPr>
            <a:stCxn id="10" idx="2"/>
            <a:endCxn id="7" idx="0"/>
          </p:cNvCxnSpPr>
          <p:nvPr/>
        </p:nvCxnSpPr>
        <p:spPr>
          <a:xfrm>
            <a:off x="4572000" y="3048814"/>
            <a:ext cx="1314647" cy="885574"/>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11" name="Group 10">
            <a:extLst>
              <a:ext uri="{FF2B5EF4-FFF2-40B4-BE49-F238E27FC236}">
                <a16:creationId xmlns:a16="http://schemas.microsoft.com/office/drawing/2014/main" id="{6A91C262-C707-45C4-A807-BAC74045CC19}"/>
              </a:ext>
            </a:extLst>
          </p:cNvPr>
          <p:cNvGrpSpPr/>
          <p:nvPr/>
        </p:nvGrpSpPr>
        <p:grpSpPr>
          <a:xfrm>
            <a:off x="11751" y="6454317"/>
            <a:ext cx="1306800" cy="480531"/>
            <a:chOff x="20297" y="6454317"/>
            <a:chExt cx="1306800" cy="480531"/>
          </a:xfrm>
        </p:grpSpPr>
        <p:sp>
          <p:nvSpPr>
            <p:cNvPr id="12" name="TextBox 8">
              <a:extLst>
                <a:ext uri="{FF2B5EF4-FFF2-40B4-BE49-F238E27FC236}">
                  <a16:creationId xmlns:a16="http://schemas.microsoft.com/office/drawing/2014/main" id="{E4D50A65-19EE-416D-9B92-BA1839774A08}"/>
                </a:ext>
              </a:extLst>
            </p:cNvPr>
            <p:cNvSpPr txBox="1"/>
            <p:nvPr/>
          </p:nvSpPr>
          <p:spPr>
            <a:xfrm>
              <a:off x="20297" y="6688627"/>
              <a:ext cx="13068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B2EB1721-6891-482B-8F1C-8BDA304685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4020703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Sort the adverbs into the table to describe the verbs.</a:t>
            </a:r>
          </a:p>
          <a:p>
            <a:endParaRPr lang="en-GB" sz="8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pPr lvl="0" defTabSz="685800">
              <a:lnSpc>
                <a:spcPct val="150000"/>
              </a:lnSpc>
              <a:defRPr/>
            </a:pPr>
            <a:endParaRPr lang="en-GB" sz="2000" b="1" dirty="0">
              <a:solidFill>
                <a:schemeClr val="tx1"/>
              </a:solidFill>
              <a:latin typeface="Century Gothic" panose="020B0502020202020204" pitchFamily="34" charset="0"/>
            </a:endParaRPr>
          </a:p>
        </p:txBody>
      </p:sp>
      <p:graphicFrame>
        <p:nvGraphicFramePr>
          <p:cNvPr id="10" name="Table 9">
            <a:extLst>
              <a:ext uri="{FF2B5EF4-FFF2-40B4-BE49-F238E27FC236}">
                <a16:creationId xmlns:a16="http://schemas.microsoft.com/office/drawing/2014/main" id="{4BCD467A-CA70-3A48-8116-BBC75EED4D7E}"/>
              </a:ext>
            </a:extLst>
          </p:cNvPr>
          <p:cNvGraphicFramePr>
            <a:graphicFrameLocks noGrp="1"/>
          </p:cNvGraphicFramePr>
          <p:nvPr>
            <p:extLst>
              <p:ext uri="{D42A27DB-BD31-4B8C-83A1-F6EECF244321}">
                <p14:modId xmlns:p14="http://schemas.microsoft.com/office/powerpoint/2010/main" val="502459991"/>
              </p:ext>
            </p:extLst>
          </p:nvPr>
        </p:nvGraphicFramePr>
        <p:xfrm>
          <a:off x="2398636" y="1607761"/>
          <a:ext cx="4346728" cy="1938627"/>
        </p:xfrm>
        <a:graphic>
          <a:graphicData uri="http://schemas.openxmlformats.org/drawingml/2006/table">
            <a:tbl>
              <a:tblPr firstRow="1" bandRow="1">
                <a:tableStyleId>{5940675A-B579-460E-94D1-54222C63F5DA}</a:tableStyleId>
              </a:tblPr>
              <a:tblGrid>
                <a:gridCol w="2173364">
                  <a:extLst>
                    <a:ext uri="{9D8B030D-6E8A-4147-A177-3AD203B41FA5}">
                      <a16:colId xmlns:a16="http://schemas.microsoft.com/office/drawing/2014/main" val="823185385"/>
                    </a:ext>
                  </a:extLst>
                </a:gridCol>
                <a:gridCol w="2173364">
                  <a:extLst>
                    <a:ext uri="{9D8B030D-6E8A-4147-A177-3AD203B41FA5}">
                      <a16:colId xmlns:a16="http://schemas.microsoft.com/office/drawing/2014/main" val="1134252887"/>
                    </a:ext>
                  </a:extLst>
                </a:gridCol>
              </a:tblGrid>
              <a:tr h="665255">
                <a:tc>
                  <a:txBody>
                    <a:bodyPr/>
                    <a:lstStyle/>
                    <a:p>
                      <a:pPr algn="ctr"/>
                      <a:r>
                        <a:rPr lang="en-GB" sz="2500" b="1" dirty="0">
                          <a:latin typeface="Century Gothic" panose="020B0502020202020204" pitchFamily="34" charset="0"/>
                        </a:rPr>
                        <a:t>hide</a:t>
                      </a: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500" b="1" dirty="0">
                          <a:latin typeface="Century Gothic" panose="020B0502020202020204" pitchFamily="34" charset="0"/>
                        </a:rPr>
                        <a:t>think</a:t>
                      </a: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67290201"/>
                  </a:ext>
                </a:extLst>
              </a:tr>
              <a:tr h="1273372">
                <a:tc>
                  <a:txBody>
                    <a:bodyPr/>
                    <a:lstStyle/>
                    <a:p>
                      <a:endParaRPr lang="en-GB" sz="3200"/>
                    </a:p>
                  </a:txBody>
                  <a:tcPr marL="161992" marR="161992" marT="80995" marB="809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sz="3200" dirty="0"/>
                    </a:p>
                  </a:txBody>
                  <a:tcPr marL="161992" marR="161992" marT="80995" marB="809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51402991"/>
                  </a:ext>
                </a:extLst>
              </a:tr>
            </a:tbl>
          </a:graphicData>
        </a:graphic>
      </p:graphicFrame>
      <p:graphicFrame>
        <p:nvGraphicFramePr>
          <p:cNvPr id="11" name="Table 10">
            <a:extLst>
              <a:ext uri="{FF2B5EF4-FFF2-40B4-BE49-F238E27FC236}">
                <a16:creationId xmlns:a16="http://schemas.microsoft.com/office/drawing/2014/main" id="{58CAC4E1-1A27-364B-ACD1-68B8391BE119}"/>
              </a:ext>
            </a:extLst>
          </p:cNvPr>
          <p:cNvGraphicFramePr>
            <a:graphicFrameLocks noGrp="1"/>
          </p:cNvGraphicFramePr>
          <p:nvPr>
            <p:extLst>
              <p:ext uri="{D42A27DB-BD31-4B8C-83A1-F6EECF244321}">
                <p14:modId xmlns:p14="http://schemas.microsoft.com/office/powerpoint/2010/main" val="408416198"/>
              </p:ext>
            </p:extLst>
          </p:nvPr>
        </p:nvGraphicFramePr>
        <p:xfrm>
          <a:off x="2529963" y="4038682"/>
          <a:ext cx="4081676" cy="1275524"/>
        </p:xfrm>
        <a:graphic>
          <a:graphicData uri="http://schemas.openxmlformats.org/drawingml/2006/table">
            <a:tbl>
              <a:tblPr firstRow="1" bandRow="1">
                <a:tableStyleId>{5940675A-B579-460E-94D1-54222C63F5DA}</a:tableStyleId>
              </a:tblPr>
              <a:tblGrid>
                <a:gridCol w="2040838">
                  <a:extLst>
                    <a:ext uri="{9D8B030D-6E8A-4147-A177-3AD203B41FA5}">
                      <a16:colId xmlns:a16="http://schemas.microsoft.com/office/drawing/2014/main" val="823185385"/>
                    </a:ext>
                  </a:extLst>
                </a:gridCol>
                <a:gridCol w="2040838">
                  <a:extLst>
                    <a:ext uri="{9D8B030D-6E8A-4147-A177-3AD203B41FA5}">
                      <a16:colId xmlns:a16="http://schemas.microsoft.com/office/drawing/2014/main" val="1134252887"/>
                    </a:ext>
                  </a:extLst>
                </a:gridCol>
              </a:tblGrid>
              <a:tr h="637762">
                <a:tc>
                  <a:txBody>
                    <a:bodyPr/>
                    <a:lstStyle/>
                    <a:p>
                      <a:pPr algn="ctr"/>
                      <a:r>
                        <a:rPr lang="en-GB" sz="2500" b="1" dirty="0">
                          <a:latin typeface="Century Gothic" panose="020B0502020202020204" pitchFamily="34" charset="0"/>
                        </a:rPr>
                        <a:t>seriously</a:t>
                      </a:r>
                    </a:p>
                  </a:txBody>
                  <a:tcPr marL="80995" marR="80995" marT="80995" marB="809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500" b="1" dirty="0">
                          <a:latin typeface="Century Gothic" panose="020B0502020202020204" pitchFamily="34" charset="0"/>
                        </a:rPr>
                        <a:t>silently</a:t>
                      </a:r>
                    </a:p>
                  </a:txBody>
                  <a:tcPr marL="80995" marR="80995" marT="80995" marB="809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67290201"/>
                  </a:ext>
                </a:extLst>
              </a:tr>
              <a:tr h="637762">
                <a:tc>
                  <a:txBody>
                    <a:bodyPr/>
                    <a:lstStyle/>
                    <a:p>
                      <a:pPr algn="ctr"/>
                      <a:r>
                        <a:rPr lang="en-GB" sz="2500" b="1" dirty="0">
                          <a:latin typeface="Century Gothic" panose="020B0502020202020204" pitchFamily="34" charset="0"/>
                        </a:rPr>
                        <a:t>quietly</a:t>
                      </a:r>
                    </a:p>
                  </a:txBody>
                  <a:tcPr marL="80995" marR="80995"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500" b="1" dirty="0">
                          <a:latin typeface="Century Gothic" panose="020B0502020202020204" pitchFamily="34" charset="0"/>
                        </a:rPr>
                        <a:t>hard</a:t>
                      </a:r>
                    </a:p>
                  </a:txBody>
                  <a:tcPr marL="80995" marR="80995"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51402991"/>
                  </a:ext>
                </a:extLst>
              </a:tr>
            </a:tbl>
          </a:graphicData>
        </a:graphic>
      </p:graphicFrame>
      <p:grpSp>
        <p:nvGrpSpPr>
          <p:cNvPr id="8" name="Group 7">
            <a:extLst>
              <a:ext uri="{FF2B5EF4-FFF2-40B4-BE49-F238E27FC236}">
                <a16:creationId xmlns:a16="http://schemas.microsoft.com/office/drawing/2014/main" id="{3E1A9F27-4506-4FC8-8B90-5E96A3C98A9C}"/>
              </a:ext>
            </a:extLst>
          </p:cNvPr>
          <p:cNvGrpSpPr/>
          <p:nvPr/>
        </p:nvGrpSpPr>
        <p:grpSpPr>
          <a:xfrm>
            <a:off x="11751" y="6454317"/>
            <a:ext cx="1306800" cy="480531"/>
            <a:chOff x="20297" y="6454317"/>
            <a:chExt cx="1306800" cy="480531"/>
          </a:xfrm>
        </p:grpSpPr>
        <p:sp>
          <p:nvSpPr>
            <p:cNvPr id="9" name="TextBox 8">
              <a:extLst>
                <a:ext uri="{FF2B5EF4-FFF2-40B4-BE49-F238E27FC236}">
                  <a16:creationId xmlns:a16="http://schemas.microsoft.com/office/drawing/2014/main" id="{DAC3E250-21FB-4A33-BEB4-EE686E2B33B1}"/>
                </a:ext>
              </a:extLst>
            </p:cNvPr>
            <p:cNvSpPr txBox="1"/>
            <p:nvPr/>
          </p:nvSpPr>
          <p:spPr>
            <a:xfrm>
              <a:off x="20297" y="6688627"/>
              <a:ext cx="13068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12" name="Picture 11" descr="A close up of a sign&#10;&#10;Description generated with high confidence">
              <a:extLst>
                <a:ext uri="{FF2B5EF4-FFF2-40B4-BE49-F238E27FC236}">
                  <a16:creationId xmlns:a16="http://schemas.microsoft.com/office/drawing/2014/main" id="{EECC3D92-3C9E-4B43-A96D-56AB32C91B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2495290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Sort the adverbs into the table to describe the verbs.</a:t>
            </a:r>
          </a:p>
          <a:p>
            <a:endParaRPr lang="en-GB" sz="8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pPr lvl="0" defTabSz="685800">
              <a:lnSpc>
                <a:spcPct val="150000"/>
              </a:lnSpc>
              <a:defRPr/>
            </a:pPr>
            <a:endParaRPr lang="en-GB" sz="2000" b="1" dirty="0">
              <a:solidFill>
                <a:schemeClr val="tx1"/>
              </a:solidFill>
              <a:latin typeface="Century Gothic" panose="020B0502020202020204" pitchFamily="34" charset="0"/>
            </a:endParaRPr>
          </a:p>
        </p:txBody>
      </p:sp>
      <p:graphicFrame>
        <p:nvGraphicFramePr>
          <p:cNvPr id="10" name="Table 9">
            <a:extLst>
              <a:ext uri="{FF2B5EF4-FFF2-40B4-BE49-F238E27FC236}">
                <a16:creationId xmlns:a16="http://schemas.microsoft.com/office/drawing/2014/main" id="{4BCD467A-CA70-3A48-8116-BBC75EED4D7E}"/>
              </a:ext>
            </a:extLst>
          </p:cNvPr>
          <p:cNvGraphicFramePr>
            <a:graphicFrameLocks noGrp="1"/>
          </p:cNvGraphicFramePr>
          <p:nvPr>
            <p:extLst>
              <p:ext uri="{D42A27DB-BD31-4B8C-83A1-F6EECF244321}">
                <p14:modId xmlns:p14="http://schemas.microsoft.com/office/powerpoint/2010/main" val="1147657667"/>
              </p:ext>
            </p:extLst>
          </p:nvPr>
        </p:nvGraphicFramePr>
        <p:xfrm>
          <a:off x="2398636" y="1607761"/>
          <a:ext cx="4346728" cy="1938627"/>
        </p:xfrm>
        <a:graphic>
          <a:graphicData uri="http://schemas.openxmlformats.org/drawingml/2006/table">
            <a:tbl>
              <a:tblPr firstRow="1" bandRow="1">
                <a:tableStyleId>{5940675A-B579-460E-94D1-54222C63F5DA}</a:tableStyleId>
              </a:tblPr>
              <a:tblGrid>
                <a:gridCol w="2173364">
                  <a:extLst>
                    <a:ext uri="{9D8B030D-6E8A-4147-A177-3AD203B41FA5}">
                      <a16:colId xmlns:a16="http://schemas.microsoft.com/office/drawing/2014/main" val="823185385"/>
                    </a:ext>
                  </a:extLst>
                </a:gridCol>
                <a:gridCol w="2173364">
                  <a:extLst>
                    <a:ext uri="{9D8B030D-6E8A-4147-A177-3AD203B41FA5}">
                      <a16:colId xmlns:a16="http://schemas.microsoft.com/office/drawing/2014/main" val="1134252887"/>
                    </a:ext>
                  </a:extLst>
                </a:gridCol>
              </a:tblGrid>
              <a:tr h="665255">
                <a:tc>
                  <a:txBody>
                    <a:bodyPr/>
                    <a:lstStyle/>
                    <a:p>
                      <a:pPr algn="ctr"/>
                      <a:r>
                        <a:rPr lang="en-GB" sz="2500" b="1" dirty="0">
                          <a:latin typeface="Century Gothic" panose="020B0502020202020204" pitchFamily="34" charset="0"/>
                        </a:rPr>
                        <a:t>hide</a:t>
                      </a: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500" b="1" dirty="0">
                          <a:latin typeface="Century Gothic" panose="020B0502020202020204" pitchFamily="34" charset="0"/>
                        </a:rPr>
                        <a:t>think</a:t>
                      </a: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67290201"/>
                  </a:ext>
                </a:extLst>
              </a:tr>
              <a:tr h="1273372">
                <a:tc>
                  <a:txBody>
                    <a:bodyPr/>
                    <a:lstStyle/>
                    <a:p>
                      <a:pPr algn="ctr">
                        <a:lnSpc>
                          <a:spcPct val="150000"/>
                        </a:lnSpc>
                      </a:pPr>
                      <a:r>
                        <a:rPr lang="en-GB" sz="2500" b="1" dirty="0">
                          <a:solidFill>
                            <a:srgbClr val="FF0000"/>
                          </a:solidFill>
                          <a:latin typeface="Century Gothic" panose="020B0502020202020204" pitchFamily="34" charset="0"/>
                        </a:rPr>
                        <a:t>quietly</a:t>
                      </a:r>
                    </a:p>
                    <a:p>
                      <a:pPr algn="ctr">
                        <a:lnSpc>
                          <a:spcPct val="150000"/>
                        </a:lnSpc>
                      </a:pPr>
                      <a:r>
                        <a:rPr lang="en-GB" sz="2500" b="1" dirty="0">
                          <a:solidFill>
                            <a:srgbClr val="FF0000"/>
                          </a:solidFill>
                          <a:latin typeface="Century Gothic" panose="020B0502020202020204" pitchFamily="34" charset="0"/>
                        </a:rPr>
                        <a:t>silently</a:t>
                      </a:r>
                    </a:p>
                  </a:txBody>
                  <a:tcPr marL="161992" marR="161992" marT="80995" marB="809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lnSpc>
                          <a:spcPct val="150000"/>
                        </a:lnSpc>
                      </a:pPr>
                      <a:r>
                        <a:rPr lang="en-GB" sz="2500" b="1" dirty="0">
                          <a:solidFill>
                            <a:srgbClr val="FF0000"/>
                          </a:solidFill>
                          <a:latin typeface="Century Gothic" panose="020B0502020202020204" pitchFamily="34" charset="0"/>
                        </a:rPr>
                        <a:t>seriously</a:t>
                      </a:r>
                    </a:p>
                    <a:p>
                      <a:pPr algn="ctr">
                        <a:lnSpc>
                          <a:spcPct val="150000"/>
                        </a:lnSpc>
                      </a:pPr>
                      <a:r>
                        <a:rPr lang="en-GB" sz="2500" b="1" dirty="0">
                          <a:solidFill>
                            <a:srgbClr val="FF0000"/>
                          </a:solidFill>
                          <a:latin typeface="Century Gothic" panose="020B0502020202020204" pitchFamily="34" charset="0"/>
                        </a:rPr>
                        <a:t>hard</a:t>
                      </a:r>
                    </a:p>
                  </a:txBody>
                  <a:tcPr marL="161992" marR="161992" marT="80995" marB="809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51402991"/>
                  </a:ext>
                </a:extLst>
              </a:tr>
            </a:tbl>
          </a:graphicData>
        </a:graphic>
      </p:graphicFrame>
      <p:graphicFrame>
        <p:nvGraphicFramePr>
          <p:cNvPr id="11" name="Table 10">
            <a:extLst>
              <a:ext uri="{FF2B5EF4-FFF2-40B4-BE49-F238E27FC236}">
                <a16:creationId xmlns:a16="http://schemas.microsoft.com/office/drawing/2014/main" id="{58CAC4E1-1A27-364B-ACD1-68B8391BE119}"/>
              </a:ext>
            </a:extLst>
          </p:cNvPr>
          <p:cNvGraphicFramePr>
            <a:graphicFrameLocks noGrp="1"/>
          </p:cNvGraphicFramePr>
          <p:nvPr/>
        </p:nvGraphicFramePr>
        <p:xfrm>
          <a:off x="2529963" y="4038682"/>
          <a:ext cx="4081676" cy="1275524"/>
        </p:xfrm>
        <a:graphic>
          <a:graphicData uri="http://schemas.openxmlformats.org/drawingml/2006/table">
            <a:tbl>
              <a:tblPr firstRow="1" bandRow="1">
                <a:tableStyleId>{5940675A-B579-460E-94D1-54222C63F5DA}</a:tableStyleId>
              </a:tblPr>
              <a:tblGrid>
                <a:gridCol w="2040838">
                  <a:extLst>
                    <a:ext uri="{9D8B030D-6E8A-4147-A177-3AD203B41FA5}">
                      <a16:colId xmlns:a16="http://schemas.microsoft.com/office/drawing/2014/main" val="823185385"/>
                    </a:ext>
                  </a:extLst>
                </a:gridCol>
                <a:gridCol w="2040838">
                  <a:extLst>
                    <a:ext uri="{9D8B030D-6E8A-4147-A177-3AD203B41FA5}">
                      <a16:colId xmlns:a16="http://schemas.microsoft.com/office/drawing/2014/main" val="1134252887"/>
                    </a:ext>
                  </a:extLst>
                </a:gridCol>
              </a:tblGrid>
              <a:tr h="637762">
                <a:tc>
                  <a:txBody>
                    <a:bodyPr/>
                    <a:lstStyle/>
                    <a:p>
                      <a:pPr algn="ctr"/>
                      <a:r>
                        <a:rPr lang="en-GB" sz="2500" b="1" dirty="0">
                          <a:latin typeface="Century Gothic" panose="020B0502020202020204" pitchFamily="34" charset="0"/>
                        </a:rPr>
                        <a:t>seriously</a:t>
                      </a:r>
                    </a:p>
                  </a:txBody>
                  <a:tcPr marL="80995" marR="80995" marT="80995" marB="809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500" b="1" dirty="0">
                          <a:latin typeface="Century Gothic" panose="020B0502020202020204" pitchFamily="34" charset="0"/>
                        </a:rPr>
                        <a:t>silently</a:t>
                      </a:r>
                    </a:p>
                  </a:txBody>
                  <a:tcPr marL="80995" marR="80995" marT="80995" marB="809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67290201"/>
                  </a:ext>
                </a:extLst>
              </a:tr>
              <a:tr h="637762">
                <a:tc>
                  <a:txBody>
                    <a:bodyPr/>
                    <a:lstStyle/>
                    <a:p>
                      <a:pPr algn="ctr"/>
                      <a:r>
                        <a:rPr lang="en-GB" sz="2500" b="1" dirty="0">
                          <a:latin typeface="Century Gothic" panose="020B0502020202020204" pitchFamily="34" charset="0"/>
                        </a:rPr>
                        <a:t>quietly</a:t>
                      </a:r>
                    </a:p>
                  </a:txBody>
                  <a:tcPr marL="80995" marR="80995"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500" b="1" dirty="0">
                          <a:latin typeface="Century Gothic" panose="020B0502020202020204" pitchFamily="34" charset="0"/>
                        </a:rPr>
                        <a:t>hard</a:t>
                      </a:r>
                    </a:p>
                  </a:txBody>
                  <a:tcPr marL="80995" marR="80995"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51402991"/>
                  </a:ext>
                </a:extLst>
              </a:tr>
            </a:tbl>
          </a:graphicData>
        </a:graphic>
      </p:graphicFrame>
      <p:grpSp>
        <p:nvGrpSpPr>
          <p:cNvPr id="8" name="Group 7">
            <a:extLst>
              <a:ext uri="{FF2B5EF4-FFF2-40B4-BE49-F238E27FC236}">
                <a16:creationId xmlns:a16="http://schemas.microsoft.com/office/drawing/2014/main" id="{2CEE7E3D-6424-4EF0-89A6-0D4EB8693B69}"/>
              </a:ext>
            </a:extLst>
          </p:cNvPr>
          <p:cNvGrpSpPr/>
          <p:nvPr/>
        </p:nvGrpSpPr>
        <p:grpSpPr>
          <a:xfrm>
            <a:off x="11751" y="6454317"/>
            <a:ext cx="1306800" cy="480531"/>
            <a:chOff x="20297" y="6454317"/>
            <a:chExt cx="1306800" cy="480531"/>
          </a:xfrm>
        </p:grpSpPr>
        <p:sp>
          <p:nvSpPr>
            <p:cNvPr id="9" name="TextBox 8">
              <a:extLst>
                <a:ext uri="{FF2B5EF4-FFF2-40B4-BE49-F238E27FC236}">
                  <a16:creationId xmlns:a16="http://schemas.microsoft.com/office/drawing/2014/main" id="{8EFB9985-712D-4894-AA6C-C934BD9131F8}"/>
                </a:ext>
              </a:extLst>
            </p:cNvPr>
            <p:cNvSpPr txBox="1"/>
            <p:nvPr/>
          </p:nvSpPr>
          <p:spPr>
            <a:xfrm>
              <a:off x="20297" y="6688627"/>
              <a:ext cx="13068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12" name="Picture 11" descr="A close up of a sign&#10;&#10;Description generated with high confidence">
              <a:extLst>
                <a:ext uri="{FF2B5EF4-FFF2-40B4-BE49-F238E27FC236}">
                  <a16:creationId xmlns:a16="http://schemas.microsoft.com/office/drawing/2014/main" id="{6C9106DE-2B42-4097-A2DB-0D4BAC5D68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6454865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AFE0244-BFC8-4ABF-9652-EA9AE2863A34}"/>
              </a:ext>
            </a:extLst>
          </p:cNvPr>
          <p:cNvPicPr>
            <a:picLocks noChangeAspect="1"/>
          </p:cNvPicPr>
          <p:nvPr/>
        </p:nvPicPr>
        <p:blipFill>
          <a:blip r:embed="rId2"/>
          <a:stretch>
            <a:fillRect/>
          </a:stretch>
        </p:blipFill>
        <p:spPr>
          <a:xfrm>
            <a:off x="115438" y="133040"/>
            <a:ext cx="8913124" cy="6322100"/>
          </a:xfrm>
          <a:prstGeom prst="rect">
            <a:avLst/>
          </a:prstGeom>
        </p:spPr>
      </p:pic>
      <p:sp>
        <p:nvSpPr>
          <p:cNvPr id="12" name="Rectangle 11">
            <a:extLst>
              <a:ext uri="{FF2B5EF4-FFF2-40B4-BE49-F238E27FC236}">
                <a16:creationId xmlns:a16="http://schemas.microsoft.com/office/drawing/2014/main" id="{FE235075-63D6-4226-B578-272CE986061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Monika is thinking of adverbs to describe the verb ‘appear’. She says,</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1100" b="1" i="1" dirty="0">
              <a:solidFill>
                <a:schemeClr val="tx1"/>
              </a:solidFill>
              <a:latin typeface="Century Gothic" panose="020B0502020202020204" pitchFamily="34" charset="0"/>
            </a:endParaRPr>
          </a:p>
          <a:p>
            <a:pPr lvl="0" defTabSz="514350">
              <a:defRPr/>
            </a:pPr>
            <a:endParaRPr lang="en-GB" sz="2400" b="1" i="1" dirty="0">
              <a:solidFill>
                <a:schemeClr val="tx1"/>
              </a:solidFill>
              <a:latin typeface="Century Gothic" panose="020B0502020202020204" pitchFamily="34" charset="0"/>
            </a:endParaRPr>
          </a:p>
          <a:p>
            <a:pPr lvl="0" defTabSz="514350">
              <a:defRPr/>
            </a:pPr>
            <a:endParaRPr lang="en-GB" sz="2400" b="1" i="1" dirty="0">
              <a:solidFill>
                <a:schemeClr val="tx1"/>
              </a:solidFill>
              <a:latin typeface="Century Gothic" panose="020B0502020202020204" pitchFamily="34" charset="0"/>
            </a:endParaRPr>
          </a:p>
          <a:p>
            <a:pPr lvl="0" defTabSz="514350">
              <a:defRPr/>
            </a:pPr>
            <a:endParaRPr lang="en-GB" sz="2400" b="1" i="1" dirty="0">
              <a:solidFill>
                <a:schemeClr val="tx1"/>
              </a:solidFill>
              <a:latin typeface="Century Gothic" panose="020B0502020202020204" pitchFamily="34" charset="0"/>
            </a:endParaRPr>
          </a:p>
          <a:p>
            <a:pPr lvl="0" defTabSz="514350">
              <a:defRPr/>
            </a:pPr>
            <a:endParaRPr lang="en-GB" sz="2400" b="1" i="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Is she correct? Explain your answer.</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
        <p:nvSpPr>
          <p:cNvPr id="14" name="TextBox 13">
            <a:extLst>
              <a:ext uri="{FF2B5EF4-FFF2-40B4-BE49-F238E27FC236}">
                <a16:creationId xmlns:a16="http://schemas.microsoft.com/office/drawing/2014/main" id="{3DED5055-80F3-441C-B6DA-06B2EB8648B2}"/>
              </a:ext>
            </a:extLst>
          </p:cNvPr>
          <p:cNvSpPr txBox="1"/>
          <p:nvPr/>
        </p:nvSpPr>
        <p:spPr>
          <a:xfrm>
            <a:off x="1468612" y="3301009"/>
            <a:ext cx="1054079" cy="307777"/>
          </a:xfrm>
          <a:prstGeom prst="rect">
            <a:avLst/>
          </a:prstGeom>
          <a:noFill/>
        </p:spPr>
        <p:txBody>
          <a:bodyPr wrap="square" rtlCol="0" anchor="ctr">
            <a:spAutoFit/>
          </a:bodyPr>
          <a:lstStyle/>
          <a:p>
            <a:pPr algn="ctr"/>
            <a:r>
              <a:rPr lang="en-GB" sz="1400" b="1" dirty="0">
                <a:latin typeface="Century Gothic" panose="020B0502020202020204" pitchFamily="34" charset="0"/>
              </a:rPr>
              <a:t>Monika</a:t>
            </a:r>
          </a:p>
        </p:txBody>
      </p:sp>
      <p:sp>
        <p:nvSpPr>
          <p:cNvPr id="15" name="Speech Bubble: Rectangle with Corners Rounded 26">
            <a:extLst>
              <a:ext uri="{FF2B5EF4-FFF2-40B4-BE49-F238E27FC236}">
                <a16:creationId xmlns:a16="http://schemas.microsoft.com/office/drawing/2014/main" id="{5A653B36-4A8A-4D11-804D-E827302E7E07}"/>
              </a:ext>
            </a:extLst>
          </p:cNvPr>
          <p:cNvSpPr/>
          <p:nvPr/>
        </p:nvSpPr>
        <p:spPr>
          <a:xfrm>
            <a:off x="3184008" y="2013659"/>
            <a:ext cx="4106477" cy="1415341"/>
          </a:xfrm>
          <a:prstGeom prst="wedgeRoundRectCallout">
            <a:avLst>
              <a:gd name="adj1" fmla="val -59074"/>
              <a:gd name="adj2" fmla="val 27976"/>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I can use ‘suddenly’, ‘quickly’ and ‘silently’ because they all describe how something can appear.</a:t>
            </a:r>
          </a:p>
        </p:txBody>
      </p:sp>
      <p:grpSp>
        <p:nvGrpSpPr>
          <p:cNvPr id="9" name="Group 8">
            <a:extLst>
              <a:ext uri="{FF2B5EF4-FFF2-40B4-BE49-F238E27FC236}">
                <a16:creationId xmlns:a16="http://schemas.microsoft.com/office/drawing/2014/main" id="{C4A7C1E1-46EF-4F6D-86D0-F11BB2500ED4}"/>
              </a:ext>
            </a:extLst>
          </p:cNvPr>
          <p:cNvGrpSpPr/>
          <p:nvPr/>
        </p:nvGrpSpPr>
        <p:grpSpPr>
          <a:xfrm>
            <a:off x="11751" y="6454317"/>
            <a:ext cx="1306800" cy="480531"/>
            <a:chOff x="20297" y="6454317"/>
            <a:chExt cx="1306800" cy="480531"/>
          </a:xfrm>
        </p:grpSpPr>
        <p:sp>
          <p:nvSpPr>
            <p:cNvPr id="11" name="TextBox 8">
              <a:extLst>
                <a:ext uri="{FF2B5EF4-FFF2-40B4-BE49-F238E27FC236}">
                  <a16:creationId xmlns:a16="http://schemas.microsoft.com/office/drawing/2014/main" id="{F6675A9C-89A7-446A-8D7F-195CD4BBB516}"/>
                </a:ext>
              </a:extLst>
            </p:cNvPr>
            <p:cNvSpPr txBox="1"/>
            <p:nvPr/>
          </p:nvSpPr>
          <p:spPr>
            <a:xfrm>
              <a:off x="20297" y="6688627"/>
              <a:ext cx="13068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0A5557B5-410D-41E7-A785-3A66466218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109867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AFE0244-BFC8-4ABF-9652-EA9AE2863A34}"/>
              </a:ext>
            </a:extLst>
          </p:cNvPr>
          <p:cNvPicPr>
            <a:picLocks noChangeAspect="1"/>
          </p:cNvPicPr>
          <p:nvPr/>
        </p:nvPicPr>
        <p:blipFill>
          <a:blip r:embed="rId2"/>
          <a:stretch>
            <a:fillRect/>
          </a:stretch>
        </p:blipFill>
        <p:spPr>
          <a:xfrm>
            <a:off x="115438" y="133040"/>
            <a:ext cx="8913124" cy="6322100"/>
          </a:xfrm>
          <a:prstGeom prst="rect">
            <a:avLst/>
          </a:prstGeom>
        </p:spPr>
      </p:pic>
      <p:sp>
        <p:nvSpPr>
          <p:cNvPr id="12" name="Rectangle 11">
            <a:extLst>
              <a:ext uri="{FF2B5EF4-FFF2-40B4-BE49-F238E27FC236}">
                <a16:creationId xmlns:a16="http://schemas.microsoft.com/office/drawing/2014/main" id="{FE235075-63D6-4226-B578-272CE986061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Monika is thinking of adverbs to describe the verb ‘appear’. She says,</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1100" b="1" i="1" dirty="0">
              <a:solidFill>
                <a:schemeClr val="tx1"/>
              </a:solidFill>
              <a:latin typeface="Century Gothic" panose="020B0502020202020204" pitchFamily="34" charset="0"/>
            </a:endParaRPr>
          </a:p>
          <a:p>
            <a:pPr lvl="0" defTabSz="514350">
              <a:defRPr/>
            </a:pPr>
            <a:endParaRPr lang="en-GB" sz="2400" b="1" i="1" dirty="0">
              <a:solidFill>
                <a:schemeClr val="tx1"/>
              </a:solidFill>
              <a:latin typeface="Century Gothic" panose="020B0502020202020204" pitchFamily="34" charset="0"/>
            </a:endParaRPr>
          </a:p>
          <a:p>
            <a:pPr lvl="0" defTabSz="514350">
              <a:defRPr/>
            </a:pPr>
            <a:endParaRPr lang="en-GB" sz="2400" b="1" i="1" dirty="0">
              <a:solidFill>
                <a:schemeClr val="tx1"/>
              </a:solidFill>
              <a:latin typeface="Century Gothic" panose="020B0502020202020204" pitchFamily="34" charset="0"/>
            </a:endParaRPr>
          </a:p>
          <a:p>
            <a:pPr lvl="0" defTabSz="514350">
              <a:defRPr/>
            </a:pPr>
            <a:endParaRPr lang="en-GB" sz="2400" b="1" i="1" dirty="0">
              <a:solidFill>
                <a:schemeClr val="tx1"/>
              </a:solidFill>
              <a:latin typeface="Century Gothic" panose="020B0502020202020204" pitchFamily="34" charset="0"/>
            </a:endParaRPr>
          </a:p>
          <a:p>
            <a:pPr lvl="0" defTabSz="514350">
              <a:defRPr/>
            </a:pPr>
            <a:endParaRPr lang="en-GB" sz="2400" b="1" i="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Is she correct? Explain your answer.</a:t>
            </a:r>
          </a:p>
          <a:p>
            <a:pPr lvl="0" defTabSz="514350">
              <a:defRPr/>
            </a:pPr>
            <a:r>
              <a:rPr lang="en-GB" sz="2000" b="1" dirty="0">
                <a:solidFill>
                  <a:schemeClr val="tx1"/>
                </a:solidFill>
                <a:latin typeface="Century Gothic" panose="020B0502020202020204" pitchFamily="34" charset="0"/>
              </a:rPr>
              <a:t>Monika is correct because…</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
        <p:nvSpPr>
          <p:cNvPr id="14" name="TextBox 13">
            <a:extLst>
              <a:ext uri="{FF2B5EF4-FFF2-40B4-BE49-F238E27FC236}">
                <a16:creationId xmlns:a16="http://schemas.microsoft.com/office/drawing/2014/main" id="{3DED5055-80F3-441C-B6DA-06B2EB8648B2}"/>
              </a:ext>
            </a:extLst>
          </p:cNvPr>
          <p:cNvSpPr txBox="1"/>
          <p:nvPr/>
        </p:nvSpPr>
        <p:spPr>
          <a:xfrm>
            <a:off x="1468612" y="3301009"/>
            <a:ext cx="1054079" cy="307777"/>
          </a:xfrm>
          <a:prstGeom prst="rect">
            <a:avLst/>
          </a:prstGeom>
          <a:noFill/>
        </p:spPr>
        <p:txBody>
          <a:bodyPr wrap="square" rtlCol="0" anchor="ctr">
            <a:spAutoFit/>
          </a:bodyPr>
          <a:lstStyle/>
          <a:p>
            <a:pPr algn="ctr"/>
            <a:r>
              <a:rPr lang="en-GB" sz="1400" b="1" dirty="0">
                <a:latin typeface="Century Gothic" panose="020B0502020202020204" pitchFamily="34" charset="0"/>
              </a:rPr>
              <a:t>Monika</a:t>
            </a:r>
          </a:p>
        </p:txBody>
      </p:sp>
      <p:grpSp>
        <p:nvGrpSpPr>
          <p:cNvPr id="9" name="Group 8">
            <a:extLst>
              <a:ext uri="{FF2B5EF4-FFF2-40B4-BE49-F238E27FC236}">
                <a16:creationId xmlns:a16="http://schemas.microsoft.com/office/drawing/2014/main" id="{90CE0572-3A20-4A41-B1DC-98512CAA35ED}"/>
              </a:ext>
            </a:extLst>
          </p:cNvPr>
          <p:cNvGrpSpPr/>
          <p:nvPr/>
        </p:nvGrpSpPr>
        <p:grpSpPr>
          <a:xfrm>
            <a:off x="11751" y="6454317"/>
            <a:ext cx="1306800" cy="480531"/>
            <a:chOff x="20297" y="6454317"/>
            <a:chExt cx="1306800" cy="480531"/>
          </a:xfrm>
        </p:grpSpPr>
        <p:sp>
          <p:nvSpPr>
            <p:cNvPr id="11" name="TextBox 8">
              <a:extLst>
                <a:ext uri="{FF2B5EF4-FFF2-40B4-BE49-F238E27FC236}">
                  <a16:creationId xmlns:a16="http://schemas.microsoft.com/office/drawing/2014/main" id="{074AFFDD-CFF4-4C2B-8178-EF15E9381DB4}"/>
                </a:ext>
              </a:extLst>
            </p:cNvPr>
            <p:cNvSpPr txBox="1"/>
            <p:nvPr/>
          </p:nvSpPr>
          <p:spPr>
            <a:xfrm>
              <a:off x="20297" y="6688627"/>
              <a:ext cx="13068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DE99FB65-FDB8-43F7-93BD-01FFF08A93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6" name="Speech Bubble: Rectangle with Corners Rounded 26">
            <a:extLst>
              <a:ext uri="{FF2B5EF4-FFF2-40B4-BE49-F238E27FC236}">
                <a16:creationId xmlns:a16="http://schemas.microsoft.com/office/drawing/2014/main" id="{6048F290-F709-4DF5-BA7D-6A599EB6ED94}"/>
              </a:ext>
            </a:extLst>
          </p:cNvPr>
          <p:cNvSpPr/>
          <p:nvPr/>
        </p:nvSpPr>
        <p:spPr>
          <a:xfrm>
            <a:off x="3184008" y="2013659"/>
            <a:ext cx="4106477" cy="1415341"/>
          </a:xfrm>
          <a:prstGeom prst="wedgeRoundRectCallout">
            <a:avLst>
              <a:gd name="adj1" fmla="val -59074"/>
              <a:gd name="adj2" fmla="val 27976"/>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I can use ‘suddenly’, ‘quickly’ and ‘silently’ because they all describe how something can appear.</a:t>
            </a:r>
          </a:p>
        </p:txBody>
      </p:sp>
    </p:spTree>
    <p:extLst>
      <p:ext uri="{BB962C8B-B14F-4D97-AF65-F5344CB8AC3E}">
        <p14:creationId xmlns:p14="http://schemas.microsoft.com/office/powerpoint/2010/main" val="11109199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AFE0244-BFC8-4ABF-9652-EA9AE2863A34}"/>
              </a:ext>
            </a:extLst>
          </p:cNvPr>
          <p:cNvPicPr>
            <a:picLocks noChangeAspect="1"/>
          </p:cNvPicPr>
          <p:nvPr/>
        </p:nvPicPr>
        <p:blipFill>
          <a:blip r:embed="rId2"/>
          <a:stretch>
            <a:fillRect/>
          </a:stretch>
        </p:blipFill>
        <p:spPr>
          <a:xfrm>
            <a:off x="115438" y="133040"/>
            <a:ext cx="8913124" cy="6322100"/>
          </a:xfrm>
          <a:prstGeom prst="rect">
            <a:avLst/>
          </a:prstGeom>
        </p:spPr>
      </p:pic>
      <p:sp>
        <p:nvSpPr>
          <p:cNvPr id="12" name="Rectangle 11">
            <a:extLst>
              <a:ext uri="{FF2B5EF4-FFF2-40B4-BE49-F238E27FC236}">
                <a16:creationId xmlns:a16="http://schemas.microsoft.com/office/drawing/2014/main" id="{FE235075-63D6-4226-B578-272CE986061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Monika is thinking of adverbs to describe the verb ‘appear’. She says,</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1100" b="1" i="1" dirty="0">
              <a:solidFill>
                <a:schemeClr val="tx1"/>
              </a:solidFill>
              <a:latin typeface="Century Gothic" panose="020B0502020202020204" pitchFamily="34" charset="0"/>
            </a:endParaRPr>
          </a:p>
          <a:p>
            <a:pPr lvl="0" defTabSz="514350">
              <a:defRPr/>
            </a:pPr>
            <a:endParaRPr lang="en-GB" sz="2400" b="1" i="1" dirty="0">
              <a:solidFill>
                <a:schemeClr val="tx1"/>
              </a:solidFill>
              <a:latin typeface="Century Gothic" panose="020B0502020202020204" pitchFamily="34" charset="0"/>
            </a:endParaRPr>
          </a:p>
          <a:p>
            <a:pPr lvl="0" defTabSz="514350">
              <a:defRPr/>
            </a:pPr>
            <a:endParaRPr lang="en-GB" sz="2400" b="1" i="1" dirty="0">
              <a:solidFill>
                <a:schemeClr val="tx1"/>
              </a:solidFill>
              <a:latin typeface="Century Gothic" panose="020B0502020202020204" pitchFamily="34" charset="0"/>
            </a:endParaRPr>
          </a:p>
          <a:p>
            <a:pPr lvl="0" defTabSz="514350">
              <a:defRPr/>
            </a:pPr>
            <a:endParaRPr lang="en-GB" sz="2400" b="1" i="1" dirty="0">
              <a:solidFill>
                <a:schemeClr val="tx1"/>
              </a:solidFill>
              <a:latin typeface="Century Gothic" panose="020B0502020202020204" pitchFamily="34" charset="0"/>
            </a:endParaRPr>
          </a:p>
          <a:p>
            <a:pPr lvl="0" defTabSz="514350">
              <a:defRPr/>
            </a:pPr>
            <a:endParaRPr lang="en-GB" sz="2400" b="1" i="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Is she correct? Explain your answer.</a:t>
            </a:r>
          </a:p>
          <a:p>
            <a:pPr lvl="0" defTabSz="514350">
              <a:defRPr/>
            </a:pPr>
            <a:r>
              <a:rPr lang="en-GB" sz="2000" b="1" dirty="0">
                <a:solidFill>
                  <a:srgbClr val="FF0000"/>
                </a:solidFill>
                <a:latin typeface="Century Gothic" panose="020B0502020202020204" pitchFamily="34" charset="0"/>
              </a:rPr>
              <a:t>Monika is correct because something can appear suddenly, quickly and silently.</a:t>
            </a: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
        <p:nvSpPr>
          <p:cNvPr id="14" name="TextBox 13">
            <a:extLst>
              <a:ext uri="{FF2B5EF4-FFF2-40B4-BE49-F238E27FC236}">
                <a16:creationId xmlns:a16="http://schemas.microsoft.com/office/drawing/2014/main" id="{3DED5055-80F3-441C-B6DA-06B2EB8648B2}"/>
              </a:ext>
            </a:extLst>
          </p:cNvPr>
          <p:cNvSpPr txBox="1"/>
          <p:nvPr/>
        </p:nvSpPr>
        <p:spPr>
          <a:xfrm>
            <a:off x="1468612" y="3301009"/>
            <a:ext cx="1054079" cy="307777"/>
          </a:xfrm>
          <a:prstGeom prst="rect">
            <a:avLst/>
          </a:prstGeom>
          <a:noFill/>
        </p:spPr>
        <p:txBody>
          <a:bodyPr wrap="square" rtlCol="0" anchor="ctr">
            <a:spAutoFit/>
          </a:bodyPr>
          <a:lstStyle/>
          <a:p>
            <a:pPr algn="ctr"/>
            <a:r>
              <a:rPr lang="en-GB" sz="1400" b="1" dirty="0">
                <a:latin typeface="Century Gothic" panose="020B0502020202020204" pitchFamily="34" charset="0"/>
              </a:rPr>
              <a:t>Monika</a:t>
            </a:r>
          </a:p>
        </p:txBody>
      </p:sp>
      <p:grpSp>
        <p:nvGrpSpPr>
          <p:cNvPr id="9" name="Group 8">
            <a:extLst>
              <a:ext uri="{FF2B5EF4-FFF2-40B4-BE49-F238E27FC236}">
                <a16:creationId xmlns:a16="http://schemas.microsoft.com/office/drawing/2014/main" id="{2848E79C-5DEC-4C40-BF5E-D5D4E21CD9A0}"/>
              </a:ext>
            </a:extLst>
          </p:cNvPr>
          <p:cNvGrpSpPr/>
          <p:nvPr/>
        </p:nvGrpSpPr>
        <p:grpSpPr>
          <a:xfrm>
            <a:off x="11751" y="6454317"/>
            <a:ext cx="1306800" cy="480531"/>
            <a:chOff x="20297" y="6454317"/>
            <a:chExt cx="1306800" cy="480531"/>
          </a:xfrm>
        </p:grpSpPr>
        <p:sp>
          <p:nvSpPr>
            <p:cNvPr id="11" name="TextBox 8">
              <a:extLst>
                <a:ext uri="{FF2B5EF4-FFF2-40B4-BE49-F238E27FC236}">
                  <a16:creationId xmlns:a16="http://schemas.microsoft.com/office/drawing/2014/main" id="{EE0E030A-3E0F-4AB8-89B9-C09415814113}"/>
                </a:ext>
              </a:extLst>
            </p:cNvPr>
            <p:cNvSpPr txBox="1"/>
            <p:nvPr/>
          </p:nvSpPr>
          <p:spPr>
            <a:xfrm>
              <a:off x="20297" y="6688627"/>
              <a:ext cx="13068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EF7FD6AE-6098-4C4C-9B50-EE9BBA8924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6" name="Speech Bubble: Rectangle with Corners Rounded 26">
            <a:extLst>
              <a:ext uri="{FF2B5EF4-FFF2-40B4-BE49-F238E27FC236}">
                <a16:creationId xmlns:a16="http://schemas.microsoft.com/office/drawing/2014/main" id="{042A3C1C-1A12-4E70-B3BA-3843E3F36E55}"/>
              </a:ext>
            </a:extLst>
          </p:cNvPr>
          <p:cNvSpPr/>
          <p:nvPr/>
        </p:nvSpPr>
        <p:spPr>
          <a:xfrm>
            <a:off x="3184008" y="2013659"/>
            <a:ext cx="4106477" cy="1415341"/>
          </a:xfrm>
          <a:prstGeom prst="wedgeRoundRectCallout">
            <a:avLst>
              <a:gd name="adj1" fmla="val -59074"/>
              <a:gd name="adj2" fmla="val 27976"/>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I can use ‘suddenly’, ‘quickly’ and ‘silently’ because they all describe how something can appear.</a:t>
            </a:r>
          </a:p>
        </p:txBody>
      </p:sp>
    </p:spTree>
    <p:extLst>
      <p:ext uri="{BB962C8B-B14F-4D97-AF65-F5344CB8AC3E}">
        <p14:creationId xmlns:p14="http://schemas.microsoft.com/office/powerpoint/2010/main" val="12082675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Alex wants to use the adverb below in her sentence about playing computer games with Fatima. </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400" b="1" dirty="0">
              <a:solidFill>
                <a:schemeClr val="tx1"/>
              </a:solidFill>
              <a:latin typeface="Century Gothic" panose="020B0502020202020204" pitchFamily="34" charset="0"/>
              <a:sym typeface="Wingdings" panose="05000000000000000000" pitchFamily="2" charset="2"/>
            </a:endParaRPr>
          </a:p>
          <a:p>
            <a:endParaRPr lang="en-GB" sz="2400" b="1" dirty="0">
              <a:solidFill>
                <a:schemeClr val="tx1"/>
              </a:solidFill>
              <a:latin typeface="Century Gothic" panose="020B0502020202020204" pitchFamily="34" charset="0"/>
              <a:sym typeface="Wingdings" panose="05000000000000000000" pitchFamily="2" charset="2"/>
            </a:endParaRPr>
          </a:p>
          <a:p>
            <a:endParaRPr lang="en-GB" sz="2400" b="1" dirty="0">
              <a:solidFill>
                <a:schemeClr val="tx1"/>
              </a:solidFill>
              <a:latin typeface="Century Gothic" panose="020B0502020202020204" pitchFamily="34" charset="0"/>
              <a:sym typeface="Wingdings" panose="05000000000000000000" pitchFamily="2" charset="2"/>
            </a:endParaRPr>
          </a:p>
          <a:p>
            <a:endParaRPr lang="en-GB" sz="24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pPr lvl="0" defTabSz="514350">
              <a:defRPr/>
            </a:pPr>
            <a:r>
              <a:rPr lang="en-GB" sz="2000" b="1" dirty="0">
                <a:solidFill>
                  <a:schemeClr val="tx1"/>
                </a:solidFill>
                <a:latin typeface="Century Gothic" panose="020B0502020202020204" pitchFamily="34" charset="0"/>
                <a:sym typeface="Wingdings" panose="05000000000000000000" pitchFamily="2" charset="2"/>
              </a:rPr>
              <a:t>Explain how it will improve her sentence. </a:t>
            </a:r>
          </a:p>
          <a:p>
            <a:pPr lvl="0" defTabSz="514350">
              <a:defRPr/>
            </a:pPr>
            <a:endParaRPr lang="en-GB" sz="2000" b="1" dirty="0">
              <a:solidFill>
                <a:schemeClr val="tx1"/>
              </a:solidFill>
              <a:latin typeface="Century Gothic" panose="020B0502020202020204" pitchFamily="34" charset="0"/>
              <a:sym typeface="Wingdings" panose="05000000000000000000" pitchFamily="2" charset="2"/>
            </a:endParaRPr>
          </a:p>
          <a:p>
            <a:pPr lvl="0" defTabSz="514350">
              <a:defRPr/>
            </a:pPr>
            <a:endParaRPr lang="en-GB" sz="3600" b="1" dirty="0">
              <a:solidFill>
                <a:schemeClr val="tx1"/>
              </a:solidFill>
              <a:latin typeface="Century Gothic" panose="020B0502020202020204" pitchFamily="34" charset="0"/>
              <a:sym typeface="Wingdings" panose="05000000000000000000" pitchFamily="2" charset="2"/>
            </a:endParaRPr>
          </a:p>
          <a:p>
            <a:pPr lvl="0" defTabSz="514350">
              <a:defRPr/>
            </a:pPr>
            <a:endParaRPr lang="en-GB"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
        <p:nvSpPr>
          <p:cNvPr id="8" name="Rectangle: Rounded Corners 7">
            <a:extLst>
              <a:ext uri="{FF2B5EF4-FFF2-40B4-BE49-F238E27FC236}">
                <a16:creationId xmlns:a16="http://schemas.microsoft.com/office/drawing/2014/main" id="{D08329DC-E926-455E-8405-54C01FC339DF}"/>
              </a:ext>
            </a:extLst>
          </p:cNvPr>
          <p:cNvSpPr/>
          <p:nvPr/>
        </p:nvSpPr>
        <p:spPr>
          <a:xfrm>
            <a:off x="3409723" y="2293979"/>
            <a:ext cx="2324554" cy="754835"/>
          </a:xfrm>
          <a:prstGeom prst="roundRect">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excitedly</a:t>
            </a:r>
          </a:p>
        </p:txBody>
      </p:sp>
      <p:grpSp>
        <p:nvGrpSpPr>
          <p:cNvPr id="7" name="Group 6">
            <a:extLst>
              <a:ext uri="{FF2B5EF4-FFF2-40B4-BE49-F238E27FC236}">
                <a16:creationId xmlns:a16="http://schemas.microsoft.com/office/drawing/2014/main" id="{E69B2888-7BD4-46A2-9372-247192B5E7BE}"/>
              </a:ext>
            </a:extLst>
          </p:cNvPr>
          <p:cNvGrpSpPr/>
          <p:nvPr/>
        </p:nvGrpSpPr>
        <p:grpSpPr>
          <a:xfrm>
            <a:off x="11751" y="6454317"/>
            <a:ext cx="1306800" cy="480531"/>
            <a:chOff x="20297" y="6454317"/>
            <a:chExt cx="1306800" cy="480531"/>
          </a:xfrm>
        </p:grpSpPr>
        <p:sp>
          <p:nvSpPr>
            <p:cNvPr id="9" name="TextBox 8">
              <a:extLst>
                <a:ext uri="{FF2B5EF4-FFF2-40B4-BE49-F238E27FC236}">
                  <a16:creationId xmlns:a16="http://schemas.microsoft.com/office/drawing/2014/main" id="{0C2CA8CC-1BF1-41B6-96CE-664A782B2BD6}"/>
                </a:ext>
              </a:extLst>
            </p:cNvPr>
            <p:cNvSpPr txBox="1"/>
            <p:nvPr/>
          </p:nvSpPr>
          <p:spPr>
            <a:xfrm>
              <a:off x="20297" y="6688627"/>
              <a:ext cx="13068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10" name="Picture 9" descr="A close up of a sign&#10;&#10;Description generated with high confidence">
              <a:extLst>
                <a:ext uri="{FF2B5EF4-FFF2-40B4-BE49-F238E27FC236}">
                  <a16:creationId xmlns:a16="http://schemas.microsoft.com/office/drawing/2014/main" id="{4FD9F7AB-24CF-4F31-9205-AD95C33038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4283677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Alex wants to use the adverb below in her sentence about playing computer games with Fatima. </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400" b="1" dirty="0">
              <a:solidFill>
                <a:schemeClr val="tx1"/>
              </a:solidFill>
              <a:latin typeface="Century Gothic" panose="020B0502020202020204" pitchFamily="34" charset="0"/>
              <a:sym typeface="Wingdings" panose="05000000000000000000" pitchFamily="2" charset="2"/>
            </a:endParaRPr>
          </a:p>
          <a:p>
            <a:endParaRPr lang="en-GB" sz="2400" b="1" dirty="0">
              <a:solidFill>
                <a:schemeClr val="tx1"/>
              </a:solidFill>
              <a:latin typeface="Century Gothic" panose="020B0502020202020204" pitchFamily="34" charset="0"/>
              <a:sym typeface="Wingdings" panose="05000000000000000000" pitchFamily="2" charset="2"/>
            </a:endParaRPr>
          </a:p>
          <a:p>
            <a:endParaRPr lang="en-GB" sz="2400" b="1" dirty="0">
              <a:solidFill>
                <a:schemeClr val="tx1"/>
              </a:solidFill>
              <a:latin typeface="Century Gothic" panose="020B0502020202020204" pitchFamily="34" charset="0"/>
              <a:sym typeface="Wingdings" panose="05000000000000000000" pitchFamily="2" charset="2"/>
            </a:endParaRPr>
          </a:p>
          <a:p>
            <a:endParaRPr lang="en-GB" sz="24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pPr lvl="0" defTabSz="514350">
              <a:defRPr/>
            </a:pPr>
            <a:r>
              <a:rPr lang="en-GB" sz="2000" b="1" dirty="0">
                <a:solidFill>
                  <a:schemeClr val="tx1"/>
                </a:solidFill>
                <a:latin typeface="Century Gothic" panose="020B0502020202020204" pitchFamily="34" charset="0"/>
                <a:sym typeface="Wingdings" panose="05000000000000000000" pitchFamily="2" charset="2"/>
              </a:rPr>
              <a:t>Explain how it will improve her sentence. </a:t>
            </a:r>
          </a:p>
          <a:p>
            <a:pPr defTabSz="514350">
              <a:defRPr/>
            </a:pPr>
            <a:endParaRPr lang="en-GB" sz="2000" b="1" dirty="0">
              <a:solidFill>
                <a:schemeClr val="tx1"/>
              </a:solidFill>
              <a:latin typeface="Century Gothic" panose="020B0502020202020204" pitchFamily="34" charset="0"/>
              <a:sym typeface="Wingdings" panose="05000000000000000000" pitchFamily="2" charset="2"/>
            </a:endParaRPr>
          </a:p>
          <a:p>
            <a:pPr lvl="0">
              <a:defRPr/>
            </a:pPr>
            <a:r>
              <a:rPr lang="en-GB" sz="2000" b="1" dirty="0">
                <a:solidFill>
                  <a:schemeClr val="tx1"/>
                </a:solidFill>
                <a:latin typeface="Century Gothic" panose="020B0502020202020204" pitchFamily="34" charset="0"/>
              </a:rPr>
              <a:t>Adding ‘excitedly’ improves the sentence because…</a:t>
            </a:r>
          </a:p>
          <a:p>
            <a:pPr defTabSz="514350">
              <a:defRPr/>
            </a:pPr>
            <a:endParaRPr lang="en-GB" sz="2000" b="1" dirty="0">
              <a:solidFill>
                <a:schemeClr val="tx1"/>
              </a:solidFill>
              <a:latin typeface="Century Gothic" panose="020B0502020202020204" pitchFamily="34" charset="0"/>
              <a:sym typeface="Wingdings" panose="05000000000000000000" pitchFamily="2" charset="2"/>
            </a:endParaRPr>
          </a:p>
          <a:p>
            <a:pPr lvl="0" defTabSz="514350">
              <a:defRPr/>
            </a:pPr>
            <a:r>
              <a:rPr lang="en-GB" sz="2000" b="1" dirty="0">
                <a:solidFill>
                  <a:schemeClr val="tx1"/>
                </a:solidFill>
                <a:latin typeface="Century Gothic" panose="020B0502020202020204" pitchFamily="34" charset="0"/>
                <a:sym typeface="Wingdings" panose="05000000000000000000" pitchFamily="2" charset="2"/>
              </a:rPr>
              <a:t> </a:t>
            </a:r>
          </a:p>
          <a:p>
            <a:pPr lvl="0" defTabSz="514350">
              <a:defRPr/>
            </a:pPr>
            <a:endParaRPr lang="en-GB" sz="2000" b="1" dirty="0">
              <a:solidFill>
                <a:schemeClr val="tx1"/>
              </a:solidFill>
              <a:latin typeface="Century Gothic" panose="020B0502020202020204" pitchFamily="34" charset="0"/>
              <a:sym typeface="Wingdings" panose="05000000000000000000" pitchFamily="2" charset="2"/>
            </a:endParaRPr>
          </a:p>
          <a:p>
            <a:pPr lvl="0" defTabSz="514350">
              <a:defRPr/>
            </a:pPr>
            <a:endParaRPr lang="en-GB" sz="3600" b="1" dirty="0">
              <a:solidFill>
                <a:schemeClr val="tx1"/>
              </a:solidFill>
              <a:latin typeface="Century Gothic" panose="020B0502020202020204" pitchFamily="34" charset="0"/>
              <a:sym typeface="Wingdings" panose="05000000000000000000" pitchFamily="2" charset="2"/>
            </a:endParaRPr>
          </a:p>
          <a:p>
            <a:pPr lvl="0" defTabSz="514350">
              <a:defRPr/>
            </a:pPr>
            <a:endParaRPr lang="en-GB"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
        <p:nvSpPr>
          <p:cNvPr id="8" name="Rectangle: Rounded Corners 7">
            <a:extLst>
              <a:ext uri="{FF2B5EF4-FFF2-40B4-BE49-F238E27FC236}">
                <a16:creationId xmlns:a16="http://schemas.microsoft.com/office/drawing/2014/main" id="{D08329DC-E926-455E-8405-54C01FC339DF}"/>
              </a:ext>
            </a:extLst>
          </p:cNvPr>
          <p:cNvSpPr/>
          <p:nvPr/>
        </p:nvSpPr>
        <p:spPr>
          <a:xfrm>
            <a:off x="3409723" y="2293979"/>
            <a:ext cx="2324554" cy="754835"/>
          </a:xfrm>
          <a:prstGeom prst="roundRect">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excitedly</a:t>
            </a:r>
          </a:p>
        </p:txBody>
      </p:sp>
      <p:grpSp>
        <p:nvGrpSpPr>
          <p:cNvPr id="7" name="Group 6">
            <a:extLst>
              <a:ext uri="{FF2B5EF4-FFF2-40B4-BE49-F238E27FC236}">
                <a16:creationId xmlns:a16="http://schemas.microsoft.com/office/drawing/2014/main" id="{7B6D9C08-F173-4F4E-AB46-1950E831A0DC}"/>
              </a:ext>
            </a:extLst>
          </p:cNvPr>
          <p:cNvGrpSpPr/>
          <p:nvPr/>
        </p:nvGrpSpPr>
        <p:grpSpPr>
          <a:xfrm>
            <a:off x="11751" y="6454317"/>
            <a:ext cx="1306800" cy="480531"/>
            <a:chOff x="20297" y="6454317"/>
            <a:chExt cx="1306800" cy="480531"/>
          </a:xfrm>
        </p:grpSpPr>
        <p:sp>
          <p:nvSpPr>
            <p:cNvPr id="9" name="TextBox 8">
              <a:extLst>
                <a:ext uri="{FF2B5EF4-FFF2-40B4-BE49-F238E27FC236}">
                  <a16:creationId xmlns:a16="http://schemas.microsoft.com/office/drawing/2014/main" id="{024B8BC2-7D6D-409A-B009-F5D1A9CF9643}"/>
                </a:ext>
              </a:extLst>
            </p:cNvPr>
            <p:cNvSpPr txBox="1"/>
            <p:nvPr/>
          </p:nvSpPr>
          <p:spPr>
            <a:xfrm>
              <a:off x="20297" y="6688627"/>
              <a:ext cx="13068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10" name="Picture 9" descr="A close up of a sign&#10;&#10;Description generated with high confidence">
              <a:extLst>
                <a:ext uri="{FF2B5EF4-FFF2-40B4-BE49-F238E27FC236}">
                  <a16:creationId xmlns:a16="http://schemas.microsoft.com/office/drawing/2014/main" id="{87C275F7-74F1-475F-A447-AE86E07ED1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4562574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Alex wants to use the adverb below in her sentence about playing computer games with Fatima. </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400" b="1" dirty="0">
              <a:solidFill>
                <a:schemeClr val="tx1"/>
              </a:solidFill>
              <a:latin typeface="Century Gothic" panose="020B0502020202020204" pitchFamily="34" charset="0"/>
              <a:sym typeface="Wingdings" panose="05000000000000000000" pitchFamily="2" charset="2"/>
            </a:endParaRPr>
          </a:p>
          <a:p>
            <a:endParaRPr lang="en-GB" sz="2400" b="1" dirty="0">
              <a:solidFill>
                <a:schemeClr val="tx1"/>
              </a:solidFill>
              <a:latin typeface="Century Gothic" panose="020B0502020202020204" pitchFamily="34" charset="0"/>
              <a:sym typeface="Wingdings" panose="05000000000000000000" pitchFamily="2" charset="2"/>
            </a:endParaRPr>
          </a:p>
          <a:p>
            <a:endParaRPr lang="en-GB" sz="2400" b="1" dirty="0">
              <a:solidFill>
                <a:schemeClr val="tx1"/>
              </a:solidFill>
              <a:latin typeface="Century Gothic" panose="020B0502020202020204" pitchFamily="34" charset="0"/>
              <a:sym typeface="Wingdings" panose="05000000000000000000" pitchFamily="2" charset="2"/>
            </a:endParaRPr>
          </a:p>
          <a:p>
            <a:endParaRPr lang="en-GB" sz="24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pPr lvl="0" defTabSz="514350">
              <a:defRPr/>
            </a:pPr>
            <a:r>
              <a:rPr lang="en-GB" sz="2000" b="1" dirty="0">
                <a:solidFill>
                  <a:schemeClr val="tx1"/>
                </a:solidFill>
                <a:latin typeface="Century Gothic" panose="020B0502020202020204" pitchFamily="34" charset="0"/>
                <a:sym typeface="Wingdings" panose="05000000000000000000" pitchFamily="2" charset="2"/>
              </a:rPr>
              <a:t>Explain how it will improve her sentence. </a:t>
            </a:r>
          </a:p>
          <a:p>
            <a:pPr defTabSz="514350">
              <a:defRPr/>
            </a:pPr>
            <a:endParaRPr lang="en-GB" sz="2000" b="1" dirty="0">
              <a:solidFill>
                <a:schemeClr val="tx1"/>
              </a:solidFill>
              <a:latin typeface="Century Gothic" panose="020B0502020202020204" pitchFamily="34" charset="0"/>
              <a:sym typeface="Wingdings" panose="05000000000000000000" pitchFamily="2" charset="2"/>
            </a:endParaRPr>
          </a:p>
          <a:p>
            <a:pPr lvl="0">
              <a:defRPr/>
            </a:pPr>
            <a:r>
              <a:rPr lang="en-GB" sz="2000" b="1" dirty="0">
                <a:solidFill>
                  <a:srgbClr val="FF0000"/>
                </a:solidFill>
                <a:latin typeface="Century Gothic" panose="020B0502020202020204" pitchFamily="34" charset="0"/>
              </a:rPr>
              <a:t>Adding ‘excitedly’ improves the sentence because it tells us how the computer games were played. Without the extra information, we wouldn’t know if Alex was playing excitedly or reluctantly, for example.</a:t>
            </a:r>
          </a:p>
          <a:p>
            <a:pPr defTabSz="514350">
              <a:defRPr/>
            </a:pPr>
            <a:endParaRPr lang="en-GB" sz="2000" b="1" dirty="0">
              <a:solidFill>
                <a:schemeClr val="tx1"/>
              </a:solidFill>
              <a:latin typeface="Century Gothic" panose="020B0502020202020204" pitchFamily="34" charset="0"/>
              <a:sym typeface="Wingdings" panose="05000000000000000000" pitchFamily="2" charset="2"/>
            </a:endParaRPr>
          </a:p>
          <a:p>
            <a:pPr lvl="0" defTabSz="514350">
              <a:defRPr/>
            </a:pPr>
            <a:r>
              <a:rPr lang="en-GB" sz="2000" b="1" dirty="0">
                <a:solidFill>
                  <a:schemeClr val="tx1"/>
                </a:solidFill>
                <a:latin typeface="Century Gothic" panose="020B0502020202020204" pitchFamily="34" charset="0"/>
                <a:sym typeface="Wingdings" panose="05000000000000000000" pitchFamily="2" charset="2"/>
              </a:rPr>
              <a:t> </a:t>
            </a:r>
          </a:p>
          <a:p>
            <a:pPr lvl="0" defTabSz="514350">
              <a:defRPr/>
            </a:pPr>
            <a:endParaRPr lang="en-GB" sz="2000" b="1" dirty="0">
              <a:solidFill>
                <a:schemeClr val="tx1"/>
              </a:solidFill>
              <a:latin typeface="Century Gothic" panose="020B0502020202020204" pitchFamily="34" charset="0"/>
              <a:sym typeface="Wingdings" panose="05000000000000000000" pitchFamily="2" charset="2"/>
            </a:endParaRPr>
          </a:p>
          <a:p>
            <a:pPr lvl="0" defTabSz="514350">
              <a:defRPr/>
            </a:pPr>
            <a:endParaRPr lang="en-GB" sz="3600" b="1" dirty="0">
              <a:solidFill>
                <a:schemeClr val="tx1"/>
              </a:solidFill>
              <a:latin typeface="Century Gothic" panose="020B0502020202020204" pitchFamily="34" charset="0"/>
              <a:sym typeface="Wingdings" panose="05000000000000000000" pitchFamily="2" charset="2"/>
            </a:endParaRPr>
          </a:p>
          <a:p>
            <a:pPr lvl="0" defTabSz="514350">
              <a:defRPr/>
            </a:pPr>
            <a:endParaRPr lang="en-GB"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
        <p:nvSpPr>
          <p:cNvPr id="8" name="Rectangle: Rounded Corners 7">
            <a:extLst>
              <a:ext uri="{FF2B5EF4-FFF2-40B4-BE49-F238E27FC236}">
                <a16:creationId xmlns:a16="http://schemas.microsoft.com/office/drawing/2014/main" id="{D08329DC-E926-455E-8405-54C01FC339DF}"/>
              </a:ext>
            </a:extLst>
          </p:cNvPr>
          <p:cNvSpPr/>
          <p:nvPr/>
        </p:nvSpPr>
        <p:spPr>
          <a:xfrm>
            <a:off x="3409723" y="2293979"/>
            <a:ext cx="2324554" cy="754835"/>
          </a:xfrm>
          <a:prstGeom prst="roundRect">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excitedly</a:t>
            </a:r>
          </a:p>
        </p:txBody>
      </p:sp>
      <p:grpSp>
        <p:nvGrpSpPr>
          <p:cNvPr id="7" name="Group 6">
            <a:extLst>
              <a:ext uri="{FF2B5EF4-FFF2-40B4-BE49-F238E27FC236}">
                <a16:creationId xmlns:a16="http://schemas.microsoft.com/office/drawing/2014/main" id="{7B6D9C08-F173-4F4E-AB46-1950E831A0DC}"/>
              </a:ext>
            </a:extLst>
          </p:cNvPr>
          <p:cNvGrpSpPr/>
          <p:nvPr/>
        </p:nvGrpSpPr>
        <p:grpSpPr>
          <a:xfrm>
            <a:off x="11751" y="6454317"/>
            <a:ext cx="1306800" cy="480531"/>
            <a:chOff x="20297" y="6454317"/>
            <a:chExt cx="1306800" cy="480531"/>
          </a:xfrm>
        </p:grpSpPr>
        <p:sp>
          <p:nvSpPr>
            <p:cNvPr id="9" name="TextBox 8">
              <a:extLst>
                <a:ext uri="{FF2B5EF4-FFF2-40B4-BE49-F238E27FC236}">
                  <a16:creationId xmlns:a16="http://schemas.microsoft.com/office/drawing/2014/main" id="{024B8BC2-7D6D-409A-B009-F5D1A9CF9643}"/>
                </a:ext>
              </a:extLst>
            </p:cNvPr>
            <p:cNvSpPr txBox="1"/>
            <p:nvPr/>
          </p:nvSpPr>
          <p:spPr>
            <a:xfrm>
              <a:off x="20297" y="6688627"/>
              <a:ext cx="13068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10" name="Picture 9" descr="A close up of a sign&#10;&#10;Description generated with high confidence">
              <a:extLst>
                <a:ext uri="{FF2B5EF4-FFF2-40B4-BE49-F238E27FC236}">
                  <a16:creationId xmlns:a16="http://schemas.microsoft.com/office/drawing/2014/main" id="{87C275F7-74F1-475F-A447-AE86E07ED1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8990574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Write a verb to match the adverb below.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8" name="Rounded Rectangle 30">
            <a:extLst>
              <a:ext uri="{FF2B5EF4-FFF2-40B4-BE49-F238E27FC236}">
                <a16:creationId xmlns:a16="http://schemas.microsoft.com/office/drawing/2014/main" id="{DCAB6EA5-6BEA-4E42-94CF-464C2D4B68F8}"/>
              </a:ext>
            </a:extLst>
          </p:cNvPr>
          <p:cNvSpPr/>
          <p:nvPr/>
        </p:nvSpPr>
        <p:spPr>
          <a:xfrm>
            <a:off x="3451906" y="2458659"/>
            <a:ext cx="2240189" cy="856508"/>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a:latin typeface="Century Gothic" panose="020B0502020202020204" pitchFamily="34" charset="0"/>
              </a:rPr>
              <a:t>miserably</a:t>
            </a:r>
          </a:p>
        </p:txBody>
      </p:sp>
      <p:grpSp>
        <p:nvGrpSpPr>
          <p:cNvPr id="7" name="Group 6">
            <a:extLst>
              <a:ext uri="{FF2B5EF4-FFF2-40B4-BE49-F238E27FC236}">
                <a16:creationId xmlns:a16="http://schemas.microsoft.com/office/drawing/2014/main" id="{F73C6FBB-B699-4C4A-9BB6-0B7B6C75EB3C}"/>
              </a:ext>
            </a:extLst>
          </p:cNvPr>
          <p:cNvGrpSpPr/>
          <p:nvPr/>
        </p:nvGrpSpPr>
        <p:grpSpPr>
          <a:xfrm>
            <a:off x="11751" y="6454317"/>
            <a:ext cx="1306800" cy="480531"/>
            <a:chOff x="20297" y="6454317"/>
            <a:chExt cx="1306800" cy="480531"/>
          </a:xfrm>
        </p:grpSpPr>
        <p:sp>
          <p:nvSpPr>
            <p:cNvPr id="9" name="TextBox 8">
              <a:extLst>
                <a:ext uri="{FF2B5EF4-FFF2-40B4-BE49-F238E27FC236}">
                  <a16:creationId xmlns:a16="http://schemas.microsoft.com/office/drawing/2014/main" id="{EFCE6A3E-D7B7-40E2-973E-622B0508FA30}"/>
                </a:ext>
              </a:extLst>
            </p:cNvPr>
            <p:cNvSpPr txBox="1"/>
            <p:nvPr/>
          </p:nvSpPr>
          <p:spPr>
            <a:xfrm>
              <a:off x="20297" y="6688627"/>
              <a:ext cx="13068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10" name="Picture 9" descr="A close up of a sign&#10;&#10;Description generated with high confidence">
              <a:extLst>
                <a:ext uri="{FF2B5EF4-FFF2-40B4-BE49-F238E27FC236}">
                  <a16:creationId xmlns:a16="http://schemas.microsoft.com/office/drawing/2014/main" id="{CC99B4C3-760E-4C5A-AEE2-5A02E0BA36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6360145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Write a verb to match the adverb below.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answers, for example: sobbed</a:t>
            </a:r>
          </a:p>
          <a:p>
            <a:endParaRPr lang="en-GB" sz="2000" b="1" dirty="0">
              <a:solidFill>
                <a:schemeClr val="tx1"/>
              </a:solidFill>
              <a:latin typeface="Century Gothic" panose="020B0502020202020204" pitchFamily="34" charset="0"/>
            </a:endParaRPr>
          </a:p>
        </p:txBody>
      </p:sp>
      <p:sp>
        <p:nvSpPr>
          <p:cNvPr id="8" name="Rounded Rectangle 30">
            <a:extLst>
              <a:ext uri="{FF2B5EF4-FFF2-40B4-BE49-F238E27FC236}">
                <a16:creationId xmlns:a16="http://schemas.microsoft.com/office/drawing/2014/main" id="{DCAB6EA5-6BEA-4E42-94CF-464C2D4B68F8}"/>
              </a:ext>
            </a:extLst>
          </p:cNvPr>
          <p:cNvSpPr/>
          <p:nvPr/>
        </p:nvSpPr>
        <p:spPr>
          <a:xfrm>
            <a:off x="3451906" y="2458659"/>
            <a:ext cx="2240189" cy="856508"/>
          </a:xfrm>
          <a:prstGeom prst="roundRect">
            <a:avLst/>
          </a:prstGeom>
          <a:ln w="28575">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a:latin typeface="Century Gothic" panose="020B0502020202020204" pitchFamily="34" charset="0"/>
              </a:rPr>
              <a:t>miserably</a:t>
            </a:r>
          </a:p>
        </p:txBody>
      </p:sp>
      <p:grpSp>
        <p:nvGrpSpPr>
          <p:cNvPr id="7" name="Group 6">
            <a:extLst>
              <a:ext uri="{FF2B5EF4-FFF2-40B4-BE49-F238E27FC236}">
                <a16:creationId xmlns:a16="http://schemas.microsoft.com/office/drawing/2014/main" id="{C3DD72B2-BCB8-430D-A8DB-BA6EDF5E5BF6}"/>
              </a:ext>
            </a:extLst>
          </p:cNvPr>
          <p:cNvGrpSpPr/>
          <p:nvPr/>
        </p:nvGrpSpPr>
        <p:grpSpPr>
          <a:xfrm>
            <a:off x="11751" y="6454317"/>
            <a:ext cx="1306800" cy="480531"/>
            <a:chOff x="20297" y="6454317"/>
            <a:chExt cx="1306800" cy="480531"/>
          </a:xfrm>
        </p:grpSpPr>
        <p:sp>
          <p:nvSpPr>
            <p:cNvPr id="9" name="TextBox 8">
              <a:extLst>
                <a:ext uri="{FF2B5EF4-FFF2-40B4-BE49-F238E27FC236}">
                  <a16:creationId xmlns:a16="http://schemas.microsoft.com/office/drawing/2014/main" id="{E738F5C2-AACF-48E6-A61C-4E79EDCC6D66}"/>
                </a:ext>
              </a:extLst>
            </p:cNvPr>
            <p:cNvSpPr txBox="1"/>
            <p:nvPr/>
          </p:nvSpPr>
          <p:spPr>
            <a:xfrm>
              <a:off x="20297" y="6688627"/>
              <a:ext cx="1306800" cy="246221"/>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10" name="Picture 9" descr="A close up of a sign&#10;&#10;Description generated with high confidence">
              <a:extLst>
                <a:ext uri="{FF2B5EF4-FFF2-40B4-BE49-F238E27FC236}">
                  <a16:creationId xmlns:a16="http://schemas.microsoft.com/office/drawing/2014/main" id="{9A24F8D9-CA0F-419E-AF10-E4C1F9523F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03544770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571e11c5eb0f57803ce0a807acb8b90a">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23555bd6f297cf4c0acd9aacdfd8cc7f"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Props1.xml><?xml version="1.0" encoding="utf-8"?>
<ds:datastoreItem xmlns:ds="http://schemas.openxmlformats.org/officeDocument/2006/customXml" ds:itemID="{AA85AAF3-5089-49E8-B9F5-0A6C99BC67E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0EF8F11D-A449-4684-B8E0-461263A2E192}">
  <ds:schemaRefs>
    <ds:schemaRef ds:uri="http://purl.org/dc/elements/1.1/"/>
    <ds:schemaRef ds:uri="http://schemas.microsoft.com/office/2006/metadata/properties"/>
    <ds:schemaRef ds:uri="http://schemas.microsoft.com/sharepoint/v3"/>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86144f90-c7b6-48d0-aae5-f5e9e48cc3df"/>
    <ds:schemaRef ds:uri="0f0ae0ff-29c4-4766-b250-c1a9bee8d430"/>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315</TotalTime>
  <Words>715</Words>
  <Application>Microsoft Macintosh PowerPoint</Application>
  <PresentationFormat>On-screen Show (4:3)</PresentationFormat>
  <Paragraphs>293</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Kelly Mitchell</cp:lastModifiedBy>
  <cp:revision>3</cp:revision>
  <dcterms:created xsi:type="dcterms:W3CDTF">2018-03-17T10:08:43Z</dcterms:created>
  <dcterms:modified xsi:type="dcterms:W3CDTF">2020-07-04T07:18:00Z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