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57" r:id="rId3"/>
    <p:sldId id="264" r:id="rId4"/>
    <p:sldId id="263" r:id="rId5"/>
    <p:sldId id="266" r:id="rId6"/>
    <p:sldId id="268" r:id="rId7"/>
    <p:sldId id="267" r:id="rId8"/>
    <p:sldId id="269" r:id="rId9"/>
    <p:sldId id="275" r:id="rId10"/>
    <p:sldId id="277" r:id="rId11"/>
    <p:sldId id="276" r:id="rId12"/>
    <p:sldId id="274" r:id="rId13"/>
    <p:sldId id="278" r:id="rId14"/>
    <p:sldId id="272" r:id="rId15"/>
    <p:sldId id="273" r:id="rId16"/>
    <p:sldId id="289" r:id="rId17"/>
    <p:sldId id="265" r:id="rId18"/>
    <p:sldId id="290" r:id="rId19"/>
    <p:sldId id="291" r:id="rId20"/>
    <p:sldId id="279" r:id="rId21"/>
    <p:sldId id="271" r:id="rId22"/>
    <p:sldId id="293" r:id="rId23"/>
    <p:sldId id="294" r:id="rId24"/>
    <p:sldId id="281" r:id="rId25"/>
    <p:sldId id="283" r:id="rId26"/>
    <p:sldId id="286" r:id="rId27"/>
    <p:sldId id="284" r:id="rId28"/>
    <p:sldId id="285" r:id="rId29"/>
    <p:sldId id="287" r:id="rId30"/>
    <p:sldId id="288" r:id="rId31"/>
    <p:sldId id="28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p:restoredTop sz="94618"/>
  </p:normalViewPr>
  <p:slideViewPr>
    <p:cSldViewPr snapToGrid="0" snapToObjects="1">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14D3C2-FE97-4ED1-9213-94D26E527952}"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7A122D27-92FA-4323-9D5C-A4735B394A8B}">
      <dgm:prSet phldrT="[Text]"/>
      <dgm:spPr/>
      <dgm:t>
        <a:bodyPr/>
        <a:lstStyle/>
        <a:p>
          <a:r>
            <a:rPr lang="en-US" dirty="0"/>
            <a:t>adverbials</a:t>
          </a:r>
        </a:p>
      </dgm:t>
    </dgm:pt>
    <dgm:pt modelId="{588051B3-9C28-4676-8DBA-8D9DE8220CE4}" type="parTrans" cxnId="{279D1D11-7E3A-43B4-84F3-2896C48497CC}">
      <dgm:prSet/>
      <dgm:spPr/>
      <dgm:t>
        <a:bodyPr/>
        <a:lstStyle/>
        <a:p>
          <a:endParaRPr lang="en-US"/>
        </a:p>
      </dgm:t>
    </dgm:pt>
    <dgm:pt modelId="{6D7F301E-DEEC-4F22-AD87-A97DF2217E19}" type="sibTrans" cxnId="{279D1D11-7E3A-43B4-84F3-2896C48497CC}">
      <dgm:prSet/>
      <dgm:spPr/>
      <dgm:t>
        <a:bodyPr/>
        <a:lstStyle/>
        <a:p>
          <a:endParaRPr lang="en-US"/>
        </a:p>
      </dgm:t>
    </dgm:pt>
    <dgm:pt modelId="{82A5DB22-8463-4891-A5AD-A00629AA3E0B}">
      <dgm:prSet phldrT="[Text]"/>
      <dgm:spPr>
        <a:solidFill>
          <a:schemeClr val="accent2">
            <a:lumMod val="40000"/>
            <a:lumOff val="60000"/>
          </a:schemeClr>
        </a:solidFill>
      </dgm:spPr>
      <dgm:t>
        <a:bodyPr/>
        <a:lstStyle/>
        <a:p>
          <a:r>
            <a:rPr lang="en-US" dirty="0">
              <a:solidFill>
                <a:schemeClr val="tx1"/>
              </a:solidFill>
            </a:rPr>
            <a:t>HOW</a:t>
          </a:r>
        </a:p>
      </dgm:t>
    </dgm:pt>
    <dgm:pt modelId="{5A94A168-079D-49A8-B978-A2506B4D8225}" type="parTrans" cxnId="{C754E7E6-9AD3-4FA9-89EF-FA38AA404EB3}">
      <dgm:prSet/>
      <dgm:spPr/>
      <dgm:t>
        <a:bodyPr/>
        <a:lstStyle/>
        <a:p>
          <a:endParaRPr lang="en-US"/>
        </a:p>
      </dgm:t>
    </dgm:pt>
    <dgm:pt modelId="{CAA829B6-92BD-4EF1-A7A3-FD26F420FA5D}" type="sibTrans" cxnId="{C754E7E6-9AD3-4FA9-89EF-FA38AA404EB3}">
      <dgm:prSet/>
      <dgm:spPr/>
      <dgm:t>
        <a:bodyPr/>
        <a:lstStyle/>
        <a:p>
          <a:endParaRPr lang="en-US"/>
        </a:p>
      </dgm:t>
    </dgm:pt>
    <dgm:pt modelId="{DC9CC4E7-C461-47C3-A91A-385A36D9BEE1}">
      <dgm:prSet phldrT="[Text]"/>
      <dgm:spPr>
        <a:solidFill>
          <a:srgbClr val="92D050"/>
        </a:solidFill>
      </dgm:spPr>
      <dgm:t>
        <a:bodyPr/>
        <a:lstStyle/>
        <a:p>
          <a:r>
            <a:rPr lang="en-US" dirty="0">
              <a:solidFill>
                <a:schemeClr val="tx1"/>
              </a:solidFill>
            </a:rPr>
            <a:t>WHEN</a:t>
          </a:r>
        </a:p>
      </dgm:t>
    </dgm:pt>
    <dgm:pt modelId="{A5E240E8-795D-4C94-A023-A755AEF4EE98}" type="parTrans" cxnId="{373A9603-D34B-40F8-9C5A-63DE9E2C23BA}">
      <dgm:prSet/>
      <dgm:spPr/>
      <dgm:t>
        <a:bodyPr/>
        <a:lstStyle/>
        <a:p>
          <a:endParaRPr lang="en-US"/>
        </a:p>
      </dgm:t>
    </dgm:pt>
    <dgm:pt modelId="{11D999D1-7ADD-4C86-BCF7-D203985C0F06}" type="sibTrans" cxnId="{373A9603-D34B-40F8-9C5A-63DE9E2C23BA}">
      <dgm:prSet/>
      <dgm:spPr/>
      <dgm:t>
        <a:bodyPr/>
        <a:lstStyle/>
        <a:p>
          <a:endParaRPr lang="en-US"/>
        </a:p>
      </dgm:t>
    </dgm:pt>
    <dgm:pt modelId="{904C1BBC-119D-4E27-BE88-514B898452CB}">
      <dgm:prSet phldrT="[Text]"/>
      <dgm:spPr>
        <a:solidFill>
          <a:srgbClr val="92D050"/>
        </a:solidFill>
      </dgm:spPr>
      <dgm:t>
        <a:bodyPr/>
        <a:lstStyle/>
        <a:p>
          <a:r>
            <a:rPr lang="en-US" dirty="0">
              <a:solidFill>
                <a:schemeClr val="tx1"/>
              </a:solidFill>
            </a:rPr>
            <a:t>WHERE</a:t>
          </a:r>
        </a:p>
      </dgm:t>
    </dgm:pt>
    <dgm:pt modelId="{39B09E1E-3736-4E66-99E6-E93D043D8038}" type="parTrans" cxnId="{9F45B4E7-FB66-45AC-A29C-305085DCF7CE}">
      <dgm:prSet/>
      <dgm:spPr/>
      <dgm:t>
        <a:bodyPr/>
        <a:lstStyle/>
        <a:p>
          <a:endParaRPr lang="en-US"/>
        </a:p>
      </dgm:t>
    </dgm:pt>
    <dgm:pt modelId="{01A3082A-C402-48BC-A4F3-78583B8EB8BC}" type="sibTrans" cxnId="{9F45B4E7-FB66-45AC-A29C-305085DCF7CE}">
      <dgm:prSet/>
      <dgm:spPr/>
      <dgm:t>
        <a:bodyPr/>
        <a:lstStyle/>
        <a:p>
          <a:endParaRPr lang="en-US"/>
        </a:p>
      </dgm:t>
    </dgm:pt>
    <dgm:pt modelId="{C8F6F8DE-76FC-4E65-94AE-ECC4858AB913}">
      <dgm:prSet phldrT="[Text]"/>
      <dgm:spPr>
        <a:solidFill>
          <a:schemeClr val="accent2">
            <a:lumMod val="40000"/>
            <a:lumOff val="60000"/>
          </a:schemeClr>
        </a:solidFill>
      </dgm:spPr>
      <dgm:t>
        <a:bodyPr/>
        <a:lstStyle/>
        <a:p>
          <a:r>
            <a:rPr lang="en-US" dirty="0">
              <a:solidFill>
                <a:schemeClr val="tx1"/>
              </a:solidFill>
            </a:rPr>
            <a:t>WHY</a:t>
          </a:r>
        </a:p>
      </dgm:t>
    </dgm:pt>
    <dgm:pt modelId="{BCA6A3C0-82B7-4223-B578-EE21998CA102}" type="parTrans" cxnId="{A1B186A5-B15A-4ECB-BECE-FED57BC7BCC7}">
      <dgm:prSet/>
      <dgm:spPr/>
      <dgm:t>
        <a:bodyPr/>
        <a:lstStyle/>
        <a:p>
          <a:endParaRPr lang="en-US"/>
        </a:p>
      </dgm:t>
    </dgm:pt>
    <dgm:pt modelId="{C426730C-A43E-43E6-A9F8-0CC32E0D1F6D}" type="sibTrans" cxnId="{A1B186A5-B15A-4ECB-BECE-FED57BC7BCC7}">
      <dgm:prSet/>
      <dgm:spPr/>
      <dgm:t>
        <a:bodyPr/>
        <a:lstStyle/>
        <a:p>
          <a:endParaRPr lang="en-US"/>
        </a:p>
      </dgm:t>
    </dgm:pt>
    <dgm:pt modelId="{4348ED3B-F1B2-4544-A208-46B140586366}" type="pres">
      <dgm:prSet presAssocID="{BB14D3C2-FE97-4ED1-9213-94D26E527952}" presName="diagram" presStyleCnt="0">
        <dgm:presLayoutVars>
          <dgm:chMax val="1"/>
          <dgm:dir/>
          <dgm:animLvl val="ctr"/>
          <dgm:resizeHandles val="exact"/>
        </dgm:presLayoutVars>
      </dgm:prSet>
      <dgm:spPr/>
    </dgm:pt>
    <dgm:pt modelId="{42837B7A-CE2E-44CC-8DF1-C153CD31D5B2}" type="pres">
      <dgm:prSet presAssocID="{BB14D3C2-FE97-4ED1-9213-94D26E527952}" presName="matrix" presStyleCnt="0"/>
      <dgm:spPr/>
    </dgm:pt>
    <dgm:pt modelId="{CEB75C64-FCB0-48BF-A9E8-A504A51AC860}" type="pres">
      <dgm:prSet presAssocID="{BB14D3C2-FE97-4ED1-9213-94D26E527952}" presName="tile1" presStyleLbl="node1" presStyleIdx="0" presStyleCnt="4" custLinFactNeighborX="0"/>
      <dgm:spPr/>
    </dgm:pt>
    <dgm:pt modelId="{8E5DF4CD-9A20-47E4-B5B1-FF6A2C22E15B}" type="pres">
      <dgm:prSet presAssocID="{BB14D3C2-FE97-4ED1-9213-94D26E527952}" presName="tile1text" presStyleLbl="node1" presStyleIdx="0" presStyleCnt="4">
        <dgm:presLayoutVars>
          <dgm:chMax val="0"/>
          <dgm:chPref val="0"/>
          <dgm:bulletEnabled val="1"/>
        </dgm:presLayoutVars>
      </dgm:prSet>
      <dgm:spPr/>
    </dgm:pt>
    <dgm:pt modelId="{CA68C49A-4398-4A61-8433-B7E089CEB01D}" type="pres">
      <dgm:prSet presAssocID="{BB14D3C2-FE97-4ED1-9213-94D26E527952}" presName="tile2" presStyleLbl="node1" presStyleIdx="1" presStyleCnt="4"/>
      <dgm:spPr/>
    </dgm:pt>
    <dgm:pt modelId="{ED0E3583-5FE9-4DCA-9C2B-5423D044D627}" type="pres">
      <dgm:prSet presAssocID="{BB14D3C2-FE97-4ED1-9213-94D26E527952}" presName="tile2text" presStyleLbl="node1" presStyleIdx="1" presStyleCnt="4">
        <dgm:presLayoutVars>
          <dgm:chMax val="0"/>
          <dgm:chPref val="0"/>
          <dgm:bulletEnabled val="1"/>
        </dgm:presLayoutVars>
      </dgm:prSet>
      <dgm:spPr/>
    </dgm:pt>
    <dgm:pt modelId="{7E40E1BD-EB92-4EC3-8AA4-174C824FBE3D}" type="pres">
      <dgm:prSet presAssocID="{BB14D3C2-FE97-4ED1-9213-94D26E527952}" presName="tile3" presStyleLbl="node1" presStyleIdx="2" presStyleCnt="4" custLinFactNeighborX="0"/>
      <dgm:spPr/>
    </dgm:pt>
    <dgm:pt modelId="{B73E0B51-E6A1-4E19-A804-2CD968754F04}" type="pres">
      <dgm:prSet presAssocID="{BB14D3C2-FE97-4ED1-9213-94D26E527952}" presName="tile3text" presStyleLbl="node1" presStyleIdx="2" presStyleCnt="4">
        <dgm:presLayoutVars>
          <dgm:chMax val="0"/>
          <dgm:chPref val="0"/>
          <dgm:bulletEnabled val="1"/>
        </dgm:presLayoutVars>
      </dgm:prSet>
      <dgm:spPr/>
    </dgm:pt>
    <dgm:pt modelId="{7C53A021-F2CB-4923-825F-B890277E6BA9}" type="pres">
      <dgm:prSet presAssocID="{BB14D3C2-FE97-4ED1-9213-94D26E527952}" presName="tile4" presStyleLbl="node1" presStyleIdx="3" presStyleCnt="4"/>
      <dgm:spPr/>
    </dgm:pt>
    <dgm:pt modelId="{1D33825F-5C4A-4B0B-BDDE-CFDC17A5751F}" type="pres">
      <dgm:prSet presAssocID="{BB14D3C2-FE97-4ED1-9213-94D26E527952}" presName="tile4text" presStyleLbl="node1" presStyleIdx="3" presStyleCnt="4">
        <dgm:presLayoutVars>
          <dgm:chMax val="0"/>
          <dgm:chPref val="0"/>
          <dgm:bulletEnabled val="1"/>
        </dgm:presLayoutVars>
      </dgm:prSet>
      <dgm:spPr/>
    </dgm:pt>
    <dgm:pt modelId="{B473E8DE-6726-47C9-9005-B7A7AB9D651F}" type="pres">
      <dgm:prSet presAssocID="{BB14D3C2-FE97-4ED1-9213-94D26E527952}" presName="centerTile" presStyleLbl="fgShp" presStyleIdx="0" presStyleCnt="1">
        <dgm:presLayoutVars>
          <dgm:chMax val="0"/>
          <dgm:chPref val="0"/>
        </dgm:presLayoutVars>
      </dgm:prSet>
      <dgm:spPr/>
    </dgm:pt>
  </dgm:ptLst>
  <dgm:cxnLst>
    <dgm:cxn modelId="{373A9603-D34B-40F8-9C5A-63DE9E2C23BA}" srcId="{7A122D27-92FA-4323-9D5C-A4735B394A8B}" destId="{DC9CC4E7-C461-47C3-A91A-385A36D9BEE1}" srcOrd="1" destOrd="0" parTransId="{A5E240E8-795D-4C94-A023-A755AEF4EE98}" sibTransId="{11D999D1-7ADD-4C86-BCF7-D203985C0F06}"/>
    <dgm:cxn modelId="{279D1D11-7E3A-43B4-84F3-2896C48497CC}" srcId="{BB14D3C2-FE97-4ED1-9213-94D26E527952}" destId="{7A122D27-92FA-4323-9D5C-A4735B394A8B}" srcOrd="0" destOrd="0" parTransId="{588051B3-9C28-4676-8DBA-8D9DE8220CE4}" sibTransId="{6D7F301E-DEEC-4F22-AD87-A97DF2217E19}"/>
    <dgm:cxn modelId="{A31E8E16-6E14-4F2D-A636-1AB721E1F9FE}" type="presOf" srcId="{7A122D27-92FA-4323-9D5C-A4735B394A8B}" destId="{B473E8DE-6726-47C9-9005-B7A7AB9D651F}" srcOrd="0" destOrd="0" presId="urn:microsoft.com/office/officeart/2005/8/layout/matrix1"/>
    <dgm:cxn modelId="{A50C062C-42D1-4390-A149-29846A26E35E}" type="presOf" srcId="{DC9CC4E7-C461-47C3-A91A-385A36D9BEE1}" destId="{CA68C49A-4398-4A61-8433-B7E089CEB01D}" srcOrd="0" destOrd="0" presId="urn:microsoft.com/office/officeart/2005/8/layout/matrix1"/>
    <dgm:cxn modelId="{9C9D995C-2E9B-468E-881E-D0E1C5E29761}" type="presOf" srcId="{904C1BBC-119D-4E27-BE88-514B898452CB}" destId="{B73E0B51-E6A1-4E19-A804-2CD968754F04}" srcOrd="1" destOrd="0" presId="urn:microsoft.com/office/officeart/2005/8/layout/matrix1"/>
    <dgm:cxn modelId="{84EEC169-E766-4B31-A425-19596AF07FF0}" type="presOf" srcId="{904C1BBC-119D-4E27-BE88-514B898452CB}" destId="{7E40E1BD-EB92-4EC3-8AA4-174C824FBE3D}" srcOrd="0" destOrd="0" presId="urn:microsoft.com/office/officeart/2005/8/layout/matrix1"/>
    <dgm:cxn modelId="{D6C8CF73-A97B-4DB3-B13E-C27218E46975}" type="presOf" srcId="{82A5DB22-8463-4891-A5AD-A00629AA3E0B}" destId="{CEB75C64-FCB0-48BF-A9E8-A504A51AC860}" srcOrd="0" destOrd="0" presId="urn:microsoft.com/office/officeart/2005/8/layout/matrix1"/>
    <dgm:cxn modelId="{03EFFF83-9735-4C85-96DC-E49F7A977D6C}" type="presOf" srcId="{C8F6F8DE-76FC-4E65-94AE-ECC4858AB913}" destId="{1D33825F-5C4A-4B0B-BDDE-CFDC17A5751F}" srcOrd="1" destOrd="0" presId="urn:microsoft.com/office/officeart/2005/8/layout/matrix1"/>
    <dgm:cxn modelId="{B0FDA393-109C-4B49-AFFE-86ACD58E63F1}" type="presOf" srcId="{DC9CC4E7-C461-47C3-A91A-385A36D9BEE1}" destId="{ED0E3583-5FE9-4DCA-9C2B-5423D044D627}" srcOrd="1" destOrd="0" presId="urn:microsoft.com/office/officeart/2005/8/layout/matrix1"/>
    <dgm:cxn modelId="{B5259B94-5C39-49A1-A4ED-72F06B101377}" type="presOf" srcId="{82A5DB22-8463-4891-A5AD-A00629AA3E0B}" destId="{8E5DF4CD-9A20-47E4-B5B1-FF6A2C22E15B}" srcOrd="1" destOrd="0" presId="urn:microsoft.com/office/officeart/2005/8/layout/matrix1"/>
    <dgm:cxn modelId="{A1B186A5-B15A-4ECB-BECE-FED57BC7BCC7}" srcId="{7A122D27-92FA-4323-9D5C-A4735B394A8B}" destId="{C8F6F8DE-76FC-4E65-94AE-ECC4858AB913}" srcOrd="3" destOrd="0" parTransId="{BCA6A3C0-82B7-4223-B578-EE21998CA102}" sibTransId="{C426730C-A43E-43E6-A9F8-0CC32E0D1F6D}"/>
    <dgm:cxn modelId="{AEDB47AC-2FF5-408B-875D-B056588A3CC5}" type="presOf" srcId="{C8F6F8DE-76FC-4E65-94AE-ECC4858AB913}" destId="{7C53A021-F2CB-4923-825F-B890277E6BA9}" srcOrd="0" destOrd="0" presId="urn:microsoft.com/office/officeart/2005/8/layout/matrix1"/>
    <dgm:cxn modelId="{C754E7E6-9AD3-4FA9-89EF-FA38AA404EB3}" srcId="{7A122D27-92FA-4323-9D5C-A4735B394A8B}" destId="{82A5DB22-8463-4891-A5AD-A00629AA3E0B}" srcOrd="0" destOrd="0" parTransId="{5A94A168-079D-49A8-B978-A2506B4D8225}" sibTransId="{CAA829B6-92BD-4EF1-A7A3-FD26F420FA5D}"/>
    <dgm:cxn modelId="{9F45B4E7-FB66-45AC-A29C-305085DCF7CE}" srcId="{7A122D27-92FA-4323-9D5C-A4735B394A8B}" destId="{904C1BBC-119D-4E27-BE88-514B898452CB}" srcOrd="2" destOrd="0" parTransId="{39B09E1E-3736-4E66-99E6-E93D043D8038}" sibTransId="{01A3082A-C402-48BC-A4F3-78583B8EB8BC}"/>
    <dgm:cxn modelId="{B5551DF5-094F-4916-A421-1E1E6E076F07}" type="presOf" srcId="{BB14D3C2-FE97-4ED1-9213-94D26E527952}" destId="{4348ED3B-F1B2-4544-A208-46B140586366}" srcOrd="0" destOrd="0" presId="urn:microsoft.com/office/officeart/2005/8/layout/matrix1"/>
    <dgm:cxn modelId="{BA5F8C12-9B29-485F-AFF6-CA2872AE1F13}" type="presParOf" srcId="{4348ED3B-F1B2-4544-A208-46B140586366}" destId="{42837B7A-CE2E-44CC-8DF1-C153CD31D5B2}" srcOrd="0" destOrd="0" presId="urn:microsoft.com/office/officeart/2005/8/layout/matrix1"/>
    <dgm:cxn modelId="{6891E5C3-470D-48A8-B8D6-2885FF83DB96}" type="presParOf" srcId="{42837B7A-CE2E-44CC-8DF1-C153CD31D5B2}" destId="{CEB75C64-FCB0-48BF-A9E8-A504A51AC860}" srcOrd="0" destOrd="0" presId="urn:microsoft.com/office/officeart/2005/8/layout/matrix1"/>
    <dgm:cxn modelId="{071A71C7-32E0-4686-A078-F5026274B3D4}" type="presParOf" srcId="{42837B7A-CE2E-44CC-8DF1-C153CD31D5B2}" destId="{8E5DF4CD-9A20-47E4-B5B1-FF6A2C22E15B}" srcOrd="1" destOrd="0" presId="urn:microsoft.com/office/officeart/2005/8/layout/matrix1"/>
    <dgm:cxn modelId="{E6C160C7-405C-4D97-BD85-3FAEC71B0831}" type="presParOf" srcId="{42837B7A-CE2E-44CC-8DF1-C153CD31D5B2}" destId="{CA68C49A-4398-4A61-8433-B7E089CEB01D}" srcOrd="2" destOrd="0" presId="urn:microsoft.com/office/officeart/2005/8/layout/matrix1"/>
    <dgm:cxn modelId="{75E65FF2-CABF-4550-BB07-DBE0ADE702A4}" type="presParOf" srcId="{42837B7A-CE2E-44CC-8DF1-C153CD31D5B2}" destId="{ED0E3583-5FE9-4DCA-9C2B-5423D044D627}" srcOrd="3" destOrd="0" presId="urn:microsoft.com/office/officeart/2005/8/layout/matrix1"/>
    <dgm:cxn modelId="{01ECB9A8-D268-44C0-8AD8-57E28F974561}" type="presParOf" srcId="{42837B7A-CE2E-44CC-8DF1-C153CD31D5B2}" destId="{7E40E1BD-EB92-4EC3-8AA4-174C824FBE3D}" srcOrd="4" destOrd="0" presId="urn:microsoft.com/office/officeart/2005/8/layout/matrix1"/>
    <dgm:cxn modelId="{AFBE15A2-661D-4C09-BB25-BDF7FE877681}" type="presParOf" srcId="{42837B7A-CE2E-44CC-8DF1-C153CD31D5B2}" destId="{B73E0B51-E6A1-4E19-A804-2CD968754F04}" srcOrd="5" destOrd="0" presId="urn:microsoft.com/office/officeart/2005/8/layout/matrix1"/>
    <dgm:cxn modelId="{10A67477-0864-48F2-87AC-97FF27C401BC}" type="presParOf" srcId="{42837B7A-CE2E-44CC-8DF1-C153CD31D5B2}" destId="{7C53A021-F2CB-4923-825F-B890277E6BA9}" srcOrd="6" destOrd="0" presId="urn:microsoft.com/office/officeart/2005/8/layout/matrix1"/>
    <dgm:cxn modelId="{2C6D88E8-34D4-4C75-BFE5-B5A485962AC3}" type="presParOf" srcId="{42837B7A-CE2E-44CC-8DF1-C153CD31D5B2}" destId="{1D33825F-5C4A-4B0B-BDDE-CFDC17A5751F}" srcOrd="7" destOrd="0" presId="urn:microsoft.com/office/officeart/2005/8/layout/matrix1"/>
    <dgm:cxn modelId="{0F5318A0-C34A-428E-ACAF-8EA6C5712BBA}" type="presParOf" srcId="{4348ED3B-F1B2-4544-A208-46B140586366}" destId="{B473E8DE-6726-47C9-9005-B7A7AB9D651F}"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75C64-FCB0-48BF-A9E8-A504A51AC860}">
      <dsp:nvSpPr>
        <dsp:cNvPr id="0" name=""/>
        <dsp:cNvSpPr/>
      </dsp:nvSpPr>
      <dsp:spPr>
        <a:xfrm rot="16200000">
          <a:off x="207565" y="-207565"/>
          <a:ext cx="2175669" cy="2590800"/>
        </a:xfrm>
        <a:prstGeom prst="round1Rect">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HOW</a:t>
          </a:r>
        </a:p>
      </dsp:txBody>
      <dsp:txXfrm rot="5400000">
        <a:off x="0" y="0"/>
        <a:ext cx="2590800" cy="1631751"/>
      </dsp:txXfrm>
    </dsp:sp>
    <dsp:sp modelId="{CA68C49A-4398-4A61-8433-B7E089CEB01D}">
      <dsp:nvSpPr>
        <dsp:cNvPr id="0" name=""/>
        <dsp:cNvSpPr/>
      </dsp:nvSpPr>
      <dsp:spPr>
        <a:xfrm>
          <a:off x="2590800" y="0"/>
          <a:ext cx="2590800" cy="2175669"/>
        </a:xfrm>
        <a:prstGeom prst="round1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WHEN</a:t>
          </a:r>
        </a:p>
      </dsp:txBody>
      <dsp:txXfrm>
        <a:off x="2590800" y="0"/>
        <a:ext cx="2590800" cy="1631751"/>
      </dsp:txXfrm>
    </dsp:sp>
    <dsp:sp modelId="{7E40E1BD-EB92-4EC3-8AA4-174C824FBE3D}">
      <dsp:nvSpPr>
        <dsp:cNvPr id="0" name=""/>
        <dsp:cNvSpPr/>
      </dsp:nvSpPr>
      <dsp:spPr>
        <a:xfrm rot="10800000">
          <a:off x="0" y="2175669"/>
          <a:ext cx="2590800" cy="2175669"/>
        </a:xfrm>
        <a:prstGeom prst="round1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WHERE</a:t>
          </a:r>
        </a:p>
      </dsp:txBody>
      <dsp:txXfrm rot="10800000">
        <a:off x="0" y="2719586"/>
        <a:ext cx="2590800" cy="1631751"/>
      </dsp:txXfrm>
    </dsp:sp>
    <dsp:sp modelId="{7C53A021-F2CB-4923-825F-B890277E6BA9}">
      <dsp:nvSpPr>
        <dsp:cNvPr id="0" name=""/>
        <dsp:cNvSpPr/>
      </dsp:nvSpPr>
      <dsp:spPr>
        <a:xfrm rot="5400000">
          <a:off x="2798365" y="1968103"/>
          <a:ext cx="2175669" cy="2590800"/>
        </a:xfrm>
        <a:prstGeom prst="round1Rect">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WHY</a:t>
          </a:r>
        </a:p>
      </dsp:txBody>
      <dsp:txXfrm rot="-5400000">
        <a:off x="2590800" y="2719586"/>
        <a:ext cx="2590800" cy="1631751"/>
      </dsp:txXfrm>
    </dsp:sp>
    <dsp:sp modelId="{B473E8DE-6726-47C9-9005-B7A7AB9D651F}">
      <dsp:nvSpPr>
        <dsp:cNvPr id="0" name=""/>
        <dsp:cNvSpPr/>
      </dsp:nvSpPr>
      <dsp:spPr>
        <a:xfrm>
          <a:off x="1813560" y="1631751"/>
          <a:ext cx="1554480" cy="1087834"/>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adverbials</a:t>
          </a:r>
        </a:p>
      </dsp:txBody>
      <dsp:txXfrm>
        <a:off x="1866664" y="1684855"/>
        <a:ext cx="1448272" cy="981626"/>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C35B4E-8C3C-4588-8760-348D87A1BAF1}" type="datetimeFigureOut">
              <a:rPr lang="en-GB" smtClean="0"/>
              <a:t>12/05/2020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3599D5-335E-4144-B942-9CE51A45F866}" type="slidenum">
              <a:rPr lang="en-GB" smtClean="0"/>
              <a:t>‹#›</a:t>
            </a:fld>
            <a:endParaRPr lang="en-GB"/>
          </a:p>
        </p:txBody>
      </p:sp>
    </p:spTree>
    <p:extLst>
      <p:ext uri="{BB962C8B-B14F-4D97-AF65-F5344CB8AC3E}">
        <p14:creationId xmlns:p14="http://schemas.microsoft.com/office/powerpoint/2010/main" val="543886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995B99-BE6E-4622-9EB6-A039F04E0D54}" type="slidenum">
              <a:rPr lang="en-GB" smtClean="0"/>
              <a:t>28</a:t>
            </a:fld>
            <a:endParaRPr lang="en-GB"/>
          </a:p>
        </p:txBody>
      </p:sp>
    </p:spTree>
    <p:extLst>
      <p:ext uri="{BB962C8B-B14F-4D97-AF65-F5344CB8AC3E}">
        <p14:creationId xmlns:p14="http://schemas.microsoft.com/office/powerpoint/2010/main" val="4140260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995B99-BE6E-4622-9EB6-A039F04E0D54}" type="slidenum">
              <a:rPr lang="en-GB" smtClean="0"/>
              <a:t>29</a:t>
            </a:fld>
            <a:endParaRPr lang="en-GB"/>
          </a:p>
        </p:txBody>
      </p:sp>
    </p:spTree>
    <p:extLst>
      <p:ext uri="{BB962C8B-B14F-4D97-AF65-F5344CB8AC3E}">
        <p14:creationId xmlns:p14="http://schemas.microsoft.com/office/powerpoint/2010/main" val="2806081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995B99-BE6E-4622-9EB6-A039F04E0D54}" type="slidenum">
              <a:rPr lang="en-GB" smtClean="0"/>
              <a:t>30</a:t>
            </a:fld>
            <a:endParaRPr lang="en-GB"/>
          </a:p>
        </p:txBody>
      </p:sp>
    </p:spTree>
    <p:extLst>
      <p:ext uri="{BB962C8B-B14F-4D97-AF65-F5344CB8AC3E}">
        <p14:creationId xmlns:p14="http://schemas.microsoft.com/office/powerpoint/2010/main" val="3176020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5/12/2020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5/12/2020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5/12/2020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1.jpg"/></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6.xml"/><Relationship Id="rId5" Type="http://schemas.openxmlformats.org/officeDocument/2006/relationships/image" Target="../media/image12.jpeg"/><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g"/></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2887" y="2009443"/>
            <a:ext cx="9144000" cy="2070187"/>
          </a:xfrm>
          <a:solidFill>
            <a:schemeClr val="accent2">
              <a:lumMod val="40000"/>
              <a:lumOff val="60000"/>
            </a:schemeClr>
          </a:solidFill>
          <a:ln>
            <a:solidFill>
              <a:schemeClr val="accent1">
                <a:lumMod val="75000"/>
              </a:schemeClr>
            </a:solidFill>
          </a:ln>
        </p:spPr>
        <p:txBody>
          <a:bodyPr>
            <a:normAutofit fontScale="90000"/>
          </a:bodyPr>
          <a:lstStyle/>
          <a:p>
            <a:br>
              <a:rPr lang="en-GB" sz="4000" dirty="0"/>
            </a:br>
            <a:r>
              <a:rPr lang="en-GB" sz="4000" dirty="0"/>
              <a:t>R5b. Recognises a range of descriptive devices including figurative language.</a:t>
            </a:r>
            <a:br>
              <a:rPr lang="en-GB" sz="4000" dirty="0"/>
            </a:br>
            <a:endParaRPr lang="en-US" sz="4000" dirty="0">
              <a:latin typeface="+mn-lt"/>
            </a:endParaRPr>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a:t>October 2017</a:t>
            </a:r>
            <a:endParaRPr lang="en-US" sz="1600" dirty="0"/>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pic>
        <p:nvPicPr>
          <p:cNvPr id="8" name="Picture 2" descr="C:\Users\LUrquhart\AppData\Local\Microsoft\Windows\Temporary Internet Files\Content.IE5\NGP6GHAO\14836299-stack-of-books-books-stacked[1].jpg">
            <a:extLst>
              <a:ext uri="{FF2B5EF4-FFF2-40B4-BE49-F238E27FC236}">
                <a16:creationId xmlns:a16="http://schemas.microsoft.com/office/drawing/2014/main" id="{E9A47863-5350-4259-B744-942ECF28F8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57032" y="954977"/>
            <a:ext cx="802535" cy="87469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6" name="TextBox 5"/>
          <p:cNvSpPr txBox="1"/>
          <p:nvPr/>
        </p:nvSpPr>
        <p:spPr>
          <a:xfrm>
            <a:off x="2681964" y="530085"/>
            <a:ext cx="6669741" cy="707886"/>
          </a:xfrm>
          <a:prstGeom prst="rect">
            <a:avLst/>
          </a:prstGeom>
          <a:solidFill>
            <a:schemeClr val="accent2">
              <a:lumMod val="40000"/>
              <a:lumOff val="60000"/>
            </a:schemeClr>
          </a:solidFill>
          <a:ln>
            <a:solidFill>
              <a:schemeClr val="tx1"/>
            </a:solidFill>
          </a:ln>
        </p:spPr>
        <p:txBody>
          <a:bodyPr wrap="square" rtlCol="0">
            <a:spAutoFit/>
          </a:bodyPr>
          <a:lstStyle/>
          <a:p>
            <a:pPr algn="ctr"/>
            <a:r>
              <a:rPr lang="en-US" sz="4000" dirty="0"/>
              <a:t>Teachers’ Notes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3" name="Content Placeholder 2">
            <a:extLst>
              <a:ext uri="{FF2B5EF4-FFF2-40B4-BE49-F238E27FC236}">
                <a16:creationId xmlns:a16="http://schemas.microsoft.com/office/drawing/2014/main" id="{894B3F14-5C65-4BA3-8C48-C5E9B72BC962}"/>
              </a:ext>
            </a:extLst>
          </p:cNvPr>
          <p:cNvSpPr>
            <a:spLocks noGrp="1"/>
          </p:cNvSpPr>
          <p:nvPr>
            <p:ph idx="1"/>
          </p:nvPr>
        </p:nvSpPr>
        <p:spPr>
          <a:solidFill>
            <a:schemeClr val="accent5">
              <a:lumMod val="20000"/>
              <a:lumOff val="80000"/>
            </a:schemeClr>
          </a:solidFill>
          <a:ln>
            <a:solidFill>
              <a:schemeClr val="accent1">
                <a:lumMod val="75000"/>
              </a:schemeClr>
            </a:solidFill>
          </a:ln>
        </p:spPr>
        <p:txBody>
          <a:bodyPr>
            <a:normAutofit/>
          </a:bodyPr>
          <a:lstStyle/>
          <a:p>
            <a:pPr>
              <a:buFont typeface="Wingdings" panose="05000000000000000000" pitchFamily="2" charset="2"/>
              <a:buChar char="q"/>
            </a:pPr>
            <a:r>
              <a:rPr lang="en-GB" dirty="0"/>
              <a:t>This therapy begins by focusing on the descriptive devices of expanded noun phrases, adverbials and prepositional phrases. For each device, there is an explanation and exemplification of its use.</a:t>
            </a:r>
          </a:p>
          <a:p>
            <a:pPr>
              <a:buFont typeface="Wingdings" panose="05000000000000000000" pitchFamily="2" charset="2"/>
              <a:buChar char="q"/>
            </a:pPr>
            <a:r>
              <a:rPr lang="en-GB" dirty="0"/>
              <a:t>This is followed by the use of figurative language with similes, metaphors, personification and alliteration being modelled.</a:t>
            </a:r>
          </a:p>
          <a:p>
            <a:pPr>
              <a:buFont typeface="Wingdings" panose="05000000000000000000" pitchFamily="2" charset="2"/>
              <a:buChar char="q"/>
            </a:pPr>
            <a:r>
              <a:rPr lang="en-GB" dirty="0"/>
              <a:t>Throughout the therapy, pupils are given the opportunity to discuss the effectiveness of selected phrases and devices.</a:t>
            </a:r>
          </a:p>
          <a:p>
            <a:pPr>
              <a:buFont typeface="Wingdings" panose="05000000000000000000" pitchFamily="2" charset="2"/>
              <a:buChar char="q"/>
            </a:pPr>
            <a:r>
              <a:rPr lang="en-GB" dirty="0"/>
              <a:t>To further reinforce their understanding of these devices, pupils could take extracts from their reading book and see how many examples they could find.</a:t>
            </a:r>
          </a:p>
        </p:txBody>
      </p:sp>
    </p:spTree>
    <p:extLst>
      <p:ext uri="{BB962C8B-B14F-4D97-AF65-F5344CB8AC3E}">
        <p14:creationId xmlns:p14="http://schemas.microsoft.com/office/powerpoint/2010/main" val="452468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733665" y="305977"/>
            <a:ext cx="6351966" cy="802494"/>
          </a:xfrm>
          <a:solidFill>
            <a:schemeClr val="accent2">
              <a:lumMod val="40000"/>
              <a:lumOff val="60000"/>
            </a:schemeClr>
          </a:solidFill>
          <a:ln>
            <a:solidFill>
              <a:schemeClr val="accent1"/>
            </a:solidFill>
          </a:ln>
        </p:spPr>
        <p:txBody>
          <a:bodyPr>
            <a:normAutofit fontScale="90000"/>
          </a:bodyPr>
          <a:lstStyle/>
          <a:p>
            <a:pPr algn="ctr"/>
            <a:r>
              <a:rPr lang="en-GB" sz="3200" dirty="0">
                <a:latin typeface="+mn-lt"/>
              </a:rPr>
              <a:t>Descriptive devices in a text could be:</a:t>
            </a:r>
          </a:p>
        </p:txBody>
      </p:sp>
      <p:pic>
        <p:nvPicPr>
          <p:cNvPr id="10" name="Picture 9">
            <a:extLst>
              <a:ext uri="{FF2B5EF4-FFF2-40B4-BE49-F238E27FC236}">
                <a16:creationId xmlns:a16="http://schemas.microsoft.com/office/drawing/2014/main" id="{55DC6082-66B9-4B14-94D9-C23BFDCA46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13" name="Rectangle: Rounded Corners 12">
            <a:extLst>
              <a:ext uri="{FF2B5EF4-FFF2-40B4-BE49-F238E27FC236}">
                <a16:creationId xmlns:a16="http://schemas.microsoft.com/office/drawing/2014/main" id="{DA2A0CCF-3A81-41A0-99CA-ED83CAAE3F52}"/>
              </a:ext>
            </a:extLst>
          </p:cNvPr>
          <p:cNvSpPr/>
          <p:nvPr/>
        </p:nvSpPr>
        <p:spPr>
          <a:xfrm>
            <a:off x="2626717" y="4945890"/>
            <a:ext cx="2851640" cy="913101"/>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alliteration</a:t>
            </a:r>
          </a:p>
        </p:txBody>
      </p:sp>
      <p:sp>
        <p:nvSpPr>
          <p:cNvPr id="14" name="Rectangle: Rounded Corners 13">
            <a:extLst>
              <a:ext uri="{FF2B5EF4-FFF2-40B4-BE49-F238E27FC236}">
                <a16:creationId xmlns:a16="http://schemas.microsoft.com/office/drawing/2014/main" id="{89E65051-766B-44AB-B85B-91749055E5D2}"/>
              </a:ext>
            </a:extLst>
          </p:cNvPr>
          <p:cNvSpPr/>
          <p:nvPr/>
        </p:nvSpPr>
        <p:spPr>
          <a:xfrm>
            <a:off x="6127698" y="3746643"/>
            <a:ext cx="2809435" cy="792692"/>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metaphors</a:t>
            </a:r>
          </a:p>
        </p:txBody>
      </p:sp>
      <p:sp>
        <p:nvSpPr>
          <p:cNvPr id="12" name="Rectangle: Rounded Corners 11">
            <a:extLst>
              <a:ext uri="{FF2B5EF4-FFF2-40B4-BE49-F238E27FC236}">
                <a16:creationId xmlns:a16="http://schemas.microsoft.com/office/drawing/2014/main" id="{38C4BC93-2C0C-4761-A00A-2C0229C79CA0}"/>
              </a:ext>
            </a:extLst>
          </p:cNvPr>
          <p:cNvSpPr/>
          <p:nvPr/>
        </p:nvSpPr>
        <p:spPr>
          <a:xfrm>
            <a:off x="2626717" y="3746643"/>
            <a:ext cx="2845313" cy="81155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similes</a:t>
            </a:r>
          </a:p>
        </p:txBody>
      </p:sp>
      <p:sp>
        <p:nvSpPr>
          <p:cNvPr id="16" name="Rectangle: Rounded Corners 15">
            <a:extLst>
              <a:ext uri="{FF2B5EF4-FFF2-40B4-BE49-F238E27FC236}">
                <a16:creationId xmlns:a16="http://schemas.microsoft.com/office/drawing/2014/main" id="{036A9C8E-EA30-4898-939B-D90566F3B64A}"/>
              </a:ext>
            </a:extLst>
          </p:cNvPr>
          <p:cNvSpPr/>
          <p:nvPr/>
        </p:nvSpPr>
        <p:spPr>
          <a:xfrm>
            <a:off x="3175061" y="2693137"/>
            <a:ext cx="5335620" cy="767465"/>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Figurative language could include:</a:t>
            </a:r>
          </a:p>
        </p:txBody>
      </p:sp>
      <p:sp>
        <p:nvSpPr>
          <p:cNvPr id="17" name="Rectangle: Rounded Corners 16">
            <a:extLst>
              <a:ext uri="{FF2B5EF4-FFF2-40B4-BE49-F238E27FC236}">
                <a16:creationId xmlns:a16="http://schemas.microsoft.com/office/drawing/2014/main" id="{1C526F6C-A7CE-4371-AA96-01B784735E3F}"/>
              </a:ext>
            </a:extLst>
          </p:cNvPr>
          <p:cNvSpPr/>
          <p:nvPr/>
        </p:nvSpPr>
        <p:spPr>
          <a:xfrm>
            <a:off x="752895" y="1447253"/>
            <a:ext cx="3173932" cy="941376"/>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expanded noun phrases</a:t>
            </a:r>
          </a:p>
        </p:txBody>
      </p:sp>
      <p:sp>
        <p:nvSpPr>
          <p:cNvPr id="18" name="Rectangle: Rounded Corners 17">
            <a:extLst>
              <a:ext uri="{FF2B5EF4-FFF2-40B4-BE49-F238E27FC236}">
                <a16:creationId xmlns:a16="http://schemas.microsoft.com/office/drawing/2014/main" id="{C2EE4DF7-43BA-42FB-B939-25FAED007829}"/>
              </a:ext>
            </a:extLst>
          </p:cNvPr>
          <p:cNvSpPr/>
          <p:nvPr/>
        </p:nvSpPr>
        <p:spPr>
          <a:xfrm>
            <a:off x="4235885" y="1434458"/>
            <a:ext cx="3113064" cy="98186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adverbial phrases</a:t>
            </a:r>
          </a:p>
        </p:txBody>
      </p:sp>
      <p:sp>
        <p:nvSpPr>
          <p:cNvPr id="19" name="Rectangle: Rounded Corners 18">
            <a:extLst>
              <a:ext uri="{FF2B5EF4-FFF2-40B4-BE49-F238E27FC236}">
                <a16:creationId xmlns:a16="http://schemas.microsoft.com/office/drawing/2014/main" id="{29B66763-B3C1-4F51-AB2E-724DD84D27B2}"/>
              </a:ext>
            </a:extLst>
          </p:cNvPr>
          <p:cNvSpPr/>
          <p:nvPr/>
        </p:nvSpPr>
        <p:spPr>
          <a:xfrm>
            <a:off x="7658007" y="1481690"/>
            <a:ext cx="3009993" cy="961144"/>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prepositional phrases</a:t>
            </a:r>
          </a:p>
        </p:txBody>
      </p:sp>
      <p:sp>
        <p:nvSpPr>
          <p:cNvPr id="20" name="Rectangle: Rounded Corners 19">
            <a:extLst>
              <a:ext uri="{FF2B5EF4-FFF2-40B4-BE49-F238E27FC236}">
                <a16:creationId xmlns:a16="http://schemas.microsoft.com/office/drawing/2014/main" id="{BF35571F-7131-4F9E-B8F7-BFD5137C43E1}"/>
              </a:ext>
            </a:extLst>
          </p:cNvPr>
          <p:cNvSpPr/>
          <p:nvPr/>
        </p:nvSpPr>
        <p:spPr>
          <a:xfrm>
            <a:off x="6085493" y="4945890"/>
            <a:ext cx="2851640" cy="913101"/>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personification</a:t>
            </a:r>
          </a:p>
        </p:txBody>
      </p:sp>
    </p:spTree>
    <p:extLst>
      <p:ext uri="{BB962C8B-B14F-4D97-AF65-F5344CB8AC3E}">
        <p14:creationId xmlns:p14="http://schemas.microsoft.com/office/powerpoint/2010/main" val="419963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arn(inVertic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000" fill="hold"/>
                                        <p:tgtEl>
                                          <p:spTgt spid="13"/>
                                        </p:tgtEl>
                                        <p:attrNameLst>
                                          <p:attrName>ppt_w</p:attrName>
                                        </p:attrNameLst>
                                      </p:cBhvr>
                                      <p:tavLst>
                                        <p:tav tm="0">
                                          <p:val>
                                            <p:fltVal val="0"/>
                                          </p:val>
                                        </p:tav>
                                        <p:tav tm="100000">
                                          <p:val>
                                            <p:strVal val="#ppt_w"/>
                                          </p:val>
                                        </p:tav>
                                      </p:tavLst>
                                    </p:anim>
                                    <p:anim calcmode="lin" valueType="num">
                                      <p:cBhvr>
                                        <p:cTn id="38" dur="1000" fill="hold"/>
                                        <p:tgtEl>
                                          <p:spTgt spid="13"/>
                                        </p:tgtEl>
                                        <p:attrNameLst>
                                          <p:attrName>ppt_h</p:attrName>
                                        </p:attrNameLst>
                                      </p:cBhvr>
                                      <p:tavLst>
                                        <p:tav tm="0">
                                          <p:val>
                                            <p:fltVal val="0"/>
                                          </p:val>
                                        </p:tav>
                                        <p:tav tm="100000">
                                          <p:val>
                                            <p:strVal val="#ppt_h"/>
                                          </p:val>
                                        </p:tav>
                                      </p:tavLst>
                                    </p:anim>
                                    <p:anim calcmode="lin" valueType="num">
                                      <p:cBhvr>
                                        <p:cTn id="39" dur="1000" fill="hold"/>
                                        <p:tgtEl>
                                          <p:spTgt spid="13"/>
                                        </p:tgtEl>
                                        <p:attrNameLst>
                                          <p:attrName>style.rotation</p:attrName>
                                        </p:attrNameLst>
                                      </p:cBhvr>
                                      <p:tavLst>
                                        <p:tav tm="0">
                                          <p:val>
                                            <p:fltVal val="90"/>
                                          </p:val>
                                        </p:tav>
                                        <p:tav tm="100000">
                                          <p:val>
                                            <p:fltVal val="0"/>
                                          </p:val>
                                        </p:tav>
                                      </p:tavLst>
                                    </p:anim>
                                    <p:animEffect transition="in" filter="fade">
                                      <p:cBhvr>
                                        <p:cTn id="40" dur="10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grpId="0" nodeType="click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1000" fill="hold"/>
                                        <p:tgtEl>
                                          <p:spTgt spid="20"/>
                                        </p:tgtEl>
                                        <p:attrNameLst>
                                          <p:attrName>ppt_w</p:attrName>
                                        </p:attrNameLst>
                                      </p:cBhvr>
                                      <p:tavLst>
                                        <p:tav tm="0">
                                          <p:val>
                                            <p:fltVal val="0"/>
                                          </p:val>
                                        </p:tav>
                                        <p:tav tm="100000">
                                          <p:val>
                                            <p:strVal val="#ppt_w"/>
                                          </p:val>
                                        </p:tav>
                                      </p:tavLst>
                                    </p:anim>
                                    <p:anim calcmode="lin" valueType="num">
                                      <p:cBhvr>
                                        <p:cTn id="46" dur="1000" fill="hold"/>
                                        <p:tgtEl>
                                          <p:spTgt spid="20"/>
                                        </p:tgtEl>
                                        <p:attrNameLst>
                                          <p:attrName>ppt_h</p:attrName>
                                        </p:attrNameLst>
                                      </p:cBhvr>
                                      <p:tavLst>
                                        <p:tav tm="0">
                                          <p:val>
                                            <p:fltVal val="0"/>
                                          </p:val>
                                        </p:tav>
                                        <p:tav tm="100000">
                                          <p:val>
                                            <p:strVal val="#ppt_h"/>
                                          </p:val>
                                        </p:tav>
                                      </p:tavLst>
                                    </p:anim>
                                    <p:anim calcmode="lin" valueType="num">
                                      <p:cBhvr>
                                        <p:cTn id="47" dur="1000" fill="hold"/>
                                        <p:tgtEl>
                                          <p:spTgt spid="20"/>
                                        </p:tgtEl>
                                        <p:attrNameLst>
                                          <p:attrName>style.rotation</p:attrName>
                                        </p:attrNameLst>
                                      </p:cBhvr>
                                      <p:tavLst>
                                        <p:tav tm="0">
                                          <p:val>
                                            <p:fltVal val="90"/>
                                          </p:val>
                                        </p:tav>
                                        <p:tav tm="100000">
                                          <p:val>
                                            <p:fltVal val="0"/>
                                          </p:val>
                                        </p:tav>
                                      </p:tavLst>
                                    </p:anim>
                                    <p:animEffect transition="in" filter="fade">
                                      <p:cBhvr>
                                        <p:cTn id="48"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2" grpId="0" animBg="1"/>
      <p:bldP spid="16" grpId="0" animBg="1"/>
      <p:bldP spid="17" grpId="0" animBg="1"/>
      <p:bldP spid="18" grpId="0" animBg="1"/>
      <p:bldP spid="19" grpId="0" animBg="1"/>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914400" y="365126"/>
            <a:ext cx="9805181" cy="760290"/>
          </a:xfrm>
          <a:solidFill>
            <a:schemeClr val="accent2">
              <a:lumMod val="40000"/>
              <a:lumOff val="60000"/>
            </a:schemeClr>
          </a:solidFill>
          <a:ln>
            <a:solidFill>
              <a:schemeClr val="accent1"/>
            </a:solidFill>
          </a:ln>
        </p:spPr>
        <p:txBody>
          <a:bodyPr>
            <a:normAutofit fontScale="90000"/>
          </a:bodyPr>
          <a:lstStyle/>
          <a:p>
            <a:pPr algn="ctr"/>
            <a:r>
              <a:rPr lang="en-GB" sz="3200" dirty="0">
                <a:latin typeface="+mn-lt"/>
              </a:rPr>
              <a:t>When writing descriptively, we need a range of devices to create interesting texts for the reader.</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2963007" y="1339948"/>
            <a:ext cx="6265985" cy="74207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noun phrases</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1292173" y="4494627"/>
            <a:ext cx="9683849" cy="991773"/>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rPr>
              <a:t>the </a:t>
            </a:r>
            <a:r>
              <a:rPr lang="en-GB" sz="2400" b="1" dirty="0">
                <a:solidFill>
                  <a:srgbClr val="0070C0"/>
                </a:solidFill>
              </a:rPr>
              <a:t>dark, gloomy </a:t>
            </a:r>
            <a:r>
              <a:rPr lang="en-GB" sz="2400" b="1" dirty="0">
                <a:solidFill>
                  <a:schemeClr val="tx1"/>
                </a:solidFill>
              </a:rPr>
              <a:t>woods</a:t>
            </a:r>
            <a:r>
              <a:rPr lang="en-GB" sz="2400" dirty="0">
                <a:solidFill>
                  <a:schemeClr val="tx1"/>
                </a:solidFill>
              </a:rPr>
              <a:t> </a:t>
            </a:r>
            <a:r>
              <a:rPr lang="en-GB" sz="2400" b="1" dirty="0">
                <a:solidFill>
                  <a:srgbClr val="7030A0"/>
                </a:solidFill>
              </a:rPr>
              <a:t>in the distance</a:t>
            </a:r>
          </a:p>
          <a:p>
            <a:pPr algn="ctr"/>
            <a:r>
              <a:rPr lang="en-GB" sz="2400" b="1" dirty="0">
                <a:solidFill>
                  <a:srgbClr val="FF0000"/>
                </a:solidFill>
              </a:rPr>
              <a:t>determiner </a:t>
            </a:r>
            <a:r>
              <a:rPr lang="en-GB" sz="2400" b="1" dirty="0">
                <a:solidFill>
                  <a:schemeClr val="tx1"/>
                </a:solidFill>
              </a:rPr>
              <a:t>+</a:t>
            </a:r>
            <a:r>
              <a:rPr lang="en-GB" sz="2400" b="1" dirty="0">
                <a:solidFill>
                  <a:srgbClr val="7030A0"/>
                </a:solidFill>
              </a:rPr>
              <a:t> </a:t>
            </a:r>
            <a:r>
              <a:rPr lang="en-GB" sz="2400" b="1" dirty="0">
                <a:solidFill>
                  <a:srgbClr val="0070C0"/>
                </a:solidFill>
              </a:rPr>
              <a:t>two adjectives </a:t>
            </a:r>
            <a:r>
              <a:rPr lang="en-GB" sz="2400" b="1" dirty="0">
                <a:solidFill>
                  <a:schemeClr val="tx1"/>
                </a:solidFill>
              </a:rPr>
              <a:t>+</a:t>
            </a:r>
            <a:r>
              <a:rPr lang="en-GB" sz="2400" b="1" dirty="0">
                <a:solidFill>
                  <a:srgbClr val="7030A0"/>
                </a:solidFill>
              </a:rPr>
              <a:t> </a:t>
            </a:r>
            <a:r>
              <a:rPr lang="en-GB" sz="2400" b="1" dirty="0">
                <a:solidFill>
                  <a:schemeClr val="tx1"/>
                </a:solidFill>
              </a:rPr>
              <a:t>noun +</a:t>
            </a:r>
            <a:r>
              <a:rPr lang="en-GB" sz="2400" b="1" dirty="0">
                <a:solidFill>
                  <a:srgbClr val="7030A0"/>
                </a:solidFill>
              </a:rPr>
              <a:t> prepositional phrase</a:t>
            </a:r>
          </a:p>
        </p:txBody>
      </p:sp>
      <p:sp>
        <p:nvSpPr>
          <p:cNvPr id="2" name="Rectangle: Rounded Corners 1">
            <a:extLst>
              <a:ext uri="{FF2B5EF4-FFF2-40B4-BE49-F238E27FC236}">
                <a16:creationId xmlns:a16="http://schemas.microsoft.com/office/drawing/2014/main" id="{9A3E69A0-7543-48EE-A958-C88DBC30B12B}"/>
              </a:ext>
            </a:extLst>
          </p:cNvPr>
          <p:cNvSpPr/>
          <p:nvPr/>
        </p:nvSpPr>
        <p:spPr>
          <a:xfrm>
            <a:off x="2047434" y="2366889"/>
            <a:ext cx="8173329" cy="89681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rPr>
              <a:t>the</a:t>
            </a:r>
            <a:r>
              <a:rPr lang="en-GB" sz="2400" b="1" dirty="0">
                <a:solidFill>
                  <a:schemeClr val="tx1"/>
                </a:solidFill>
              </a:rPr>
              <a:t> </a:t>
            </a:r>
            <a:r>
              <a:rPr lang="en-GB" sz="2400" b="1" dirty="0">
                <a:solidFill>
                  <a:srgbClr val="0070C0"/>
                </a:solidFill>
              </a:rPr>
              <a:t>dark</a:t>
            </a:r>
            <a:r>
              <a:rPr lang="en-GB" sz="2400" b="1" dirty="0">
                <a:solidFill>
                  <a:schemeClr val="tx1"/>
                </a:solidFill>
              </a:rPr>
              <a:t> woods</a:t>
            </a:r>
          </a:p>
          <a:p>
            <a:pPr algn="ctr"/>
            <a:r>
              <a:rPr lang="en-GB" sz="2400" b="1" dirty="0">
                <a:solidFill>
                  <a:srgbClr val="FF0000"/>
                </a:solidFill>
              </a:rPr>
              <a:t>determiner</a:t>
            </a:r>
            <a:r>
              <a:rPr lang="en-GB" sz="2400" b="1" dirty="0">
                <a:solidFill>
                  <a:schemeClr val="tx1"/>
                </a:solidFill>
              </a:rPr>
              <a:t> + </a:t>
            </a:r>
            <a:r>
              <a:rPr lang="en-GB" sz="2400" b="1" dirty="0">
                <a:solidFill>
                  <a:srgbClr val="0070C0"/>
                </a:solidFill>
              </a:rPr>
              <a:t>adjective</a:t>
            </a:r>
            <a:r>
              <a:rPr lang="en-GB" sz="2400" b="1" dirty="0">
                <a:solidFill>
                  <a:schemeClr val="tx1"/>
                </a:solidFill>
              </a:rPr>
              <a:t> + noun</a:t>
            </a:r>
          </a:p>
        </p:txBody>
      </p:sp>
      <p:sp>
        <p:nvSpPr>
          <p:cNvPr id="8" name="Rectangle: Rounded Corners 7">
            <a:extLst>
              <a:ext uri="{FF2B5EF4-FFF2-40B4-BE49-F238E27FC236}">
                <a16:creationId xmlns:a16="http://schemas.microsoft.com/office/drawing/2014/main" id="{1A0AE62F-39A0-42B0-859B-680426ED8170}"/>
              </a:ext>
            </a:extLst>
          </p:cNvPr>
          <p:cNvSpPr/>
          <p:nvPr/>
        </p:nvSpPr>
        <p:spPr>
          <a:xfrm>
            <a:off x="2963006" y="3548576"/>
            <a:ext cx="6265985" cy="74207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expanded noun phrases</a:t>
            </a:r>
          </a:p>
        </p:txBody>
      </p:sp>
      <p:sp>
        <p:nvSpPr>
          <p:cNvPr id="3" name="Rectangle: Rounded Corners 2">
            <a:extLst>
              <a:ext uri="{FF2B5EF4-FFF2-40B4-BE49-F238E27FC236}">
                <a16:creationId xmlns:a16="http://schemas.microsoft.com/office/drawing/2014/main" id="{7D9E8E19-BB88-47F5-A697-3932136D829C}"/>
              </a:ext>
            </a:extLst>
          </p:cNvPr>
          <p:cNvSpPr/>
          <p:nvPr/>
        </p:nvSpPr>
        <p:spPr>
          <a:xfrm>
            <a:off x="1913789" y="5693897"/>
            <a:ext cx="8440615" cy="91440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Expanded noun phrases add more information about the noun using more than just one adjective and a determiner.</a:t>
            </a:r>
          </a:p>
        </p:txBody>
      </p:sp>
      <p:pic>
        <p:nvPicPr>
          <p:cNvPr id="9" name="Picture 8">
            <a:extLst>
              <a:ext uri="{FF2B5EF4-FFF2-40B4-BE49-F238E27FC236}">
                <a16:creationId xmlns:a16="http://schemas.microsoft.com/office/drawing/2014/main" id="{2719942B-804D-45C4-BA79-CD5BA13D04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91557" y="248637"/>
            <a:ext cx="876779" cy="876779"/>
          </a:xfrm>
          <a:prstGeom prst="rect">
            <a:avLst/>
          </a:prstGeom>
        </p:spPr>
      </p:pic>
    </p:spTree>
    <p:extLst>
      <p:ext uri="{BB962C8B-B14F-4D97-AF65-F5344CB8AC3E}">
        <p14:creationId xmlns:p14="http://schemas.microsoft.com/office/powerpoint/2010/main" val="69894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2C46A-97CC-4BA3-A596-D61D2E028002}"/>
              </a:ext>
            </a:extLst>
          </p:cNvPr>
          <p:cNvSpPr>
            <a:spLocks noGrp="1"/>
          </p:cNvSpPr>
          <p:nvPr>
            <p:ph type="title"/>
          </p:nvPr>
        </p:nvSpPr>
        <p:spPr>
          <a:xfrm>
            <a:off x="838200" y="365125"/>
            <a:ext cx="9417148" cy="1111983"/>
          </a:xfrm>
          <a:solidFill>
            <a:schemeClr val="accent2">
              <a:lumMod val="40000"/>
              <a:lumOff val="60000"/>
            </a:schemeClr>
          </a:solidFill>
          <a:ln>
            <a:solidFill>
              <a:schemeClr val="tx1"/>
            </a:solidFill>
          </a:ln>
        </p:spPr>
        <p:txBody>
          <a:bodyPr>
            <a:normAutofit/>
          </a:bodyPr>
          <a:lstStyle/>
          <a:p>
            <a:pPr algn="ctr"/>
            <a:r>
              <a:rPr lang="en-GB" sz="3200" dirty="0">
                <a:latin typeface="+mn-lt"/>
              </a:rPr>
              <a:t>Imagine we wanted to describe this zebra. We can build it up as follows:</a:t>
            </a:r>
          </a:p>
        </p:txBody>
      </p:sp>
      <p:pic>
        <p:nvPicPr>
          <p:cNvPr id="1026" name="Picture 2" descr="Image result for zebra grazing">
            <a:extLst>
              <a:ext uri="{FF2B5EF4-FFF2-40B4-BE49-F238E27FC236}">
                <a16:creationId xmlns:a16="http://schemas.microsoft.com/office/drawing/2014/main" id="{F9A9757F-1950-4F50-91D7-19CD7715C2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9987" y="2007048"/>
            <a:ext cx="3702148" cy="277661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A0A44036-220F-4D26-B19D-367E1C686847}"/>
              </a:ext>
            </a:extLst>
          </p:cNvPr>
          <p:cNvSpPr/>
          <p:nvPr/>
        </p:nvSpPr>
        <p:spPr>
          <a:xfrm>
            <a:off x="838200" y="2007048"/>
            <a:ext cx="4037428" cy="872197"/>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zebra</a:t>
            </a:r>
          </a:p>
        </p:txBody>
      </p:sp>
      <p:sp>
        <p:nvSpPr>
          <p:cNvPr id="7" name="Rectangle: Rounded Corners 6">
            <a:extLst>
              <a:ext uri="{FF2B5EF4-FFF2-40B4-BE49-F238E27FC236}">
                <a16:creationId xmlns:a16="http://schemas.microsoft.com/office/drawing/2014/main" id="{14A36713-071D-4B3E-B018-FEDB4E01AE7D}"/>
              </a:ext>
            </a:extLst>
          </p:cNvPr>
          <p:cNvSpPr/>
          <p:nvPr/>
        </p:nvSpPr>
        <p:spPr>
          <a:xfrm>
            <a:off x="838200" y="3047254"/>
            <a:ext cx="4037428" cy="872197"/>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striped zebra</a:t>
            </a:r>
          </a:p>
          <a:p>
            <a:pPr algn="ctr"/>
            <a:r>
              <a:rPr lang="en-GB" sz="2400" dirty="0">
                <a:solidFill>
                  <a:schemeClr val="tx1"/>
                </a:solidFill>
              </a:rPr>
              <a:t>(noun phrase)</a:t>
            </a:r>
          </a:p>
        </p:txBody>
      </p:sp>
      <p:sp>
        <p:nvSpPr>
          <p:cNvPr id="8" name="Rectangle: Rounded Corners 7">
            <a:extLst>
              <a:ext uri="{FF2B5EF4-FFF2-40B4-BE49-F238E27FC236}">
                <a16:creationId xmlns:a16="http://schemas.microsoft.com/office/drawing/2014/main" id="{A5EC1A05-BD6B-4316-8824-CD577A56748C}"/>
              </a:ext>
            </a:extLst>
          </p:cNvPr>
          <p:cNvSpPr/>
          <p:nvPr/>
        </p:nvSpPr>
        <p:spPr>
          <a:xfrm>
            <a:off x="838200" y="4069502"/>
            <a:ext cx="4037428" cy="872197"/>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beautiful, striped zebra</a:t>
            </a:r>
          </a:p>
          <a:p>
            <a:pPr algn="ctr"/>
            <a:r>
              <a:rPr lang="en-GB" sz="2400" dirty="0">
                <a:solidFill>
                  <a:schemeClr val="tx1"/>
                </a:solidFill>
              </a:rPr>
              <a:t>(expanded noun phrase)</a:t>
            </a:r>
          </a:p>
        </p:txBody>
      </p:sp>
      <p:sp>
        <p:nvSpPr>
          <p:cNvPr id="9" name="Rectangle: Rounded Corners 8">
            <a:extLst>
              <a:ext uri="{FF2B5EF4-FFF2-40B4-BE49-F238E27FC236}">
                <a16:creationId xmlns:a16="http://schemas.microsoft.com/office/drawing/2014/main" id="{080B7020-1CF0-4522-B722-DCDF2F5C5903}"/>
              </a:ext>
            </a:extLst>
          </p:cNvPr>
          <p:cNvSpPr/>
          <p:nvPr/>
        </p:nvSpPr>
        <p:spPr>
          <a:xfrm>
            <a:off x="838200" y="5103471"/>
            <a:ext cx="6016283" cy="872197"/>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beautiful, striped zebra in the sunshine</a:t>
            </a:r>
          </a:p>
          <a:p>
            <a:pPr algn="ctr"/>
            <a:r>
              <a:rPr lang="en-GB" sz="2400" dirty="0">
                <a:solidFill>
                  <a:schemeClr val="tx1"/>
                </a:solidFill>
              </a:rPr>
              <a:t>(expanded noun phrase)</a:t>
            </a:r>
          </a:p>
        </p:txBody>
      </p:sp>
      <p:sp>
        <p:nvSpPr>
          <p:cNvPr id="6" name="Explosion: 8 Points 5">
            <a:extLst>
              <a:ext uri="{FF2B5EF4-FFF2-40B4-BE49-F238E27FC236}">
                <a16:creationId xmlns:a16="http://schemas.microsoft.com/office/drawing/2014/main" id="{0370BD8A-A70E-485B-85BB-02CEEDB5040A}"/>
              </a:ext>
            </a:extLst>
          </p:cNvPr>
          <p:cNvSpPr/>
          <p:nvPr/>
        </p:nvSpPr>
        <p:spPr>
          <a:xfrm>
            <a:off x="8046720" y="3222145"/>
            <a:ext cx="3643532" cy="3123028"/>
          </a:xfrm>
          <a:prstGeom prst="irregularSeal1">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Take care – there should be no verbs!</a:t>
            </a:r>
          </a:p>
        </p:txBody>
      </p:sp>
      <p:pic>
        <p:nvPicPr>
          <p:cNvPr id="11" name="Picture 10">
            <a:extLst>
              <a:ext uri="{FF2B5EF4-FFF2-40B4-BE49-F238E27FC236}">
                <a16:creationId xmlns:a16="http://schemas.microsoft.com/office/drawing/2014/main" id="{9482B1EB-86BB-4436-BB19-AB02600EDA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1557" y="248637"/>
            <a:ext cx="876779" cy="876779"/>
          </a:xfrm>
          <a:prstGeom prst="rect">
            <a:avLst/>
          </a:prstGeom>
        </p:spPr>
      </p:pic>
    </p:spTree>
    <p:extLst>
      <p:ext uri="{BB962C8B-B14F-4D97-AF65-F5344CB8AC3E}">
        <p14:creationId xmlns:p14="http://schemas.microsoft.com/office/powerpoint/2010/main" val="146751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anim calcmode="lin" valueType="num">
                                      <p:cBhvr>
                                        <p:cTn id="23" dur="2000" fill="hold"/>
                                        <p:tgtEl>
                                          <p:spTgt spid="6"/>
                                        </p:tgtEl>
                                        <p:attrNameLst>
                                          <p:attrName>ppt_w</p:attrName>
                                        </p:attrNameLst>
                                      </p:cBhvr>
                                      <p:tavLst>
                                        <p:tav tm="0" fmla="#ppt_w*sin(2.5*pi*$)">
                                          <p:val>
                                            <p:fltVal val="0"/>
                                          </p:val>
                                        </p:tav>
                                        <p:tav tm="100000">
                                          <p:val>
                                            <p:fltVal val="1"/>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Image result for BEAUTIFUL PLACE WITH RAINBOW">
            <a:extLst>
              <a:ext uri="{FF2B5EF4-FFF2-40B4-BE49-F238E27FC236}">
                <a16:creationId xmlns:a16="http://schemas.microsoft.com/office/drawing/2014/main" id="{17E4A952-7442-4F3A-8AA7-4AAC47DD00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489" y="1673271"/>
            <a:ext cx="5330068" cy="358218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9C63AEE2-F4EA-4650-BABF-05E4BB2FAE76}"/>
              </a:ext>
            </a:extLst>
          </p:cNvPr>
          <p:cNvSpPr/>
          <p:nvPr/>
        </p:nvSpPr>
        <p:spPr>
          <a:xfrm>
            <a:off x="309489" y="369908"/>
            <a:ext cx="10135245" cy="92759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 </a:t>
            </a:r>
            <a:r>
              <a:rPr lang="en-GB" sz="3200" b="1" dirty="0">
                <a:solidFill>
                  <a:schemeClr val="tx1"/>
                </a:solidFill>
              </a:rPr>
              <a:t>Your turn</a:t>
            </a:r>
            <a:r>
              <a:rPr lang="en-GB" sz="3200" dirty="0">
                <a:solidFill>
                  <a:schemeClr val="tx1"/>
                </a:solidFill>
              </a:rPr>
              <a:t>: choose some of the nouns in these pictures and build up your own expanded noun phrases.</a:t>
            </a:r>
          </a:p>
        </p:txBody>
      </p:sp>
      <p:pic>
        <p:nvPicPr>
          <p:cNvPr id="11" name="Picture 2" descr="Image result for deserted place">
            <a:extLst>
              <a:ext uri="{FF2B5EF4-FFF2-40B4-BE49-F238E27FC236}">
                <a16:creationId xmlns:a16="http://schemas.microsoft.com/office/drawing/2014/main" id="{774B041E-3BA0-4161-A74F-5569F6E4DD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5888" y="2804549"/>
            <a:ext cx="5745859" cy="338523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398FA6D-B064-4F8B-ABD9-2902C99262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91557" y="248637"/>
            <a:ext cx="876779" cy="876779"/>
          </a:xfrm>
          <a:prstGeom prst="rect">
            <a:avLst/>
          </a:prstGeom>
        </p:spPr>
      </p:pic>
    </p:spTree>
    <p:extLst>
      <p:ext uri="{BB962C8B-B14F-4D97-AF65-F5344CB8AC3E}">
        <p14:creationId xmlns:p14="http://schemas.microsoft.com/office/powerpoint/2010/main" val="15296453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9C63AEE2-F4EA-4650-BABF-05E4BB2FAE76}"/>
              </a:ext>
            </a:extLst>
          </p:cNvPr>
          <p:cNvSpPr/>
          <p:nvPr/>
        </p:nvSpPr>
        <p:spPr>
          <a:xfrm>
            <a:off x="520505" y="150538"/>
            <a:ext cx="10135245" cy="92759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 </a:t>
            </a:r>
            <a:r>
              <a:rPr lang="en-GB" sz="3200" dirty="0">
                <a:solidFill>
                  <a:schemeClr val="tx1"/>
                </a:solidFill>
              </a:rPr>
              <a:t>By using expanded noun phrases, the writer allows the reader to picture the things which are being described.</a:t>
            </a:r>
          </a:p>
        </p:txBody>
      </p:sp>
      <p:sp>
        <p:nvSpPr>
          <p:cNvPr id="2" name="Rectangle 1">
            <a:extLst>
              <a:ext uri="{FF2B5EF4-FFF2-40B4-BE49-F238E27FC236}">
                <a16:creationId xmlns:a16="http://schemas.microsoft.com/office/drawing/2014/main" id="{BDF5B0E7-5BD4-4D2E-AF3F-5D9DD9FD22EE}"/>
              </a:ext>
            </a:extLst>
          </p:cNvPr>
          <p:cNvSpPr/>
          <p:nvPr/>
        </p:nvSpPr>
        <p:spPr>
          <a:xfrm>
            <a:off x="520505" y="1336432"/>
            <a:ext cx="7216726" cy="2487636"/>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As the beautiful sunshine poured onto the crystal-clear lake, stunning reflections of the nearby, silver trees could be seen rippling on the surface. Every so often, fantastic rainbow fish leapt from the icy water and their multi-coloured scales seemed to wink as they caught the diamond light. </a:t>
            </a:r>
          </a:p>
        </p:txBody>
      </p:sp>
      <p:sp>
        <p:nvSpPr>
          <p:cNvPr id="4" name="Rectangle: Rounded Corners 3">
            <a:extLst>
              <a:ext uri="{FF2B5EF4-FFF2-40B4-BE49-F238E27FC236}">
                <a16:creationId xmlns:a16="http://schemas.microsoft.com/office/drawing/2014/main" id="{7F3F1EDD-F4FB-4041-8B88-E96D8829E8BB}"/>
              </a:ext>
            </a:extLst>
          </p:cNvPr>
          <p:cNvSpPr/>
          <p:nvPr/>
        </p:nvSpPr>
        <p:spPr>
          <a:xfrm>
            <a:off x="8088923" y="1997612"/>
            <a:ext cx="3235570" cy="149117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Your turn</a:t>
            </a:r>
            <a:r>
              <a:rPr lang="en-GB" sz="2400" dirty="0">
                <a:solidFill>
                  <a:schemeClr val="tx1"/>
                </a:solidFill>
              </a:rPr>
              <a:t>: can you identify the expanded noun phrases in these texts?</a:t>
            </a:r>
          </a:p>
        </p:txBody>
      </p:sp>
      <p:sp>
        <p:nvSpPr>
          <p:cNvPr id="13" name="Rectangle: Rounded Corners 12">
            <a:extLst>
              <a:ext uri="{FF2B5EF4-FFF2-40B4-BE49-F238E27FC236}">
                <a16:creationId xmlns:a16="http://schemas.microsoft.com/office/drawing/2014/main" id="{D80B155B-C0C6-493B-B56A-AD2749F96884}"/>
              </a:ext>
            </a:extLst>
          </p:cNvPr>
          <p:cNvSpPr/>
          <p:nvPr/>
        </p:nvSpPr>
        <p:spPr>
          <a:xfrm>
            <a:off x="8088923" y="3824068"/>
            <a:ext cx="3235570" cy="149117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Are they effective? Give reasons for your answer.</a:t>
            </a:r>
          </a:p>
        </p:txBody>
      </p:sp>
      <p:sp>
        <p:nvSpPr>
          <p:cNvPr id="14" name="Rectangle 13">
            <a:extLst>
              <a:ext uri="{FF2B5EF4-FFF2-40B4-BE49-F238E27FC236}">
                <a16:creationId xmlns:a16="http://schemas.microsoft.com/office/drawing/2014/main" id="{F4A7ACCB-3020-432C-B95E-74FC59845D2D}"/>
              </a:ext>
            </a:extLst>
          </p:cNvPr>
          <p:cNvSpPr/>
          <p:nvPr/>
        </p:nvSpPr>
        <p:spPr>
          <a:xfrm>
            <a:off x="520505" y="3976468"/>
            <a:ext cx="7216726" cy="2487636"/>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In the shadowed corner, a dusty, old piano sat as if it had been abandoned. The broken, splintered legs lay on the floor, surrounded by various shards of wood and rotten furniture. If you listened carefully, the curious sound of small creatures scuttling under the floorboards could be heard.</a:t>
            </a:r>
          </a:p>
        </p:txBody>
      </p:sp>
      <p:pic>
        <p:nvPicPr>
          <p:cNvPr id="15" name="Picture 14">
            <a:extLst>
              <a:ext uri="{FF2B5EF4-FFF2-40B4-BE49-F238E27FC236}">
                <a16:creationId xmlns:a16="http://schemas.microsoft.com/office/drawing/2014/main" id="{878233CB-62C3-4739-AA0F-51E0B60738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91557" y="248637"/>
            <a:ext cx="876779" cy="876779"/>
          </a:xfrm>
          <a:prstGeom prst="rect">
            <a:avLst/>
          </a:prstGeom>
        </p:spPr>
      </p:pic>
    </p:spTree>
    <p:extLst>
      <p:ext uri="{BB962C8B-B14F-4D97-AF65-F5344CB8AC3E}">
        <p14:creationId xmlns:p14="http://schemas.microsoft.com/office/powerpoint/2010/main" val="105204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9C63AEE2-F4EA-4650-BABF-05E4BB2FAE76}"/>
              </a:ext>
            </a:extLst>
          </p:cNvPr>
          <p:cNvSpPr/>
          <p:nvPr/>
        </p:nvSpPr>
        <p:spPr>
          <a:xfrm>
            <a:off x="351694" y="252975"/>
            <a:ext cx="7216726" cy="92759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 </a:t>
            </a:r>
            <a:r>
              <a:rPr lang="en-GB" sz="3200" dirty="0">
                <a:solidFill>
                  <a:schemeClr val="tx1"/>
                </a:solidFill>
              </a:rPr>
              <a:t>How did you do?</a:t>
            </a:r>
          </a:p>
        </p:txBody>
      </p:sp>
      <p:sp>
        <p:nvSpPr>
          <p:cNvPr id="2" name="Rectangle 1">
            <a:extLst>
              <a:ext uri="{FF2B5EF4-FFF2-40B4-BE49-F238E27FC236}">
                <a16:creationId xmlns:a16="http://schemas.microsoft.com/office/drawing/2014/main" id="{BDF5B0E7-5BD4-4D2E-AF3F-5D9DD9FD22EE}"/>
              </a:ext>
            </a:extLst>
          </p:cNvPr>
          <p:cNvSpPr/>
          <p:nvPr/>
        </p:nvSpPr>
        <p:spPr>
          <a:xfrm>
            <a:off x="351694" y="1425914"/>
            <a:ext cx="7216726" cy="2487636"/>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As the beautiful sunshine poured onto </a:t>
            </a:r>
            <a:r>
              <a:rPr lang="en-GB" sz="2400" dirty="0">
                <a:solidFill>
                  <a:srgbClr val="FF0000"/>
                </a:solidFill>
              </a:rPr>
              <a:t>the crystal-clear lake,</a:t>
            </a:r>
            <a:r>
              <a:rPr lang="en-GB" sz="2400" dirty="0">
                <a:solidFill>
                  <a:schemeClr val="tx1"/>
                </a:solidFill>
              </a:rPr>
              <a:t> stunning reflections of </a:t>
            </a:r>
            <a:r>
              <a:rPr lang="en-GB" sz="2400" dirty="0">
                <a:solidFill>
                  <a:srgbClr val="FF0000"/>
                </a:solidFill>
              </a:rPr>
              <a:t>the nearby, silver trees </a:t>
            </a:r>
            <a:r>
              <a:rPr lang="en-GB" sz="2400" dirty="0">
                <a:solidFill>
                  <a:schemeClr val="tx1"/>
                </a:solidFill>
              </a:rPr>
              <a:t>could be seen rippling on the surface. Every so often, </a:t>
            </a:r>
            <a:r>
              <a:rPr lang="en-GB" sz="2400" dirty="0">
                <a:solidFill>
                  <a:srgbClr val="FF0000"/>
                </a:solidFill>
              </a:rPr>
              <a:t>fantastic rainbow fish </a:t>
            </a:r>
            <a:r>
              <a:rPr lang="en-GB" sz="2400" dirty="0">
                <a:solidFill>
                  <a:schemeClr val="tx1"/>
                </a:solidFill>
              </a:rPr>
              <a:t>leapt from the icy water and their multi-coloured scales seemed to wink as they caught the diamond light. </a:t>
            </a:r>
          </a:p>
        </p:txBody>
      </p:sp>
      <p:sp>
        <p:nvSpPr>
          <p:cNvPr id="14" name="Rectangle 13">
            <a:extLst>
              <a:ext uri="{FF2B5EF4-FFF2-40B4-BE49-F238E27FC236}">
                <a16:creationId xmlns:a16="http://schemas.microsoft.com/office/drawing/2014/main" id="{F4A7ACCB-3020-432C-B95E-74FC59845D2D}"/>
              </a:ext>
            </a:extLst>
          </p:cNvPr>
          <p:cNvSpPr/>
          <p:nvPr/>
        </p:nvSpPr>
        <p:spPr>
          <a:xfrm>
            <a:off x="351694" y="4112800"/>
            <a:ext cx="7216726" cy="2487636"/>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In the shadowed corner, </a:t>
            </a:r>
            <a:r>
              <a:rPr lang="en-GB" sz="2400" dirty="0">
                <a:solidFill>
                  <a:srgbClr val="FF0000"/>
                </a:solidFill>
              </a:rPr>
              <a:t>a dusty, old piano </a:t>
            </a:r>
            <a:r>
              <a:rPr lang="en-GB" sz="2400" dirty="0">
                <a:solidFill>
                  <a:schemeClr val="tx1"/>
                </a:solidFill>
              </a:rPr>
              <a:t>sat as if it had been abandoned. </a:t>
            </a:r>
            <a:r>
              <a:rPr lang="en-GB" sz="2400" dirty="0">
                <a:solidFill>
                  <a:srgbClr val="FF0000"/>
                </a:solidFill>
              </a:rPr>
              <a:t>The broken, splintered legs </a:t>
            </a:r>
            <a:r>
              <a:rPr lang="en-GB" sz="2400" dirty="0">
                <a:solidFill>
                  <a:schemeClr val="tx1"/>
                </a:solidFill>
              </a:rPr>
              <a:t>lay on the floor, surrounded by </a:t>
            </a:r>
            <a:r>
              <a:rPr lang="en-GB" sz="2400" dirty="0">
                <a:solidFill>
                  <a:srgbClr val="FF0000"/>
                </a:solidFill>
              </a:rPr>
              <a:t>various shards of wood </a:t>
            </a:r>
            <a:r>
              <a:rPr lang="en-GB" sz="2400" dirty="0">
                <a:solidFill>
                  <a:schemeClr val="tx1"/>
                </a:solidFill>
              </a:rPr>
              <a:t>and rotten furniture. If you listened carefully, </a:t>
            </a:r>
            <a:r>
              <a:rPr lang="en-GB" sz="2400" dirty="0">
                <a:solidFill>
                  <a:srgbClr val="FF0000"/>
                </a:solidFill>
              </a:rPr>
              <a:t>the curious sound of small creatures </a:t>
            </a:r>
            <a:r>
              <a:rPr lang="en-GB" sz="2400" dirty="0">
                <a:solidFill>
                  <a:schemeClr val="tx1"/>
                </a:solidFill>
              </a:rPr>
              <a:t>scuttling under the floorboards could be heard.</a:t>
            </a:r>
          </a:p>
        </p:txBody>
      </p:sp>
      <p:pic>
        <p:nvPicPr>
          <p:cNvPr id="7" name="Picture 6">
            <a:extLst>
              <a:ext uri="{FF2B5EF4-FFF2-40B4-BE49-F238E27FC236}">
                <a16:creationId xmlns:a16="http://schemas.microsoft.com/office/drawing/2014/main" id="{04CC18FF-4348-4885-B224-9D88C3E9EE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8339" y="303789"/>
            <a:ext cx="876779" cy="876779"/>
          </a:xfrm>
          <a:prstGeom prst="rect">
            <a:avLst/>
          </a:prstGeom>
        </p:spPr>
      </p:pic>
      <p:pic>
        <p:nvPicPr>
          <p:cNvPr id="8" name="Picture 4" descr="Image result for BEAUTIFUL PLACE WITH RAINBOW">
            <a:extLst>
              <a:ext uri="{FF2B5EF4-FFF2-40B4-BE49-F238E27FC236}">
                <a16:creationId xmlns:a16="http://schemas.microsoft.com/office/drawing/2014/main" id="{07D5801D-A551-461A-856D-932E1C543A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2387" y="1575582"/>
            <a:ext cx="3612731" cy="216580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9" name="Picture 2" descr="Image result for deserted place">
            <a:extLst>
              <a:ext uri="{FF2B5EF4-FFF2-40B4-BE49-F238E27FC236}">
                <a16:creationId xmlns:a16="http://schemas.microsoft.com/office/drawing/2014/main" id="{D7828974-D1CF-495C-ACB1-864E1251EA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9614" y="4099270"/>
            <a:ext cx="3605504" cy="228746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714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E4B3488-44AC-4E32-A9DC-BD24EBE69632}"/>
              </a:ext>
            </a:extLst>
          </p:cNvPr>
          <p:cNvSpPr>
            <a:spLocks noGrp="1"/>
          </p:cNvSpPr>
          <p:nvPr>
            <p:ph type="title"/>
          </p:nvPr>
        </p:nvSpPr>
        <p:spPr>
          <a:xfrm>
            <a:off x="762000" y="239151"/>
            <a:ext cx="9901311" cy="1325563"/>
          </a:xfrm>
          <a:solidFill>
            <a:schemeClr val="accent2">
              <a:lumMod val="40000"/>
              <a:lumOff val="60000"/>
            </a:schemeClr>
          </a:solidFill>
          <a:ln>
            <a:solidFill>
              <a:schemeClr val="accent1"/>
            </a:solidFill>
          </a:ln>
        </p:spPr>
        <p:txBody>
          <a:bodyPr>
            <a:noAutofit/>
          </a:bodyPr>
          <a:lstStyle/>
          <a:p>
            <a:pPr algn="ctr"/>
            <a:r>
              <a:rPr lang="en-GB" sz="3200" dirty="0">
                <a:latin typeface="+mn-lt"/>
              </a:rPr>
              <a:t>ADVERBIALS are words, phrases or clauses that tell us more about the verb. They can add description in the following ways:</a:t>
            </a:r>
          </a:p>
        </p:txBody>
      </p:sp>
      <p:graphicFrame>
        <p:nvGraphicFramePr>
          <p:cNvPr id="2" name="Content Placeholder 1">
            <a:extLst>
              <a:ext uri="{FF2B5EF4-FFF2-40B4-BE49-F238E27FC236}">
                <a16:creationId xmlns:a16="http://schemas.microsoft.com/office/drawing/2014/main" id="{DC7DDDB1-0008-48A5-9FFC-3362407CAAF6}"/>
              </a:ext>
            </a:extLst>
          </p:cNvPr>
          <p:cNvGraphicFramePr>
            <a:graphicFrameLocks noGrp="1"/>
          </p:cNvGraphicFramePr>
          <p:nvPr>
            <p:ph sz="half" idx="1"/>
          </p:nvPr>
        </p:nvGraphicFramePr>
        <p:xfrm>
          <a:off x="1980027" y="195223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Rounded Corners 2">
            <a:extLst>
              <a:ext uri="{FF2B5EF4-FFF2-40B4-BE49-F238E27FC236}">
                <a16:creationId xmlns:a16="http://schemas.microsoft.com/office/drawing/2014/main" id="{6B812023-A0E9-4998-85FD-2717429F0486}"/>
              </a:ext>
            </a:extLst>
          </p:cNvPr>
          <p:cNvSpPr/>
          <p:nvPr/>
        </p:nvSpPr>
        <p:spPr>
          <a:xfrm>
            <a:off x="7610622" y="2771335"/>
            <a:ext cx="3807655" cy="282760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Adverbials which tell us WHERE something was done can also be known as PREPOSITIONS or PREPOSITIONAL PHRASES e.g. ‘</a:t>
            </a:r>
            <a:r>
              <a:rPr lang="en-GB" sz="2400" i="1" dirty="0">
                <a:solidFill>
                  <a:schemeClr val="tx1"/>
                </a:solidFill>
              </a:rPr>
              <a:t>Next to her, …’</a:t>
            </a:r>
          </a:p>
        </p:txBody>
      </p:sp>
      <p:pic>
        <p:nvPicPr>
          <p:cNvPr id="5" name="Picture 4">
            <a:extLst>
              <a:ext uri="{FF2B5EF4-FFF2-40B4-BE49-F238E27FC236}">
                <a16:creationId xmlns:a16="http://schemas.microsoft.com/office/drawing/2014/main" id="{35820FA1-CDE6-45FD-9F21-D6515DF81BC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991557" y="248637"/>
            <a:ext cx="876779" cy="876779"/>
          </a:xfrm>
          <a:prstGeom prst="rect">
            <a:avLst/>
          </a:prstGeom>
        </p:spPr>
      </p:pic>
    </p:spTree>
    <p:extLst>
      <p:ext uri="{BB962C8B-B14F-4D97-AF65-F5344CB8AC3E}">
        <p14:creationId xmlns:p14="http://schemas.microsoft.com/office/powerpoint/2010/main" val="2320876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E4B3488-44AC-4E32-A9DC-BD24EBE69632}"/>
              </a:ext>
            </a:extLst>
          </p:cNvPr>
          <p:cNvSpPr>
            <a:spLocks noGrp="1"/>
          </p:cNvSpPr>
          <p:nvPr>
            <p:ph type="title"/>
          </p:nvPr>
        </p:nvSpPr>
        <p:spPr>
          <a:xfrm>
            <a:off x="2849293" y="374085"/>
            <a:ext cx="6448865" cy="900967"/>
          </a:xfrm>
          <a:solidFill>
            <a:schemeClr val="accent2">
              <a:lumMod val="40000"/>
              <a:lumOff val="60000"/>
            </a:schemeClr>
          </a:solidFill>
          <a:ln>
            <a:solidFill>
              <a:schemeClr val="accent1"/>
            </a:solidFill>
          </a:ln>
        </p:spPr>
        <p:txBody>
          <a:bodyPr>
            <a:normAutofit/>
          </a:bodyPr>
          <a:lstStyle/>
          <a:p>
            <a:pPr algn="ctr"/>
            <a:r>
              <a:rPr lang="en-GB" sz="3200" dirty="0">
                <a:latin typeface="+mn-lt"/>
              </a:rPr>
              <a:t>Adverbials</a:t>
            </a:r>
          </a:p>
        </p:txBody>
      </p:sp>
      <p:sp>
        <p:nvSpPr>
          <p:cNvPr id="2" name="Rectangle: Rounded Corners 1">
            <a:extLst>
              <a:ext uri="{FF2B5EF4-FFF2-40B4-BE49-F238E27FC236}">
                <a16:creationId xmlns:a16="http://schemas.microsoft.com/office/drawing/2014/main" id="{1B2A89F4-8320-4C5C-8818-181431D15A0F}"/>
              </a:ext>
            </a:extLst>
          </p:cNvPr>
          <p:cNvSpPr/>
          <p:nvPr/>
        </p:nvSpPr>
        <p:spPr>
          <a:xfrm>
            <a:off x="838200" y="1997612"/>
            <a:ext cx="3446585" cy="135049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An adverbial can tell us HOW the verb was done.</a:t>
            </a:r>
          </a:p>
        </p:txBody>
      </p:sp>
      <p:sp>
        <p:nvSpPr>
          <p:cNvPr id="7" name="Rectangle: Rounded Corners 6">
            <a:extLst>
              <a:ext uri="{FF2B5EF4-FFF2-40B4-BE49-F238E27FC236}">
                <a16:creationId xmlns:a16="http://schemas.microsoft.com/office/drawing/2014/main" id="{E374DCE0-3140-46E1-80F6-5E9DE1573CB9}"/>
              </a:ext>
            </a:extLst>
          </p:cNvPr>
          <p:cNvSpPr/>
          <p:nvPr/>
        </p:nvSpPr>
        <p:spPr>
          <a:xfrm>
            <a:off x="7993965" y="4428978"/>
            <a:ext cx="3446585" cy="1350499"/>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70C0"/>
                </a:solidFill>
              </a:rPr>
              <a:t>Because they enjoyed being outside</a:t>
            </a:r>
            <a:r>
              <a:rPr lang="en-GB" sz="2400" dirty="0">
                <a:solidFill>
                  <a:schemeClr val="tx1"/>
                </a:solidFill>
              </a:rPr>
              <a:t>, the couple kayaked.</a:t>
            </a:r>
          </a:p>
        </p:txBody>
      </p:sp>
      <p:sp>
        <p:nvSpPr>
          <p:cNvPr id="8" name="Rectangle: Rounded Corners 7">
            <a:extLst>
              <a:ext uri="{FF2B5EF4-FFF2-40B4-BE49-F238E27FC236}">
                <a16:creationId xmlns:a16="http://schemas.microsoft.com/office/drawing/2014/main" id="{9ACAB888-93E0-449B-9B0C-5F8859A72310}"/>
              </a:ext>
            </a:extLst>
          </p:cNvPr>
          <p:cNvSpPr/>
          <p:nvPr/>
        </p:nvSpPr>
        <p:spPr>
          <a:xfrm>
            <a:off x="7922455" y="2150012"/>
            <a:ext cx="3446585" cy="1350499"/>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70C0"/>
                </a:solidFill>
              </a:rPr>
              <a:t>Energetically</a:t>
            </a:r>
            <a:r>
              <a:rPr lang="en-GB" sz="2400" dirty="0">
                <a:solidFill>
                  <a:schemeClr val="tx1"/>
                </a:solidFill>
              </a:rPr>
              <a:t>, the couple kayaked.</a:t>
            </a:r>
          </a:p>
        </p:txBody>
      </p:sp>
      <p:sp>
        <p:nvSpPr>
          <p:cNvPr id="9" name="Rectangle: Rounded Corners 8">
            <a:extLst>
              <a:ext uri="{FF2B5EF4-FFF2-40B4-BE49-F238E27FC236}">
                <a16:creationId xmlns:a16="http://schemas.microsoft.com/office/drawing/2014/main" id="{96602AB2-E731-4E15-BA50-2F81D1DBB4B4}"/>
              </a:ext>
            </a:extLst>
          </p:cNvPr>
          <p:cNvSpPr/>
          <p:nvPr/>
        </p:nvSpPr>
        <p:spPr>
          <a:xfrm>
            <a:off x="838199" y="4428977"/>
            <a:ext cx="3446585" cy="135049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An adverbial can tell us WHY the verb was done.</a:t>
            </a:r>
          </a:p>
        </p:txBody>
      </p:sp>
      <p:sp>
        <p:nvSpPr>
          <p:cNvPr id="3" name="Arrow: Right 2">
            <a:extLst>
              <a:ext uri="{FF2B5EF4-FFF2-40B4-BE49-F238E27FC236}">
                <a16:creationId xmlns:a16="http://schemas.microsoft.com/office/drawing/2014/main" id="{8E103B23-F9B2-4AA2-BFDD-2C6B72E7869F}"/>
              </a:ext>
            </a:extLst>
          </p:cNvPr>
          <p:cNvSpPr/>
          <p:nvPr/>
        </p:nvSpPr>
        <p:spPr>
          <a:xfrm>
            <a:off x="4710331" y="1739286"/>
            <a:ext cx="2912013" cy="963528"/>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BEF23138-3FAD-44F7-9A9E-598105563C1E}"/>
              </a:ext>
            </a:extLst>
          </p:cNvPr>
          <p:cNvSpPr/>
          <p:nvPr/>
        </p:nvSpPr>
        <p:spPr>
          <a:xfrm>
            <a:off x="4639993" y="4856531"/>
            <a:ext cx="2912013" cy="963528"/>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African American couple kayaking : Stock Photo">
            <a:extLst>
              <a:ext uri="{FF2B5EF4-FFF2-40B4-BE49-F238E27FC236}">
                <a16:creationId xmlns:a16="http://schemas.microsoft.com/office/drawing/2014/main" id="{831C88CA-DAD6-4F8E-AFE6-7E32DF37E6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9993" y="2891376"/>
            <a:ext cx="2867466" cy="191257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6C10894C-E46B-4E41-BEFF-B109DC8982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1557" y="248637"/>
            <a:ext cx="876779" cy="876779"/>
          </a:xfrm>
          <a:prstGeom prst="rect">
            <a:avLst/>
          </a:prstGeom>
        </p:spPr>
      </p:pic>
    </p:spTree>
    <p:extLst>
      <p:ext uri="{BB962C8B-B14F-4D97-AF65-F5344CB8AC3E}">
        <p14:creationId xmlns:p14="http://schemas.microsoft.com/office/powerpoint/2010/main" val="2011397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B2A89F4-8320-4C5C-8818-181431D15A0F}"/>
              </a:ext>
            </a:extLst>
          </p:cNvPr>
          <p:cNvSpPr/>
          <p:nvPr/>
        </p:nvSpPr>
        <p:spPr>
          <a:xfrm>
            <a:off x="838200" y="1997612"/>
            <a:ext cx="3446585" cy="135049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An adverbial can tell us WHERE the verb was done.</a:t>
            </a:r>
          </a:p>
        </p:txBody>
      </p:sp>
      <p:sp>
        <p:nvSpPr>
          <p:cNvPr id="7" name="Rectangle: Rounded Corners 6">
            <a:extLst>
              <a:ext uri="{FF2B5EF4-FFF2-40B4-BE49-F238E27FC236}">
                <a16:creationId xmlns:a16="http://schemas.microsoft.com/office/drawing/2014/main" id="{E374DCE0-3140-46E1-80F6-5E9DE1573CB9}"/>
              </a:ext>
            </a:extLst>
          </p:cNvPr>
          <p:cNvSpPr/>
          <p:nvPr/>
        </p:nvSpPr>
        <p:spPr>
          <a:xfrm>
            <a:off x="7993965" y="4785247"/>
            <a:ext cx="3446585" cy="1350499"/>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70C0"/>
                </a:solidFill>
              </a:rPr>
              <a:t>Yesterday</a:t>
            </a:r>
            <a:r>
              <a:rPr lang="en-GB" sz="2400" dirty="0">
                <a:solidFill>
                  <a:schemeClr val="tx1"/>
                </a:solidFill>
              </a:rPr>
              <a:t>, the couple went kayaking.</a:t>
            </a:r>
          </a:p>
        </p:txBody>
      </p:sp>
      <p:sp>
        <p:nvSpPr>
          <p:cNvPr id="8" name="Rectangle: Rounded Corners 7">
            <a:extLst>
              <a:ext uri="{FF2B5EF4-FFF2-40B4-BE49-F238E27FC236}">
                <a16:creationId xmlns:a16="http://schemas.microsoft.com/office/drawing/2014/main" id="{9ACAB888-93E0-449B-9B0C-5F8859A72310}"/>
              </a:ext>
            </a:extLst>
          </p:cNvPr>
          <p:cNvSpPr/>
          <p:nvPr/>
        </p:nvSpPr>
        <p:spPr>
          <a:xfrm>
            <a:off x="7958209" y="1887468"/>
            <a:ext cx="3446585" cy="1350499"/>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couple kayaked </a:t>
            </a:r>
            <a:r>
              <a:rPr lang="en-GB" sz="2400" b="1" dirty="0">
                <a:solidFill>
                  <a:srgbClr val="0070C0"/>
                </a:solidFill>
              </a:rPr>
              <a:t>on the river.</a:t>
            </a:r>
          </a:p>
        </p:txBody>
      </p:sp>
      <p:sp>
        <p:nvSpPr>
          <p:cNvPr id="9" name="Rectangle: Rounded Corners 8">
            <a:extLst>
              <a:ext uri="{FF2B5EF4-FFF2-40B4-BE49-F238E27FC236}">
                <a16:creationId xmlns:a16="http://schemas.microsoft.com/office/drawing/2014/main" id="{96602AB2-E731-4E15-BA50-2F81D1DBB4B4}"/>
              </a:ext>
            </a:extLst>
          </p:cNvPr>
          <p:cNvSpPr/>
          <p:nvPr/>
        </p:nvSpPr>
        <p:spPr>
          <a:xfrm>
            <a:off x="829994" y="4880726"/>
            <a:ext cx="3446585" cy="135049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An adverbial can tell us WHEN the verb was done.</a:t>
            </a:r>
          </a:p>
        </p:txBody>
      </p:sp>
      <p:sp>
        <p:nvSpPr>
          <p:cNvPr id="3" name="Arrow: Right 2">
            <a:extLst>
              <a:ext uri="{FF2B5EF4-FFF2-40B4-BE49-F238E27FC236}">
                <a16:creationId xmlns:a16="http://schemas.microsoft.com/office/drawing/2014/main" id="{8E103B23-F9B2-4AA2-BFDD-2C6B72E7869F}"/>
              </a:ext>
            </a:extLst>
          </p:cNvPr>
          <p:cNvSpPr/>
          <p:nvPr/>
        </p:nvSpPr>
        <p:spPr>
          <a:xfrm>
            <a:off x="4665490" y="1946753"/>
            <a:ext cx="2912013" cy="963528"/>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BEF23138-3FAD-44F7-9A9E-598105563C1E}"/>
              </a:ext>
            </a:extLst>
          </p:cNvPr>
          <p:cNvSpPr/>
          <p:nvPr/>
        </p:nvSpPr>
        <p:spPr>
          <a:xfrm>
            <a:off x="4639993" y="5104226"/>
            <a:ext cx="2912013" cy="963528"/>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African American couple kayaking : Stock Photo">
            <a:extLst>
              <a:ext uri="{FF2B5EF4-FFF2-40B4-BE49-F238E27FC236}">
                <a16:creationId xmlns:a16="http://schemas.microsoft.com/office/drawing/2014/main" id="{731FE0FF-2D39-4B64-93F3-FD22AC4E77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3172" y="3013824"/>
            <a:ext cx="2978834" cy="198685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1" name="Title 3">
            <a:extLst>
              <a:ext uri="{FF2B5EF4-FFF2-40B4-BE49-F238E27FC236}">
                <a16:creationId xmlns:a16="http://schemas.microsoft.com/office/drawing/2014/main" id="{01718888-190D-48AF-AD29-61F65EDE4B63}"/>
              </a:ext>
            </a:extLst>
          </p:cNvPr>
          <p:cNvSpPr txBox="1">
            <a:spLocks/>
          </p:cNvSpPr>
          <p:nvPr/>
        </p:nvSpPr>
        <p:spPr>
          <a:xfrm>
            <a:off x="2849293" y="374085"/>
            <a:ext cx="6448865" cy="900967"/>
          </a:xfrm>
          <a:prstGeom prst="rect">
            <a:avLst/>
          </a:prstGeom>
          <a:solidFill>
            <a:schemeClr val="accent2">
              <a:lumMod val="40000"/>
              <a:lumOff val="60000"/>
            </a:schemeClr>
          </a:solidFill>
          <a:ln>
            <a:solidFill>
              <a:schemeClr val="accent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a:latin typeface="+mn-lt"/>
              </a:rPr>
              <a:t>Adverbials</a:t>
            </a:r>
            <a:endParaRPr lang="en-GB" sz="3200" dirty="0">
              <a:latin typeface="+mn-lt"/>
            </a:endParaRPr>
          </a:p>
        </p:txBody>
      </p:sp>
      <p:pic>
        <p:nvPicPr>
          <p:cNvPr id="13" name="Picture 12">
            <a:extLst>
              <a:ext uri="{FF2B5EF4-FFF2-40B4-BE49-F238E27FC236}">
                <a16:creationId xmlns:a16="http://schemas.microsoft.com/office/drawing/2014/main" id="{A2813DE0-F866-42DC-9E9A-6040BFB1E8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96136" y="340188"/>
            <a:ext cx="876779" cy="876779"/>
          </a:xfrm>
          <a:prstGeom prst="rect">
            <a:avLst/>
          </a:prstGeom>
        </p:spPr>
      </p:pic>
    </p:spTree>
    <p:extLst>
      <p:ext uri="{BB962C8B-B14F-4D97-AF65-F5344CB8AC3E}">
        <p14:creationId xmlns:p14="http://schemas.microsoft.com/office/powerpoint/2010/main" val="3012510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56646-1D38-4748-819C-CF90E4950664}"/>
              </a:ext>
            </a:extLst>
          </p:cNvPr>
          <p:cNvSpPr>
            <a:spLocks noGrp="1"/>
          </p:cNvSpPr>
          <p:nvPr>
            <p:ph type="title"/>
          </p:nvPr>
        </p:nvSpPr>
        <p:spPr>
          <a:xfrm>
            <a:off x="528711" y="367689"/>
            <a:ext cx="9937652" cy="1390773"/>
          </a:xfrm>
          <a:solidFill>
            <a:schemeClr val="accent2">
              <a:lumMod val="40000"/>
              <a:lumOff val="60000"/>
            </a:schemeClr>
          </a:solidFill>
          <a:ln>
            <a:solidFill>
              <a:schemeClr val="tx1"/>
            </a:solidFill>
          </a:ln>
        </p:spPr>
        <p:txBody>
          <a:bodyPr>
            <a:noAutofit/>
          </a:bodyPr>
          <a:lstStyle/>
          <a:p>
            <a:pPr algn="ctr"/>
            <a:r>
              <a:rPr lang="en-GB" sz="3200" b="1" dirty="0">
                <a:latin typeface="+mn-lt"/>
              </a:rPr>
              <a:t>Your turn</a:t>
            </a:r>
            <a:r>
              <a:rPr lang="en-GB" sz="3200" dirty="0">
                <a:latin typeface="+mn-lt"/>
              </a:rPr>
              <a:t>: read the following text and identify the adverbial phrases which describe how, when, where or why the verb was performed.</a:t>
            </a:r>
          </a:p>
        </p:txBody>
      </p:sp>
      <p:pic>
        <p:nvPicPr>
          <p:cNvPr id="3" name="Picture 2">
            <a:extLst>
              <a:ext uri="{FF2B5EF4-FFF2-40B4-BE49-F238E27FC236}">
                <a16:creationId xmlns:a16="http://schemas.microsoft.com/office/drawing/2014/main" id="{0A6F8701-684D-4ACF-8BF5-C816DB8C3A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96136" y="340188"/>
            <a:ext cx="876779" cy="876779"/>
          </a:xfrm>
          <a:prstGeom prst="rect">
            <a:avLst/>
          </a:prstGeom>
        </p:spPr>
      </p:pic>
      <p:sp>
        <p:nvSpPr>
          <p:cNvPr id="4" name="Rectangle 3">
            <a:extLst>
              <a:ext uri="{FF2B5EF4-FFF2-40B4-BE49-F238E27FC236}">
                <a16:creationId xmlns:a16="http://schemas.microsoft.com/office/drawing/2014/main" id="{FB4CE895-A157-4D34-939D-AD9B130BA792}"/>
              </a:ext>
            </a:extLst>
          </p:cNvPr>
          <p:cNvSpPr/>
          <p:nvPr/>
        </p:nvSpPr>
        <p:spPr>
          <a:xfrm>
            <a:off x="528711" y="2039815"/>
            <a:ext cx="8066649" cy="4135901"/>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As she rounded the final bend, Kate’s heart was thundering loudly in her chest. She had trained so hard for this race and now she was in with a good chance of winning. Quickly looking behind her, she noticed that her key rival was making ground on her. Seconds later, she was right on Kate’s heels. Ahead of her, she could see the finish line. Because she couldn’t consider losing this race, she found one last effort and desperately sprinted for the finish. Crossing the line, she raised her arms excitedly. She had done it!</a:t>
            </a:r>
          </a:p>
        </p:txBody>
      </p:sp>
      <p:sp>
        <p:nvSpPr>
          <p:cNvPr id="5" name="Rectangle: Rounded Corners 4">
            <a:extLst>
              <a:ext uri="{FF2B5EF4-FFF2-40B4-BE49-F238E27FC236}">
                <a16:creationId xmlns:a16="http://schemas.microsoft.com/office/drawing/2014/main" id="{069891F2-A4E4-451A-8382-E03480F06F21}"/>
              </a:ext>
            </a:extLst>
          </p:cNvPr>
          <p:cNvSpPr/>
          <p:nvPr/>
        </p:nvSpPr>
        <p:spPr>
          <a:xfrm>
            <a:off x="8862646" y="2053883"/>
            <a:ext cx="2855742" cy="157558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How do the adverbial phrases add to the description?</a:t>
            </a:r>
          </a:p>
        </p:txBody>
      </p:sp>
      <p:sp>
        <p:nvSpPr>
          <p:cNvPr id="6" name="Rectangle: Rounded Corners 5">
            <a:extLst>
              <a:ext uri="{FF2B5EF4-FFF2-40B4-BE49-F238E27FC236}">
                <a16:creationId xmlns:a16="http://schemas.microsoft.com/office/drawing/2014/main" id="{AC28D536-A699-4A15-B0B8-3EAFAACF38C8}"/>
              </a:ext>
            </a:extLst>
          </p:cNvPr>
          <p:cNvSpPr/>
          <p:nvPr/>
        </p:nvSpPr>
        <p:spPr>
          <a:xfrm>
            <a:off x="8862646" y="3924885"/>
            <a:ext cx="2855742" cy="225083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Select a couple of sentences. Remove the adverbial phrase. How does it affect the meaning for the reader?</a:t>
            </a:r>
          </a:p>
        </p:txBody>
      </p:sp>
    </p:spTree>
    <p:extLst>
      <p:ext uri="{BB962C8B-B14F-4D97-AF65-F5344CB8AC3E}">
        <p14:creationId xmlns:p14="http://schemas.microsoft.com/office/powerpoint/2010/main" val="77706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56646-1D38-4748-819C-CF90E4950664}"/>
              </a:ext>
            </a:extLst>
          </p:cNvPr>
          <p:cNvSpPr>
            <a:spLocks noGrp="1"/>
          </p:cNvSpPr>
          <p:nvPr>
            <p:ph type="title"/>
          </p:nvPr>
        </p:nvSpPr>
        <p:spPr>
          <a:xfrm>
            <a:off x="2470053" y="612630"/>
            <a:ext cx="6462932" cy="849278"/>
          </a:xfrm>
          <a:solidFill>
            <a:schemeClr val="accent2">
              <a:lumMod val="40000"/>
              <a:lumOff val="60000"/>
            </a:schemeClr>
          </a:solidFill>
          <a:ln>
            <a:solidFill>
              <a:schemeClr val="tx1"/>
            </a:solidFill>
          </a:ln>
        </p:spPr>
        <p:txBody>
          <a:bodyPr>
            <a:noAutofit/>
          </a:bodyPr>
          <a:lstStyle/>
          <a:p>
            <a:pPr algn="ctr"/>
            <a:r>
              <a:rPr lang="en-GB" sz="3600" b="1" dirty="0">
                <a:latin typeface="+mn-lt"/>
              </a:rPr>
              <a:t>How did you do?</a:t>
            </a:r>
            <a:endParaRPr lang="en-GB" sz="3600" dirty="0">
              <a:latin typeface="+mn-lt"/>
            </a:endParaRPr>
          </a:p>
        </p:txBody>
      </p:sp>
      <p:pic>
        <p:nvPicPr>
          <p:cNvPr id="3" name="Picture 2">
            <a:extLst>
              <a:ext uri="{FF2B5EF4-FFF2-40B4-BE49-F238E27FC236}">
                <a16:creationId xmlns:a16="http://schemas.microsoft.com/office/drawing/2014/main" id="{0A6F8701-684D-4ACF-8BF5-C816DB8C3A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96136" y="340188"/>
            <a:ext cx="876779" cy="876779"/>
          </a:xfrm>
          <a:prstGeom prst="rect">
            <a:avLst/>
          </a:prstGeom>
        </p:spPr>
      </p:pic>
      <p:sp>
        <p:nvSpPr>
          <p:cNvPr id="4" name="Rectangle 3">
            <a:extLst>
              <a:ext uri="{FF2B5EF4-FFF2-40B4-BE49-F238E27FC236}">
                <a16:creationId xmlns:a16="http://schemas.microsoft.com/office/drawing/2014/main" id="{FB4CE895-A157-4D34-939D-AD9B130BA792}"/>
              </a:ext>
            </a:extLst>
          </p:cNvPr>
          <p:cNvSpPr/>
          <p:nvPr/>
        </p:nvSpPr>
        <p:spPr>
          <a:xfrm>
            <a:off x="943654" y="1969475"/>
            <a:ext cx="10190871" cy="375607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As she rounded the final bend, Kate’s heart was </a:t>
            </a:r>
            <a:r>
              <a:rPr lang="en-GB" sz="2400" u="sng" dirty="0">
                <a:solidFill>
                  <a:srgbClr val="FF0000"/>
                </a:solidFill>
              </a:rPr>
              <a:t>thundering</a:t>
            </a:r>
            <a:r>
              <a:rPr lang="en-GB" sz="2400" dirty="0">
                <a:solidFill>
                  <a:srgbClr val="FF0000"/>
                </a:solidFill>
              </a:rPr>
              <a:t> loudly </a:t>
            </a:r>
            <a:r>
              <a:rPr lang="en-GB" sz="2400" dirty="0">
                <a:solidFill>
                  <a:schemeClr val="tx1"/>
                </a:solidFill>
              </a:rPr>
              <a:t>in her chest. She had </a:t>
            </a:r>
            <a:r>
              <a:rPr lang="en-GB" sz="2400" u="sng" dirty="0">
                <a:solidFill>
                  <a:srgbClr val="FF0000"/>
                </a:solidFill>
              </a:rPr>
              <a:t>trained</a:t>
            </a:r>
            <a:r>
              <a:rPr lang="en-GB" sz="2400" dirty="0">
                <a:solidFill>
                  <a:srgbClr val="FF0000"/>
                </a:solidFill>
              </a:rPr>
              <a:t> so hard </a:t>
            </a:r>
            <a:r>
              <a:rPr lang="en-GB" sz="2400" dirty="0">
                <a:solidFill>
                  <a:schemeClr val="tx1"/>
                </a:solidFill>
              </a:rPr>
              <a:t>for this race and now she was in with a good chance of winning. </a:t>
            </a:r>
            <a:r>
              <a:rPr lang="en-GB" sz="2400" dirty="0">
                <a:solidFill>
                  <a:srgbClr val="FF0000"/>
                </a:solidFill>
              </a:rPr>
              <a:t>Quickly </a:t>
            </a:r>
            <a:r>
              <a:rPr lang="en-GB" sz="2400" u="sng" dirty="0">
                <a:solidFill>
                  <a:srgbClr val="FF0000"/>
                </a:solidFill>
              </a:rPr>
              <a:t>looking</a:t>
            </a:r>
            <a:r>
              <a:rPr lang="en-GB" sz="2400" dirty="0">
                <a:solidFill>
                  <a:srgbClr val="FF0000"/>
                </a:solidFill>
              </a:rPr>
              <a:t> behind her,</a:t>
            </a:r>
            <a:r>
              <a:rPr lang="en-GB" sz="2400" dirty="0">
                <a:solidFill>
                  <a:schemeClr val="tx1"/>
                </a:solidFill>
              </a:rPr>
              <a:t> she noticed that her key rival was making ground on her. </a:t>
            </a:r>
            <a:r>
              <a:rPr lang="en-GB" sz="2400" dirty="0">
                <a:solidFill>
                  <a:srgbClr val="FF0000"/>
                </a:solidFill>
              </a:rPr>
              <a:t>Seconds later</a:t>
            </a:r>
            <a:r>
              <a:rPr lang="en-GB" sz="2400" dirty="0">
                <a:solidFill>
                  <a:schemeClr val="tx1"/>
                </a:solidFill>
              </a:rPr>
              <a:t>, she </a:t>
            </a:r>
            <a:r>
              <a:rPr lang="en-GB" sz="2400" u="sng" dirty="0">
                <a:solidFill>
                  <a:srgbClr val="FF0000"/>
                </a:solidFill>
              </a:rPr>
              <a:t>was</a:t>
            </a:r>
            <a:r>
              <a:rPr lang="en-GB" sz="2400" dirty="0">
                <a:solidFill>
                  <a:schemeClr val="tx1"/>
                </a:solidFill>
              </a:rPr>
              <a:t> right on Kate’s heels. </a:t>
            </a:r>
            <a:r>
              <a:rPr lang="en-GB" sz="2400" dirty="0">
                <a:solidFill>
                  <a:srgbClr val="FF0000"/>
                </a:solidFill>
              </a:rPr>
              <a:t>Ahead of her</a:t>
            </a:r>
            <a:r>
              <a:rPr lang="en-GB" sz="2400" dirty="0">
                <a:solidFill>
                  <a:schemeClr val="tx1"/>
                </a:solidFill>
              </a:rPr>
              <a:t>, she could </a:t>
            </a:r>
            <a:r>
              <a:rPr lang="en-GB" sz="2400" u="sng" dirty="0">
                <a:solidFill>
                  <a:srgbClr val="FF0000"/>
                </a:solidFill>
              </a:rPr>
              <a:t>see</a:t>
            </a:r>
            <a:r>
              <a:rPr lang="en-GB" sz="2400" dirty="0">
                <a:solidFill>
                  <a:schemeClr val="tx1"/>
                </a:solidFill>
              </a:rPr>
              <a:t> the finish line. </a:t>
            </a:r>
            <a:r>
              <a:rPr lang="en-GB" sz="2400" dirty="0">
                <a:solidFill>
                  <a:srgbClr val="FF0000"/>
                </a:solidFill>
              </a:rPr>
              <a:t>Because she couldn’t </a:t>
            </a:r>
            <a:r>
              <a:rPr lang="en-GB" sz="2400" u="sng" dirty="0">
                <a:solidFill>
                  <a:srgbClr val="FF0000"/>
                </a:solidFill>
              </a:rPr>
              <a:t>consider</a:t>
            </a:r>
            <a:r>
              <a:rPr lang="en-GB" sz="2400" dirty="0">
                <a:solidFill>
                  <a:srgbClr val="FF0000"/>
                </a:solidFill>
              </a:rPr>
              <a:t> losing </a:t>
            </a:r>
            <a:r>
              <a:rPr lang="en-GB" sz="2400" dirty="0">
                <a:solidFill>
                  <a:schemeClr val="tx1"/>
                </a:solidFill>
              </a:rPr>
              <a:t>this race, she found one last effort and </a:t>
            </a:r>
            <a:r>
              <a:rPr lang="en-GB" sz="2400" dirty="0">
                <a:solidFill>
                  <a:srgbClr val="FF0000"/>
                </a:solidFill>
              </a:rPr>
              <a:t>desperately </a:t>
            </a:r>
            <a:r>
              <a:rPr lang="en-GB" sz="2400" u="sng" dirty="0">
                <a:solidFill>
                  <a:srgbClr val="FF0000"/>
                </a:solidFill>
              </a:rPr>
              <a:t>sprinted</a:t>
            </a:r>
            <a:r>
              <a:rPr lang="en-GB" sz="2400" dirty="0">
                <a:solidFill>
                  <a:schemeClr val="tx1"/>
                </a:solidFill>
              </a:rPr>
              <a:t> for the finish. Crossing the line, </a:t>
            </a:r>
            <a:r>
              <a:rPr lang="en-GB" sz="2400" dirty="0">
                <a:solidFill>
                  <a:srgbClr val="FF0000"/>
                </a:solidFill>
              </a:rPr>
              <a:t>she </a:t>
            </a:r>
            <a:r>
              <a:rPr lang="en-GB" sz="2400" u="sng" dirty="0">
                <a:solidFill>
                  <a:srgbClr val="FF0000"/>
                </a:solidFill>
              </a:rPr>
              <a:t>raised</a:t>
            </a:r>
            <a:r>
              <a:rPr lang="en-GB" sz="2400" dirty="0">
                <a:solidFill>
                  <a:srgbClr val="FF0000"/>
                </a:solidFill>
              </a:rPr>
              <a:t> her arms excitedly.</a:t>
            </a:r>
            <a:r>
              <a:rPr lang="en-GB" sz="2400" dirty="0">
                <a:solidFill>
                  <a:schemeClr val="tx1"/>
                </a:solidFill>
              </a:rPr>
              <a:t> She had done it!</a:t>
            </a:r>
          </a:p>
        </p:txBody>
      </p:sp>
    </p:spTree>
    <p:extLst>
      <p:ext uri="{BB962C8B-B14F-4D97-AF65-F5344CB8AC3E}">
        <p14:creationId xmlns:p14="http://schemas.microsoft.com/office/powerpoint/2010/main" val="3544999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062089" y="182246"/>
            <a:ext cx="7672754" cy="858764"/>
          </a:xfrm>
          <a:solidFill>
            <a:schemeClr val="accent2">
              <a:lumMod val="40000"/>
              <a:lumOff val="60000"/>
            </a:schemeClr>
          </a:solidFill>
          <a:ln>
            <a:solidFill>
              <a:schemeClr val="accent1"/>
            </a:solidFill>
          </a:ln>
        </p:spPr>
        <p:txBody>
          <a:bodyPr>
            <a:normAutofit fontScale="90000"/>
          </a:bodyPr>
          <a:lstStyle/>
          <a:p>
            <a:r>
              <a:rPr lang="en-GB" sz="3600" dirty="0">
                <a:latin typeface="+mn-lt"/>
              </a:rPr>
              <a:t>Prepositions and prepositional phrases are useful devices to add description to a text.</a:t>
            </a:r>
          </a:p>
        </p:txBody>
      </p:sp>
      <p:sp>
        <p:nvSpPr>
          <p:cNvPr id="2" name="Rectangle 1">
            <a:extLst>
              <a:ext uri="{FF2B5EF4-FFF2-40B4-BE49-F238E27FC236}">
                <a16:creationId xmlns:a16="http://schemas.microsoft.com/office/drawing/2014/main" id="{6FDA525B-2C88-4631-8A27-C5387B670069}"/>
              </a:ext>
            </a:extLst>
          </p:cNvPr>
          <p:cNvSpPr/>
          <p:nvPr/>
        </p:nvSpPr>
        <p:spPr>
          <a:xfrm>
            <a:off x="838200" y="1301261"/>
            <a:ext cx="10515600" cy="1146517"/>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Prepositional phrases can function as an adverb. If they are written at the beginning of a sentence, they need a comma after the phrase – just like a fronted adverbial.</a:t>
            </a:r>
          </a:p>
        </p:txBody>
      </p:sp>
      <p:sp>
        <p:nvSpPr>
          <p:cNvPr id="3" name="Rectangle 2">
            <a:extLst>
              <a:ext uri="{FF2B5EF4-FFF2-40B4-BE49-F238E27FC236}">
                <a16:creationId xmlns:a16="http://schemas.microsoft.com/office/drawing/2014/main" id="{EC67D50E-478C-4598-9194-B99470E8074B}"/>
              </a:ext>
            </a:extLst>
          </p:cNvPr>
          <p:cNvSpPr/>
          <p:nvPr/>
        </p:nvSpPr>
        <p:spPr>
          <a:xfrm>
            <a:off x="838200" y="2722096"/>
            <a:ext cx="4768948" cy="369980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Examples of prepositional phrases</a:t>
            </a:r>
          </a:p>
          <a:p>
            <a:pPr algn="ctr"/>
            <a:r>
              <a:rPr lang="en-GB" sz="2400" dirty="0">
                <a:solidFill>
                  <a:schemeClr val="tx1"/>
                </a:solidFill>
              </a:rPr>
              <a:t>Above them, …</a:t>
            </a:r>
          </a:p>
          <a:p>
            <a:pPr algn="ctr"/>
            <a:r>
              <a:rPr lang="en-GB" sz="2400" dirty="0">
                <a:solidFill>
                  <a:schemeClr val="tx1"/>
                </a:solidFill>
              </a:rPr>
              <a:t>Next to them,…</a:t>
            </a:r>
          </a:p>
          <a:p>
            <a:pPr algn="ctr"/>
            <a:r>
              <a:rPr lang="en-GB" sz="2400" dirty="0">
                <a:solidFill>
                  <a:schemeClr val="tx1"/>
                </a:solidFill>
              </a:rPr>
              <a:t>Below them, …</a:t>
            </a:r>
          </a:p>
          <a:p>
            <a:pPr algn="ctr"/>
            <a:r>
              <a:rPr lang="en-GB" sz="2400" dirty="0">
                <a:solidFill>
                  <a:schemeClr val="tx1"/>
                </a:solidFill>
              </a:rPr>
              <a:t>To one side, …</a:t>
            </a:r>
          </a:p>
          <a:p>
            <a:pPr algn="ctr"/>
            <a:r>
              <a:rPr lang="en-GB" sz="2400" dirty="0">
                <a:solidFill>
                  <a:schemeClr val="tx1"/>
                </a:solidFill>
              </a:rPr>
              <a:t>On the ground, …</a:t>
            </a:r>
          </a:p>
          <a:p>
            <a:pPr algn="ctr"/>
            <a:r>
              <a:rPr lang="en-GB" sz="2400" dirty="0">
                <a:solidFill>
                  <a:schemeClr val="tx1"/>
                </a:solidFill>
              </a:rPr>
              <a:t>In the distance, …</a:t>
            </a:r>
          </a:p>
          <a:p>
            <a:pPr algn="ctr"/>
            <a:r>
              <a:rPr lang="en-GB" sz="2400" dirty="0">
                <a:solidFill>
                  <a:schemeClr val="tx1"/>
                </a:solidFill>
              </a:rPr>
              <a:t>Some way off, …</a:t>
            </a:r>
          </a:p>
        </p:txBody>
      </p:sp>
      <p:sp>
        <p:nvSpPr>
          <p:cNvPr id="4" name="Explosion: 8 Points 3">
            <a:extLst>
              <a:ext uri="{FF2B5EF4-FFF2-40B4-BE49-F238E27FC236}">
                <a16:creationId xmlns:a16="http://schemas.microsoft.com/office/drawing/2014/main" id="{93B3CD32-B527-4A12-8E0C-CFF02E940BC1}"/>
              </a:ext>
            </a:extLst>
          </p:cNvPr>
          <p:cNvSpPr/>
          <p:nvPr/>
        </p:nvSpPr>
        <p:spPr>
          <a:xfrm>
            <a:off x="6316394" y="2599003"/>
            <a:ext cx="4178104" cy="3945988"/>
          </a:xfrm>
          <a:prstGeom prst="irregularSeal1">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Can you think of any more?</a:t>
            </a:r>
          </a:p>
        </p:txBody>
      </p:sp>
      <p:pic>
        <p:nvPicPr>
          <p:cNvPr id="6" name="Picture 5">
            <a:extLst>
              <a:ext uri="{FF2B5EF4-FFF2-40B4-BE49-F238E27FC236}">
                <a16:creationId xmlns:a16="http://schemas.microsoft.com/office/drawing/2014/main" id="{4D98428E-63CC-409E-8622-D4855DCA1A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Tree>
    <p:extLst>
      <p:ext uri="{BB962C8B-B14F-4D97-AF65-F5344CB8AC3E}">
        <p14:creationId xmlns:p14="http://schemas.microsoft.com/office/powerpoint/2010/main" val="1992665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365125"/>
            <a:ext cx="9796975" cy="1013509"/>
          </a:xfrm>
          <a:solidFill>
            <a:schemeClr val="accent2">
              <a:lumMod val="40000"/>
              <a:lumOff val="60000"/>
            </a:schemeClr>
          </a:solidFill>
          <a:ln>
            <a:solidFill>
              <a:schemeClr val="accent1"/>
            </a:solidFill>
          </a:ln>
        </p:spPr>
        <p:txBody>
          <a:bodyPr>
            <a:normAutofit/>
          </a:bodyPr>
          <a:lstStyle/>
          <a:p>
            <a:pPr algn="ctr"/>
            <a:r>
              <a:rPr lang="en-GB" sz="3200" b="1" dirty="0">
                <a:latin typeface="+mn-lt"/>
              </a:rPr>
              <a:t>Your turn</a:t>
            </a:r>
            <a:r>
              <a:rPr lang="en-GB" sz="3200" dirty="0">
                <a:latin typeface="+mn-lt"/>
              </a:rPr>
              <a:t>: can you identify the prepositional phrases in this text?</a:t>
            </a:r>
          </a:p>
        </p:txBody>
      </p:sp>
      <p:sp>
        <p:nvSpPr>
          <p:cNvPr id="2" name="Rectangle 1">
            <a:extLst>
              <a:ext uri="{FF2B5EF4-FFF2-40B4-BE49-F238E27FC236}">
                <a16:creationId xmlns:a16="http://schemas.microsoft.com/office/drawing/2014/main" id="{3F77756F-F829-469C-A85E-07AC815F70D2}"/>
              </a:ext>
            </a:extLst>
          </p:cNvPr>
          <p:cNvSpPr/>
          <p:nvPr/>
        </p:nvSpPr>
        <p:spPr>
          <a:xfrm>
            <a:off x="838200" y="1575582"/>
            <a:ext cx="9862518" cy="392488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In front of her, stood the strangest person she had ever seen. On his head, a large, floppy hat hung limply to one side. Below that, his tired, wrinkled face seemed to be looking quizzically at her. From his expression, she couldn’t tell if he was friend or foe. Covering his entire body, a long, patchwork coat floated down to the ground. Her gaze fell to the muddy boots which completed the outfit.</a:t>
            </a:r>
          </a:p>
        </p:txBody>
      </p:sp>
      <p:pic>
        <p:nvPicPr>
          <p:cNvPr id="6" name="Picture 5">
            <a:extLst>
              <a:ext uri="{FF2B5EF4-FFF2-40B4-BE49-F238E27FC236}">
                <a16:creationId xmlns:a16="http://schemas.microsoft.com/office/drawing/2014/main" id="{7F4AD470-E451-4B4C-A1C6-CC681C2F8A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9531" y="252585"/>
            <a:ext cx="965658" cy="965658"/>
          </a:xfrm>
          <a:prstGeom prst="rect">
            <a:avLst/>
          </a:prstGeom>
        </p:spPr>
      </p:pic>
    </p:spTree>
    <p:extLst>
      <p:ext uri="{BB962C8B-B14F-4D97-AF65-F5344CB8AC3E}">
        <p14:creationId xmlns:p14="http://schemas.microsoft.com/office/powerpoint/2010/main" val="1723053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365125"/>
            <a:ext cx="9796975" cy="1013509"/>
          </a:xfrm>
          <a:solidFill>
            <a:schemeClr val="accent2">
              <a:lumMod val="40000"/>
              <a:lumOff val="60000"/>
            </a:schemeClr>
          </a:solidFill>
          <a:ln>
            <a:solidFill>
              <a:schemeClr val="accent1"/>
            </a:solidFill>
          </a:ln>
        </p:spPr>
        <p:txBody>
          <a:bodyPr>
            <a:normAutofit/>
          </a:bodyPr>
          <a:lstStyle/>
          <a:p>
            <a:pPr algn="ctr"/>
            <a:r>
              <a:rPr lang="en-GB" sz="3200" b="1" dirty="0">
                <a:latin typeface="+mn-lt"/>
              </a:rPr>
              <a:t>Your turn</a:t>
            </a:r>
            <a:r>
              <a:rPr lang="en-GB" sz="3200" dirty="0">
                <a:latin typeface="+mn-lt"/>
              </a:rPr>
              <a:t>: can you identify the prepositional phrases in this text?</a:t>
            </a:r>
          </a:p>
        </p:txBody>
      </p:sp>
      <p:sp>
        <p:nvSpPr>
          <p:cNvPr id="2" name="Rectangle 1">
            <a:extLst>
              <a:ext uri="{FF2B5EF4-FFF2-40B4-BE49-F238E27FC236}">
                <a16:creationId xmlns:a16="http://schemas.microsoft.com/office/drawing/2014/main" id="{3F77756F-F829-469C-A85E-07AC815F70D2}"/>
              </a:ext>
            </a:extLst>
          </p:cNvPr>
          <p:cNvSpPr/>
          <p:nvPr/>
        </p:nvSpPr>
        <p:spPr>
          <a:xfrm>
            <a:off x="838200" y="1575582"/>
            <a:ext cx="9862518" cy="392488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FF0000"/>
                </a:solidFill>
              </a:rPr>
              <a:t>In front of her, </a:t>
            </a:r>
            <a:r>
              <a:rPr lang="en-GB" sz="2800" dirty="0">
                <a:solidFill>
                  <a:schemeClr val="tx1"/>
                </a:solidFill>
              </a:rPr>
              <a:t>stood the strangest person she had ever seen. </a:t>
            </a:r>
            <a:r>
              <a:rPr lang="en-GB" sz="2800" dirty="0">
                <a:solidFill>
                  <a:srgbClr val="FF0000"/>
                </a:solidFill>
              </a:rPr>
              <a:t>On his head</a:t>
            </a:r>
            <a:r>
              <a:rPr lang="en-GB" sz="2800" dirty="0">
                <a:solidFill>
                  <a:schemeClr val="tx1"/>
                </a:solidFill>
              </a:rPr>
              <a:t>, a large, floppy hat hung limply </a:t>
            </a:r>
            <a:r>
              <a:rPr lang="en-GB" sz="2800" dirty="0">
                <a:solidFill>
                  <a:srgbClr val="FF0000"/>
                </a:solidFill>
              </a:rPr>
              <a:t>to one side</a:t>
            </a:r>
            <a:r>
              <a:rPr lang="en-GB" sz="2800" dirty="0">
                <a:solidFill>
                  <a:schemeClr val="tx1"/>
                </a:solidFill>
              </a:rPr>
              <a:t>. </a:t>
            </a:r>
            <a:r>
              <a:rPr lang="en-GB" sz="2800" dirty="0">
                <a:solidFill>
                  <a:srgbClr val="FF0000"/>
                </a:solidFill>
              </a:rPr>
              <a:t>Below that</a:t>
            </a:r>
            <a:r>
              <a:rPr lang="en-GB" sz="2800" dirty="0">
                <a:solidFill>
                  <a:schemeClr val="tx1"/>
                </a:solidFill>
              </a:rPr>
              <a:t>, his tired, wrinkled face seemed to be looking quizzically at her. From his expression, she couldn’t tell if he was friend or foe. </a:t>
            </a:r>
            <a:r>
              <a:rPr lang="en-GB" sz="2800" dirty="0">
                <a:solidFill>
                  <a:srgbClr val="FF0000"/>
                </a:solidFill>
              </a:rPr>
              <a:t>Covering his entire body</a:t>
            </a:r>
            <a:r>
              <a:rPr lang="en-GB" sz="2800" dirty="0">
                <a:solidFill>
                  <a:schemeClr val="tx1"/>
                </a:solidFill>
              </a:rPr>
              <a:t>, a long, patchwork coat floated </a:t>
            </a:r>
            <a:r>
              <a:rPr lang="en-GB" sz="2800" dirty="0">
                <a:solidFill>
                  <a:srgbClr val="FF0000"/>
                </a:solidFill>
              </a:rPr>
              <a:t>down to the ground</a:t>
            </a:r>
            <a:r>
              <a:rPr lang="en-GB" sz="2800" dirty="0">
                <a:solidFill>
                  <a:schemeClr val="tx1"/>
                </a:solidFill>
              </a:rPr>
              <a:t>. Her gaze fell to the muddy boots which completed the outfit.</a:t>
            </a:r>
          </a:p>
        </p:txBody>
      </p:sp>
      <p:pic>
        <p:nvPicPr>
          <p:cNvPr id="6" name="Picture 5">
            <a:extLst>
              <a:ext uri="{FF2B5EF4-FFF2-40B4-BE49-F238E27FC236}">
                <a16:creationId xmlns:a16="http://schemas.microsoft.com/office/drawing/2014/main" id="{7F4AD470-E451-4B4C-A1C6-CC681C2F8A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9531" y="252585"/>
            <a:ext cx="965658" cy="965658"/>
          </a:xfrm>
          <a:prstGeom prst="rect">
            <a:avLst/>
          </a:prstGeom>
        </p:spPr>
      </p:pic>
    </p:spTree>
    <p:extLst>
      <p:ext uri="{BB962C8B-B14F-4D97-AF65-F5344CB8AC3E}">
        <p14:creationId xmlns:p14="http://schemas.microsoft.com/office/powerpoint/2010/main" val="3942364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23557" y="365126"/>
            <a:ext cx="9945857" cy="1116564"/>
          </a:xfrm>
          <a:solidFill>
            <a:schemeClr val="accent2">
              <a:lumMod val="40000"/>
              <a:lumOff val="60000"/>
            </a:schemeClr>
          </a:solidFill>
          <a:ln>
            <a:solidFill>
              <a:schemeClr val="accent1"/>
            </a:solidFill>
          </a:ln>
        </p:spPr>
        <p:txBody>
          <a:bodyPr>
            <a:noAutofit/>
          </a:bodyPr>
          <a:lstStyle/>
          <a:p>
            <a:r>
              <a:rPr lang="en-GB" sz="3200" b="1" dirty="0">
                <a:latin typeface="+mn-lt"/>
              </a:rPr>
              <a:t>Similes</a:t>
            </a:r>
            <a:r>
              <a:rPr lang="en-GB" sz="3200" dirty="0">
                <a:latin typeface="+mn-lt"/>
              </a:rPr>
              <a:t> make comparisons between two different things. They usually use the words ‘as’ or ‘like’ to compare.</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1935478" y="1805248"/>
            <a:ext cx="7236655" cy="84406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Her fingers were </a:t>
            </a:r>
            <a:r>
              <a:rPr lang="en-GB" sz="2800" b="1" u="sng" dirty="0">
                <a:solidFill>
                  <a:schemeClr val="tx1"/>
                </a:solidFill>
              </a:rPr>
              <a:t>as cold as ice</a:t>
            </a:r>
            <a:r>
              <a:rPr lang="en-GB" sz="2800" dirty="0">
                <a:solidFill>
                  <a:schemeClr val="tx1"/>
                </a:solidFill>
              </a:rPr>
              <a:t>.</a:t>
            </a:r>
          </a:p>
        </p:txBody>
      </p:sp>
      <p:pic>
        <p:nvPicPr>
          <p:cNvPr id="8" name="Picture 7">
            <a:extLst>
              <a:ext uri="{FF2B5EF4-FFF2-40B4-BE49-F238E27FC236}">
                <a16:creationId xmlns:a16="http://schemas.microsoft.com/office/drawing/2014/main" id="{CA8098BD-DE71-4F4D-BF0E-2BA8A5ED4E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2" name="Rectangle: Rounded Corners 1">
            <a:extLst>
              <a:ext uri="{FF2B5EF4-FFF2-40B4-BE49-F238E27FC236}">
                <a16:creationId xmlns:a16="http://schemas.microsoft.com/office/drawing/2014/main" id="{FE5F7035-502C-4C21-9170-95D41A607B66}"/>
              </a:ext>
            </a:extLst>
          </p:cNvPr>
          <p:cNvSpPr/>
          <p:nvPr/>
        </p:nvSpPr>
        <p:spPr>
          <a:xfrm>
            <a:off x="2817641" y="2907272"/>
            <a:ext cx="5106572" cy="153337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Discussion</a:t>
            </a:r>
          </a:p>
          <a:p>
            <a:pPr algn="ctr"/>
            <a:r>
              <a:rPr lang="en-GB" sz="2400" dirty="0">
                <a:solidFill>
                  <a:schemeClr val="tx1"/>
                </a:solidFill>
              </a:rPr>
              <a:t>How does the simile help the reader to understand what the author means?</a:t>
            </a:r>
          </a:p>
        </p:txBody>
      </p:sp>
      <p:sp>
        <p:nvSpPr>
          <p:cNvPr id="9" name="Rectangle: Rounded Corners 8">
            <a:extLst>
              <a:ext uri="{FF2B5EF4-FFF2-40B4-BE49-F238E27FC236}">
                <a16:creationId xmlns:a16="http://schemas.microsoft.com/office/drawing/2014/main" id="{0F57C045-039A-4B77-97E4-67BA46235CFA}"/>
              </a:ext>
            </a:extLst>
          </p:cNvPr>
          <p:cNvSpPr/>
          <p:nvPr/>
        </p:nvSpPr>
        <p:spPr>
          <a:xfrm>
            <a:off x="1752600" y="4698611"/>
            <a:ext cx="7236655" cy="146538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By comparing her fingers to something we know to be very cold – ice – we understand just how cold her fingers are!</a:t>
            </a:r>
          </a:p>
        </p:txBody>
      </p:sp>
      <p:pic>
        <p:nvPicPr>
          <p:cNvPr id="1026" name="Picture 2" descr="Image result for cold fingers">
            <a:extLst>
              <a:ext uri="{FF2B5EF4-FFF2-40B4-BE49-F238E27FC236}">
                <a16:creationId xmlns:a16="http://schemas.microsoft.com/office/drawing/2014/main" id="{230922C1-2F1A-4D0E-BAF5-22D1CF78F7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99491" y="2693805"/>
            <a:ext cx="2143125" cy="30480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9810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23557" y="365126"/>
            <a:ext cx="9945857" cy="1116564"/>
          </a:xfrm>
          <a:solidFill>
            <a:schemeClr val="accent2">
              <a:lumMod val="40000"/>
              <a:lumOff val="60000"/>
            </a:schemeClr>
          </a:solidFill>
          <a:ln>
            <a:solidFill>
              <a:schemeClr val="accent1"/>
            </a:solidFill>
          </a:ln>
        </p:spPr>
        <p:txBody>
          <a:bodyPr>
            <a:noAutofit/>
          </a:bodyPr>
          <a:lstStyle/>
          <a:p>
            <a:pPr algn="ctr"/>
            <a:r>
              <a:rPr lang="en-GB" sz="3200" b="1" dirty="0">
                <a:latin typeface="+mn-lt"/>
              </a:rPr>
              <a:t>Your turn</a:t>
            </a:r>
            <a:r>
              <a:rPr lang="en-GB" sz="3200" dirty="0">
                <a:latin typeface="+mn-lt"/>
              </a:rPr>
              <a:t>: can you recognise the similes in this poem?</a:t>
            </a:r>
          </a:p>
        </p:txBody>
      </p:sp>
      <p:pic>
        <p:nvPicPr>
          <p:cNvPr id="8" name="Picture 7">
            <a:extLst>
              <a:ext uri="{FF2B5EF4-FFF2-40B4-BE49-F238E27FC236}">
                <a16:creationId xmlns:a16="http://schemas.microsoft.com/office/drawing/2014/main" id="{CA8098BD-DE71-4F4D-BF0E-2BA8A5ED4E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3" name="Rectangle 2">
            <a:extLst>
              <a:ext uri="{FF2B5EF4-FFF2-40B4-BE49-F238E27FC236}">
                <a16:creationId xmlns:a16="http://schemas.microsoft.com/office/drawing/2014/main" id="{DC8E0FC3-E794-4723-B327-6F469CE95B42}"/>
              </a:ext>
            </a:extLst>
          </p:cNvPr>
          <p:cNvSpPr/>
          <p:nvPr/>
        </p:nvSpPr>
        <p:spPr>
          <a:xfrm>
            <a:off x="450166" y="1856935"/>
            <a:ext cx="7188591" cy="4543865"/>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The Cobra</a:t>
            </a:r>
          </a:p>
          <a:p>
            <a:pPr algn="ctr"/>
            <a:endParaRPr lang="en-GB" sz="2400" dirty="0">
              <a:solidFill>
                <a:schemeClr val="tx1"/>
              </a:solidFill>
            </a:endParaRPr>
          </a:p>
          <a:p>
            <a:pPr algn="ctr"/>
            <a:r>
              <a:rPr lang="en-GB" sz="2400" dirty="0">
                <a:solidFill>
                  <a:schemeClr val="tx1"/>
                </a:solidFill>
              </a:rPr>
              <a:t>His marks are honeycomb</a:t>
            </a:r>
          </a:p>
          <a:p>
            <a:pPr algn="ctr"/>
            <a:r>
              <a:rPr lang="en-GB" sz="2400" dirty="0">
                <a:solidFill>
                  <a:schemeClr val="tx1"/>
                </a:solidFill>
              </a:rPr>
              <a:t>His eyes are like flying saucers,</a:t>
            </a:r>
          </a:p>
          <a:p>
            <a:pPr algn="ctr"/>
            <a:r>
              <a:rPr lang="en-GB" sz="2400" dirty="0">
                <a:solidFill>
                  <a:schemeClr val="tx1"/>
                </a:solidFill>
              </a:rPr>
              <a:t>His ribs stretch like elastic bands.</a:t>
            </a:r>
          </a:p>
          <a:p>
            <a:pPr algn="ctr"/>
            <a:r>
              <a:rPr lang="en-GB" sz="2400" dirty="0">
                <a:solidFill>
                  <a:schemeClr val="tx1"/>
                </a:solidFill>
              </a:rPr>
              <a:t>The curled teeth shining and ready for the victim.</a:t>
            </a:r>
          </a:p>
          <a:p>
            <a:pPr algn="ctr"/>
            <a:r>
              <a:rPr lang="en-GB" sz="2400" dirty="0">
                <a:solidFill>
                  <a:schemeClr val="tx1"/>
                </a:solidFill>
              </a:rPr>
              <a:t>His back patterns are stars in the moonlight.</a:t>
            </a:r>
          </a:p>
          <a:p>
            <a:pPr algn="ctr"/>
            <a:endParaRPr lang="en-GB" sz="2400" dirty="0">
              <a:solidFill>
                <a:schemeClr val="tx1"/>
              </a:solidFill>
            </a:endParaRPr>
          </a:p>
          <a:p>
            <a:pPr algn="ctr"/>
            <a:r>
              <a:rPr lang="en-GB" sz="2400" i="1" dirty="0">
                <a:solidFill>
                  <a:schemeClr val="tx1"/>
                </a:solidFill>
              </a:rPr>
              <a:t>Sharon Purves</a:t>
            </a:r>
          </a:p>
        </p:txBody>
      </p:sp>
      <p:sp>
        <p:nvSpPr>
          <p:cNvPr id="4" name="Rectangle: Rounded Corners 3">
            <a:extLst>
              <a:ext uri="{FF2B5EF4-FFF2-40B4-BE49-F238E27FC236}">
                <a16:creationId xmlns:a16="http://schemas.microsoft.com/office/drawing/2014/main" id="{6CCAF925-C05B-4B65-B991-F1A8A8B7DD23}"/>
              </a:ext>
            </a:extLst>
          </p:cNvPr>
          <p:cNvSpPr/>
          <p:nvPr/>
        </p:nvSpPr>
        <p:spPr>
          <a:xfrm>
            <a:off x="8201465" y="2757268"/>
            <a:ext cx="3123027" cy="253218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Are the similes effective? How do they help the reader to understand what the author means?</a:t>
            </a:r>
          </a:p>
        </p:txBody>
      </p:sp>
    </p:spTree>
    <p:extLst>
      <p:ext uri="{BB962C8B-B14F-4D97-AF65-F5344CB8AC3E}">
        <p14:creationId xmlns:p14="http://schemas.microsoft.com/office/powerpoint/2010/main" val="3705164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420836" y="571027"/>
            <a:ext cx="8257736" cy="892013"/>
          </a:xfrm>
          <a:solidFill>
            <a:schemeClr val="accent2">
              <a:lumMod val="40000"/>
              <a:lumOff val="60000"/>
            </a:schemeClr>
          </a:solidFill>
          <a:ln>
            <a:solidFill>
              <a:schemeClr val="accent1"/>
            </a:solidFill>
          </a:ln>
        </p:spPr>
        <p:txBody>
          <a:bodyPr>
            <a:noAutofit/>
          </a:bodyPr>
          <a:lstStyle/>
          <a:p>
            <a:pPr algn="ctr"/>
            <a:r>
              <a:rPr lang="en-GB" sz="3200" dirty="0">
                <a:latin typeface="+mn-lt"/>
              </a:rPr>
              <a:t>How did you do?</a:t>
            </a:r>
          </a:p>
        </p:txBody>
      </p:sp>
      <p:pic>
        <p:nvPicPr>
          <p:cNvPr id="8" name="Picture 7">
            <a:extLst>
              <a:ext uri="{FF2B5EF4-FFF2-40B4-BE49-F238E27FC236}">
                <a16:creationId xmlns:a16="http://schemas.microsoft.com/office/drawing/2014/main" id="{CA8098BD-DE71-4F4D-BF0E-2BA8A5ED4E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3" name="Rectangle 2">
            <a:extLst>
              <a:ext uri="{FF2B5EF4-FFF2-40B4-BE49-F238E27FC236}">
                <a16:creationId xmlns:a16="http://schemas.microsoft.com/office/drawing/2014/main" id="{DC8E0FC3-E794-4723-B327-6F469CE95B42}"/>
              </a:ext>
            </a:extLst>
          </p:cNvPr>
          <p:cNvSpPr/>
          <p:nvPr/>
        </p:nvSpPr>
        <p:spPr>
          <a:xfrm>
            <a:off x="2011680" y="1856935"/>
            <a:ext cx="7188591" cy="4543865"/>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The Cobra</a:t>
            </a:r>
          </a:p>
          <a:p>
            <a:pPr algn="ctr"/>
            <a:endParaRPr lang="en-GB" sz="2400" dirty="0">
              <a:solidFill>
                <a:schemeClr val="tx1"/>
              </a:solidFill>
            </a:endParaRPr>
          </a:p>
          <a:p>
            <a:pPr algn="ctr"/>
            <a:r>
              <a:rPr lang="en-GB" sz="2400" dirty="0">
                <a:solidFill>
                  <a:schemeClr val="tx1"/>
                </a:solidFill>
              </a:rPr>
              <a:t>His marks are honeycomb</a:t>
            </a:r>
          </a:p>
          <a:p>
            <a:pPr algn="ctr"/>
            <a:r>
              <a:rPr lang="en-GB" sz="2400" dirty="0">
                <a:solidFill>
                  <a:srgbClr val="FF0000"/>
                </a:solidFill>
              </a:rPr>
              <a:t>His eyes are like flying saucers,</a:t>
            </a:r>
          </a:p>
          <a:p>
            <a:pPr algn="ctr"/>
            <a:r>
              <a:rPr lang="en-GB" sz="2400" dirty="0">
                <a:solidFill>
                  <a:srgbClr val="FF0000"/>
                </a:solidFill>
              </a:rPr>
              <a:t>His ribs stretch like elastic bands.</a:t>
            </a:r>
          </a:p>
          <a:p>
            <a:pPr algn="ctr"/>
            <a:r>
              <a:rPr lang="en-GB" sz="2400" dirty="0">
                <a:solidFill>
                  <a:schemeClr val="tx1"/>
                </a:solidFill>
              </a:rPr>
              <a:t>The curled teeth shining and ready for the victim.</a:t>
            </a:r>
          </a:p>
          <a:p>
            <a:pPr algn="ctr"/>
            <a:r>
              <a:rPr lang="en-GB" sz="2400" dirty="0">
                <a:solidFill>
                  <a:schemeClr val="tx1"/>
                </a:solidFill>
              </a:rPr>
              <a:t>His back patterns are stars in the moonlight.</a:t>
            </a:r>
          </a:p>
          <a:p>
            <a:pPr algn="ctr"/>
            <a:endParaRPr lang="en-GB" sz="2400" dirty="0">
              <a:solidFill>
                <a:schemeClr val="tx1"/>
              </a:solidFill>
            </a:endParaRPr>
          </a:p>
          <a:p>
            <a:pPr algn="ctr"/>
            <a:r>
              <a:rPr lang="en-GB" sz="2400" i="1" dirty="0">
                <a:solidFill>
                  <a:schemeClr val="tx1"/>
                </a:solidFill>
              </a:rPr>
              <a:t>Sharon Purves</a:t>
            </a:r>
          </a:p>
        </p:txBody>
      </p:sp>
    </p:spTree>
    <p:extLst>
      <p:ext uri="{BB962C8B-B14F-4D97-AF65-F5344CB8AC3E}">
        <p14:creationId xmlns:p14="http://schemas.microsoft.com/office/powerpoint/2010/main" val="25995190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199" y="365125"/>
            <a:ext cx="9431215" cy="1337065"/>
          </a:xfrm>
          <a:solidFill>
            <a:schemeClr val="accent2">
              <a:lumMod val="40000"/>
              <a:lumOff val="60000"/>
            </a:schemeClr>
          </a:solidFill>
          <a:ln>
            <a:solidFill>
              <a:schemeClr val="accent1"/>
            </a:solidFill>
          </a:ln>
        </p:spPr>
        <p:txBody>
          <a:bodyPr>
            <a:normAutofit fontScale="90000"/>
          </a:bodyPr>
          <a:lstStyle/>
          <a:p>
            <a:pPr algn="ctr"/>
            <a:r>
              <a:rPr lang="en-GB" sz="3200" b="1" dirty="0">
                <a:latin typeface="+mn-lt"/>
              </a:rPr>
              <a:t>Metaphors </a:t>
            </a:r>
            <a:r>
              <a:rPr lang="en-GB" sz="3200" dirty="0">
                <a:latin typeface="+mn-lt"/>
              </a:rPr>
              <a:t>are devices which describe something as ‘being’ something else even though it isn’t actually that ‘something else’.</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1935478" y="1929570"/>
            <a:ext cx="7236655" cy="84406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The moon </a:t>
            </a:r>
            <a:r>
              <a:rPr lang="en-GB" sz="2800" b="1" dirty="0">
                <a:solidFill>
                  <a:schemeClr val="tx1"/>
                </a:solidFill>
              </a:rPr>
              <a:t>is</a:t>
            </a:r>
            <a:r>
              <a:rPr lang="en-GB" sz="2800" dirty="0">
                <a:solidFill>
                  <a:schemeClr val="tx1"/>
                </a:solidFill>
              </a:rPr>
              <a:t> a giant golf ball.</a:t>
            </a:r>
          </a:p>
        </p:txBody>
      </p:sp>
      <p:pic>
        <p:nvPicPr>
          <p:cNvPr id="8" name="Picture 7">
            <a:extLst>
              <a:ext uri="{FF2B5EF4-FFF2-40B4-BE49-F238E27FC236}">
                <a16:creationId xmlns:a16="http://schemas.microsoft.com/office/drawing/2014/main" id="{CA8098BD-DE71-4F4D-BF0E-2BA8A5ED4E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2" name="Rectangle: Rounded Corners 1">
            <a:extLst>
              <a:ext uri="{FF2B5EF4-FFF2-40B4-BE49-F238E27FC236}">
                <a16:creationId xmlns:a16="http://schemas.microsoft.com/office/drawing/2014/main" id="{FE5F7035-502C-4C21-9170-95D41A607B66}"/>
              </a:ext>
            </a:extLst>
          </p:cNvPr>
          <p:cNvSpPr/>
          <p:nvPr/>
        </p:nvSpPr>
        <p:spPr>
          <a:xfrm>
            <a:off x="3000519" y="2964693"/>
            <a:ext cx="5106572" cy="153337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Discussion</a:t>
            </a:r>
          </a:p>
          <a:p>
            <a:pPr algn="ctr"/>
            <a:r>
              <a:rPr lang="en-GB" sz="2400" dirty="0">
                <a:solidFill>
                  <a:schemeClr val="tx1"/>
                </a:solidFill>
              </a:rPr>
              <a:t>How does the metaphor help the reader to understand what the author means?</a:t>
            </a:r>
          </a:p>
        </p:txBody>
      </p:sp>
      <p:sp>
        <p:nvSpPr>
          <p:cNvPr id="9" name="Rectangle: Rounded Corners 8">
            <a:extLst>
              <a:ext uri="{FF2B5EF4-FFF2-40B4-BE49-F238E27FC236}">
                <a16:creationId xmlns:a16="http://schemas.microsoft.com/office/drawing/2014/main" id="{0F57C045-039A-4B77-97E4-67BA46235CFA}"/>
              </a:ext>
            </a:extLst>
          </p:cNvPr>
          <p:cNvSpPr/>
          <p:nvPr/>
        </p:nvSpPr>
        <p:spPr>
          <a:xfrm>
            <a:off x="542776" y="4689134"/>
            <a:ext cx="10022058" cy="173032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 metaphor uses some of the characteristics which </a:t>
            </a:r>
            <a:r>
              <a:rPr lang="en-GB" sz="2400" i="1" dirty="0">
                <a:solidFill>
                  <a:schemeClr val="tx1"/>
                </a:solidFill>
              </a:rPr>
              <a:t>the thing being described </a:t>
            </a:r>
            <a:r>
              <a:rPr lang="en-GB" sz="2400" dirty="0">
                <a:solidFill>
                  <a:schemeClr val="tx1"/>
                </a:solidFill>
              </a:rPr>
              <a:t>and </a:t>
            </a:r>
            <a:r>
              <a:rPr lang="en-GB" sz="2400" i="1" dirty="0">
                <a:solidFill>
                  <a:schemeClr val="tx1"/>
                </a:solidFill>
              </a:rPr>
              <a:t>the metaphorical image </a:t>
            </a:r>
            <a:r>
              <a:rPr lang="en-GB" sz="2400" dirty="0">
                <a:solidFill>
                  <a:schemeClr val="tx1"/>
                </a:solidFill>
              </a:rPr>
              <a:t>have in common. The moon and a golf ball are both spherical, white (usually) and have a rough surface. So, by using the golf ball as a metaphor for the moon, the reader has a clear image in their mind.</a:t>
            </a:r>
          </a:p>
        </p:txBody>
      </p:sp>
      <p:pic>
        <p:nvPicPr>
          <p:cNvPr id="2050" name="Picture 2" descr="Image result for the moon">
            <a:extLst>
              <a:ext uri="{FF2B5EF4-FFF2-40B4-BE49-F238E27FC236}">
                <a16:creationId xmlns:a16="http://schemas.microsoft.com/office/drawing/2014/main" id="{61613DA1-ABB6-4720-A861-B9777F2EE4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0357" y="2688636"/>
            <a:ext cx="2336019" cy="1752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29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E345BB2-0152-4B6A-B717-C2A8717CA92D}"/>
              </a:ext>
            </a:extLst>
          </p:cNvPr>
          <p:cNvSpPr/>
          <p:nvPr/>
        </p:nvSpPr>
        <p:spPr>
          <a:xfrm>
            <a:off x="618977" y="466396"/>
            <a:ext cx="7568418" cy="900332"/>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Your turn</a:t>
            </a:r>
            <a:r>
              <a:rPr lang="en-GB" sz="3200" dirty="0">
                <a:solidFill>
                  <a:schemeClr val="tx1"/>
                </a:solidFill>
              </a:rPr>
              <a:t>: can you link the metaphor to the object?</a:t>
            </a:r>
          </a:p>
        </p:txBody>
      </p:sp>
      <p:pic>
        <p:nvPicPr>
          <p:cNvPr id="4" name="Picture 3">
            <a:extLst>
              <a:ext uri="{FF2B5EF4-FFF2-40B4-BE49-F238E27FC236}">
                <a16:creationId xmlns:a16="http://schemas.microsoft.com/office/drawing/2014/main" id="{C600903E-DC98-4FFC-B4E7-EF32EFC748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6" name="Rectangle 5">
            <a:extLst>
              <a:ext uri="{FF2B5EF4-FFF2-40B4-BE49-F238E27FC236}">
                <a16:creationId xmlns:a16="http://schemas.microsoft.com/office/drawing/2014/main" id="{790CAA3F-1463-464F-B970-A4E7336596F0}"/>
              </a:ext>
            </a:extLst>
          </p:cNvPr>
          <p:cNvSpPr/>
          <p:nvPr/>
        </p:nvSpPr>
        <p:spPr>
          <a:xfrm>
            <a:off x="618977" y="1702191"/>
            <a:ext cx="5444197" cy="104100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 multi-limbed suction device.</a:t>
            </a:r>
          </a:p>
        </p:txBody>
      </p:sp>
      <p:pic>
        <p:nvPicPr>
          <p:cNvPr id="3074" name="Picture 2" descr="Image result for melting candle">
            <a:extLst>
              <a:ext uri="{FF2B5EF4-FFF2-40B4-BE49-F238E27FC236}">
                <a16:creationId xmlns:a16="http://schemas.microsoft.com/office/drawing/2014/main" id="{8339E8E7-A649-4F7E-9D74-90F0D40793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7395" y="1581003"/>
            <a:ext cx="1872892" cy="232439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26BBC6BC-20A1-4340-8443-631F30E3F1CF}"/>
              </a:ext>
            </a:extLst>
          </p:cNvPr>
          <p:cNvSpPr/>
          <p:nvPr/>
        </p:nvSpPr>
        <p:spPr>
          <a:xfrm>
            <a:off x="618972" y="4409670"/>
            <a:ext cx="5444197" cy="104100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Meat-tearing tools.</a:t>
            </a:r>
          </a:p>
        </p:txBody>
      </p:sp>
      <p:sp>
        <p:nvSpPr>
          <p:cNvPr id="9" name="Rectangle 8">
            <a:extLst>
              <a:ext uri="{FF2B5EF4-FFF2-40B4-BE49-F238E27FC236}">
                <a16:creationId xmlns:a16="http://schemas.microsoft.com/office/drawing/2014/main" id="{107E5D7C-29C8-4538-8569-342FFD095CD0}"/>
              </a:ext>
            </a:extLst>
          </p:cNvPr>
          <p:cNvSpPr/>
          <p:nvPr/>
        </p:nvSpPr>
        <p:spPr>
          <a:xfrm>
            <a:off x="618973" y="3033198"/>
            <a:ext cx="5444197" cy="104100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 tear rolled down its melting form.</a:t>
            </a:r>
          </a:p>
        </p:txBody>
      </p:sp>
      <p:pic>
        <p:nvPicPr>
          <p:cNvPr id="3076" name="Picture 4" descr="Image result for lion tjaws">
            <a:extLst>
              <a:ext uri="{FF2B5EF4-FFF2-40B4-BE49-F238E27FC236}">
                <a16:creationId xmlns:a16="http://schemas.microsoft.com/office/drawing/2014/main" id="{02326854-8657-4FC4-9905-F82BDA29F1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48512" y="4198380"/>
            <a:ext cx="2541563" cy="200547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octopus">
            <a:extLst>
              <a:ext uri="{FF2B5EF4-FFF2-40B4-BE49-F238E27FC236}">
                <a16:creationId xmlns:a16="http://schemas.microsoft.com/office/drawing/2014/main" id="{8FC270C4-DE65-47F7-A283-88D1D68727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33633" y="4198381"/>
            <a:ext cx="2744415" cy="213066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Rounded Corners 9">
            <a:extLst>
              <a:ext uri="{FF2B5EF4-FFF2-40B4-BE49-F238E27FC236}">
                <a16:creationId xmlns:a16="http://schemas.microsoft.com/office/drawing/2014/main" id="{EEA9C51F-8226-4B60-967F-55A9F23F3702}"/>
              </a:ext>
            </a:extLst>
          </p:cNvPr>
          <p:cNvSpPr/>
          <p:nvPr/>
        </p:nvSpPr>
        <p:spPr>
          <a:xfrm>
            <a:off x="618977" y="5669280"/>
            <a:ext cx="5444192" cy="91440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Your turn</a:t>
            </a:r>
            <a:r>
              <a:rPr lang="en-GB" sz="2400" dirty="0">
                <a:solidFill>
                  <a:schemeClr val="tx1"/>
                </a:solidFill>
              </a:rPr>
              <a:t>: can you create your own metaphor for these images?</a:t>
            </a:r>
          </a:p>
        </p:txBody>
      </p:sp>
    </p:spTree>
    <p:extLst>
      <p:ext uri="{BB962C8B-B14F-4D97-AF65-F5344CB8AC3E}">
        <p14:creationId xmlns:p14="http://schemas.microsoft.com/office/powerpoint/2010/main" val="3250457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23557" y="365126"/>
            <a:ext cx="9945857" cy="1116564"/>
          </a:xfrm>
          <a:solidFill>
            <a:schemeClr val="accent2">
              <a:lumMod val="40000"/>
              <a:lumOff val="60000"/>
            </a:schemeClr>
          </a:solidFill>
          <a:ln>
            <a:solidFill>
              <a:schemeClr val="accent1"/>
            </a:solidFill>
          </a:ln>
        </p:spPr>
        <p:txBody>
          <a:bodyPr>
            <a:noAutofit/>
          </a:bodyPr>
          <a:lstStyle/>
          <a:p>
            <a:pPr algn="ctr"/>
            <a:r>
              <a:rPr lang="en-GB" sz="3200" b="1" dirty="0">
                <a:latin typeface="+mn-lt"/>
              </a:rPr>
              <a:t>Your turn</a:t>
            </a:r>
            <a:r>
              <a:rPr lang="en-GB" sz="3200" dirty="0">
                <a:latin typeface="+mn-lt"/>
              </a:rPr>
              <a:t>: can you recognise the </a:t>
            </a:r>
            <a:r>
              <a:rPr lang="en-GB" sz="3200" b="1" dirty="0">
                <a:latin typeface="+mn-lt"/>
              </a:rPr>
              <a:t>metaphors</a:t>
            </a:r>
            <a:r>
              <a:rPr lang="en-GB" sz="3200" dirty="0">
                <a:latin typeface="+mn-lt"/>
              </a:rPr>
              <a:t> in this poem?</a:t>
            </a:r>
          </a:p>
        </p:txBody>
      </p:sp>
      <p:pic>
        <p:nvPicPr>
          <p:cNvPr id="8" name="Picture 7">
            <a:extLst>
              <a:ext uri="{FF2B5EF4-FFF2-40B4-BE49-F238E27FC236}">
                <a16:creationId xmlns:a16="http://schemas.microsoft.com/office/drawing/2014/main" id="{CA8098BD-DE71-4F4D-BF0E-2BA8A5ED4E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3" name="Rectangle 2">
            <a:extLst>
              <a:ext uri="{FF2B5EF4-FFF2-40B4-BE49-F238E27FC236}">
                <a16:creationId xmlns:a16="http://schemas.microsoft.com/office/drawing/2014/main" id="{DC8E0FC3-E794-4723-B327-6F469CE95B42}"/>
              </a:ext>
            </a:extLst>
          </p:cNvPr>
          <p:cNvSpPr/>
          <p:nvPr/>
        </p:nvSpPr>
        <p:spPr>
          <a:xfrm>
            <a:off x="450166" y="1856935"/>
            <a:ext cx="7188591" cy="4543865"/>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The Cobra</a:t>
            </a:r>
          </a:p>
          <a:p>
            <a:pPr algn="ctr"/>
            <a:endParaRPr lang="en-GB" sz="2400" dirty="0">
              <a:solidFill>
                <a:schemeClr val="tx1"/>
              </a:solidFill>
            </a:endParaRPr>
          </a:p>
          <a:p>
            <a:pPr algn="ctr"/>
            <a:r>
              <a:rPr lang="en-GB" sz="2400" dirty="0">
                <a:solidFill>
                  <a:schemeClr val="tx1"/>
                </a:solidFill>
              </a:rPr>
              <a:t>His marks are honeycomb</a:t>
            </a:r>
          </a:p>
          <a:p>
            <a:pPr algn="ctr"/>
            <a:r>
              <a:rPr lang="en-GB" sz="2400" dirty="0">
                <a:solidFill>
                  <a:schemeClr val="tx1"/>
                </a:solidFill>
              </a:rPr>
              <a:t>His eyes are like flying saucers,</a:t>
            </a:r>
          </a:p>
          <a:p>
            <a:pPr algn="ctr"/>
            <a:r>
              <a:rPr lang="en-GB" sz="2400" dirty="0">
                <a:solidFill>
                  <a:schemeClr val="tx1"/>
                </a:solidFill>
              </a:rPr>
              <a:t>His ribs stretch like elastic bands.</a:t>
            </a:r>
          </a:p>
          <a:p>
            <a:pPr algn="ctr"/>
            <a:r>
              <a:rPr lang="en-GB" sz="2400" dirty="0">
                <a:solidFill>
                  <a:schemeClr val="tx1"/>
                </a:solidFill>
              </a:rPr>
              <a:t>The curled teeth shining and ready for the victim.</a:t>
            </a:r>
          </a:p>
          <a:p>
            <a:pPr algn="ctr"/>
            <a:r>
              <a:rPr lang="en-GB" sz="2400" dirty="0">
                <a:solidFill>
                  <a:schemeClr val="tx1"/>
                </a:solidFill>
              </a:rPr>
              <a:t>His back patterns are stars in the moonlight.</a:t>
            </a:r>
          </a:p>
          <a:p>
            <a:pPr algn="ctr"/>
            <a:endParaRPr lang="en-GB" sz="2400" dirty="0">
              <a:solidFill>
                <a:schemeClr val="tx1"/>
              </a:solidFill>
            </a:endParaRPr>
          </a:p>
          <a:p>
            <a:pPr algn="ctr"/>
            <a:r>
              <a:rPr lang="en-GB" sz="2400" i="1" dirty="0">
                <a:solidFill>
                  <a:schemeClr val="tx1"/>
                </a:solidFill>
              </a:rPr>
              <a:t>Sharon Purves</a:t>
            </a:r>
          </a:p>
        </p:txBody>
      </p:sp>
      <p:sp>
        <p:nvSpPr>
          <p:cNvPr id="4" name="Rectangle: Rounded Corners 3">
            <a:extLst>
              <a:ext uri="{FF2B5EF4-FFF2-40B4-BE49-F238E27FC236}">
                <a16:creationId xmlns:a16="http://schemas.microsoft.com/office/drawing/2014/main" id="{6CCAF925-C05B-4B65-B991-F1A8A8B7DD23}"/>
              </a:ext>
            </a:extLst>
          </p:cNvPr>
          <p:cNvSpPr/>
          <p:nvPr/>
        </p:nvSpPr>
        <p:spPr>
          <a:xfrm>
            <a:off x="8201465" y="2757268"/>
            <a:ext cx="3123027" cy="253218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Are the metaphors effective? How do they help the reader to understand what the author means?</a:t>
            </a:r>
          </a:p>
        </p:txBody>
      </p:sp>
    </p:spTree>
    <p:extLst>
      <p:ext uri="{BB962C8B-B14F-4D97-AF65-F5344CB8AC3E}">
        <p14:creationId xmlns:p14="http://schemas.microsoft.com/office/powerpoint/2010/main" val="2582951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23557" y="365126"/>
            <a:ext cx="9945857" cy="1116564"/>
          </a:xfrm>
          <a:solidFill>
            <a:schemeClr val="accent2">
              <a:lumMod val="40000"/>
              <a:lumOff val="60000"/>
            </a:schemeClr>
          </a:solidFill>
          <a:ln>
            <a:solidFill>
              <a:schemeClr val="accent1"/>
            </a:solidFill>
          </a:ln>
        </p:spPr>
        <p:txBody>
          <a:bodyPr>
            <a:noAutofit/>
          </a:bodyPr>
          <a:lstStyle/>
          <a:p>
            <a:pPr algn="ctr"/>
            <a:r>
              <a:rPr lang="en-GB" sz="3200" b="1" dirty="0">
                <a:latin typeface="+mn-lt"/>
              </a:rPr>
              <a:t>Your turn</a:t>
            </a:r>
            <a:r>
              <a:rPr lang="en-GB" sz="3200" dirty="0">
                <a:latin typeface="+mn-lt"/>
              </a:rPr>
              <a:t>: can you recognise the metaphors in this poem?</a:t>
            </a:r>
          </a:p>
        </p:txBody>
      </p:sp>
      <p:pic>
        <p:nvPicPr>
          <p:cNvPr id="8" name="Picture 7">
            <a:extLst>
              <a:ext uri="{FF2B5EF4-FFF2-40B4-BE49-F238E27FC236}">
                <a16:creationId xmlns:a16="http://schemas.microsoft.com/office/drawing/2014/main" id="{CA8098BD-DE71-4F4D-BF0E-2BA8A5ED4E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3" name="Rectangle 2">
            <a:extLst>
              <a:ext uri="{FF2B5EF4-FFF2-40B4-BE49-F238E27FC236}">
                <a16:creationId xmlns:a16="http://schemas.microsoft.com/office/drawing/2014/main" id="{DC8E0FC3-E794-4723-B327-6F469CE95B42}"/>
              </a:ext>
            </a:extLst>
          </p:cNvPr>
          <p:cNvSpPr/>
          <p:nvPr/>
        </p:nvSpPr>
        <p:spPr>
          <a:xfrm>
            <a:off x="450166" y="1856935"/>
            <a:ext cx="7188591" cy="4543865"/>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The Cobra</a:t>
            </a:r>
          </a:p>
          <a:p>
            <a:pPr algn="ctr"/>
            <a:endParaRPr lang="en-GB" sz="2400" dirty="0">
              <a:solidFill>
                <a:schemeClr val="tx1"/>
              </a:solidFill>
            </a:endParaRPr>
          </a:p>
          <a:p>
            <a:pPr algn="ctr"/>
            <a:r>
              <a:rPr lang="en-GB" sz="2400" dirty="0">
                <a:solidFill>
                  <a:srgbClr val="FF0000"/>
                </a:solidFill>
              </a:rPr>
              <a:t>His marks are honeycomb</a:t>
            </a:r>
          </a:p>
          <a:p>
            <a:pPr algn="ctr"/>
            <a:r>
              <a:rPr lang="en-GB" sz="2400" dirty="0">
                <a:solidFill>
                  <a:schemeClr val="tx1"/>
                </a:solidFill>
              </a:rPr>
              <a:t>His eyes are like flying saucers,</a:t>
            </a:r>
          </a:p>
          <a:p>
            <a:pPr algn="ctr"/>
            <a:r>
              <a:rPr lang="en-GB" sz="2400" dirty="0">
                <a:solidFill>
                  <a:schemeClr val="tx1"/>
                </a:solidFill>
              </a:rPr>
              <a:t>His ribs stretch like elastic bands.</a:t>
            </a:r>
          </a:p>
          <a:p>
            <a:pPr algn="ctr"/>
            <a:r>
              <a:rPr lang="en-GB" sz="2400" dirty="0">
                <a:solidFill>
                  <a:schemeClr val="tx1"/>
                </a:solidFill>
              </a:rPr>
              <a:t>The curled teeth shining and ready for the victim.</a:t>
            </a:r>
          </a:p>
          <a:p>
            <a:pPr algn="ctr"/>
            <a:r>
              <a:rPr lang="en-GB" sz="2400" dirty="0">
                <a:solidFill>
                  <a:srgbClr val="FF0000"/>
                </a:solidFill>
              </a:rPr>
              <a:t>His back patterns are stars in the moonlight.</a:t>
            </a:r>
          </a:p>
          <a:p>
            <a:pPr algn="ctr"/>
            <a:endParaRPr lang="en-GB" sz="2400" dirty="0">
              <a:solidFill>
                <a:srgbClr val="FF0000"/>
              </a:solidFill>
            </a:endParaRPr>
          </a:p>
          <a:p>
            <a:pPr algn="ctr"/>
            <a:r>
              <a:rPr lang="en-GB" sz="2400" i="1" dirty="0">
                <a:solidFill>
                  <a:schemeClr val="tx1"/>
                </a:solidFill>
              </a:rPr>
              <a:t>Sharon Purves</a:t>
            </a:r>
          </a:p>
        </p:txBody>
      </p:sp>
      <p:sp>
        <p:nvSpPr>
          <p:cNvPr id="4" name="Rectangle: Rounded Corners 3">
            <a:extLst>
              <a:ext uri="{FF2B5EF4-FFF2-40B4-BE49-F238E27FC236}">
                <a16:creationId xmlns:a16="http://schemas.microsoft.com/office/drawing/2014/main" id="{6CCAF925-C05B-4B65-B991-F1A8A8B7DD23}"/>
              </a:ext>
            </a:extLst>
          </p:cNvPr>
          <p:cNvSpPr/>
          <p:nvPr/>
        </p:nvSpPr>
        <p:spPr>
          <a:xfrm>
            <a:off x="8201465" y="2757268"/>
            <a:ext cx="3123027" cy="253218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Are the metaphors effective? How do they help the reader to understand what the author means?</a:t>
            </a:r>
          </a:p>
        </p:txBody>
      </p:sp>
    </p:spTree>
    <p:extLst>
      <p:ext uri="{BB962C8B-B14F-4D97-AF65-F5344CB8AC3E}">
        <p14:creationId xmlns:p14="http://schemas.microsoft.com/office/powerpoint/2010/main" val="13804548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603AE41-85F8-458D-B551-0575250F42F4}"/>
              </a:ext>
            </a:extLst>
          </p:cNvPr>
          <p:cNvSpPr/>
          <p:nvPr/>
        </p:nvSpPr>
        <p:spPr>
          <a:xfrm>
            <a:off x="2495600" y="332656"/>
            <a:ext cx="6984776" cy="1368152"/>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Using Amazing, Awesome Alliteration!</a:t>
            </a:r>
          </a:p>
        </p:txBody>
      </p:sp>
      <p:sp>
        <p:nvSpPr>
          <p:cNvPr id="3" name="Explosion: 8 Points 2">
            <a:extLst>
              <a:ext uri="{FF2B5EF4-FFF2-40B4-BE49-F238E27FC236}">
                <a16:creationId xmlns:a16="http://schemas.microsoft.com/office/drawing/2014/main" id="{5B9AFD58-6AA5-4E04-A861-95161EF9A90E}"/>
              </a:ext>
            </a:extLst>
          </p:cNvPr>
          <p:cNvSpPr/>
          <p:nvPr/>
        </p:nvSpPr>
        <p:spPr>
          <a:xfrm>
            <a:off x="2135560" y="2060848"/>
            <a:ext cx="4248472" cy="3600400"/>
          </a:xfrm>
          <a:prstGeom prst="irregularSeal1">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Discussion</a:t>
            </a:r>
          </a:p>
          <a:p>
            <a:pPr algn="ctr"/>
            <a:r>
              <a:rPr lang="en-GB" sz="2400" dirty="0">
                <a:solidFill>
                  <a:schemeClr val="tx1"/>
                </a:solidFill>
              </a:rPr>
              <a:t>What is alliteration?</a:t>
            </a:r>
          </a:p>
        </p:txBody>
      </p:sp>
      <p:sp>
        <p:nvSpPr>
          <p:cNvPr id="4" name="Rectangle: Rounded Corners 3">
            <a:extLst>
              <a:ext uri="{FF2B5EF4-FFF2-40B4-BE49-F238E27FC236}">
                <a16:creationId xmlns:a16="http://schemas.microsoft.com/office/drawing/2014/main" id="{C4EC6188-1E40-4C92-AAC8-3771B8233CD3}"/>
              </a:ext>
            </a:extLst>
          </p:cNvPr>
          <p:cNvSpPr/>
          <p:nvPr/>
        </p:nvSpPr>
        <p:spPr>
          <a:xfrm>
            <a:off x="6816080" y="2276872"/>
            <a:ext cx="3240360" cy="316835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Alliteration is the use of the same letter in words next to or near to each other (as in the title above).</a:t>
            </a:r>
          </a:p>
        </p:txBody>
      </p:sp>
      <p:pic>
        <p:nvPicPr>
          <p:cNvPr id="5" name="Picture 4">
            <a:extLst>
              <a:ext uri="{FF2B5EF4-FFF2-40B4-BE49-F238E27FC236}">
                <a16:creationId xmlns:a16="http://schemas.microsoft.com/office/drawing/2014/main" id="{D88982D0-1239-4F1D-90DE-FB463B2E0F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Tree>
    <p:extLst>
      <p:ext uri="{BB962C8B-B14F-4D97-AF65-F5344CB8AC3E}">
        <p14:creationId xmlns:p14="http://schemas.microsoft.com/office/powerpoint/2010/main" val="3496612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603AE41-85F8-458D-B551-0575250F42F4}"/>
              </a:ext>
            </a:extLst>
          </p:cNvPr>
          <p:cNvSpPr/>
          <p:nvPr/>
        </p:nvSpPr>
        <p:spPr>
          <a:xfrm>
            <a:off x="2236357" y="332656"/>
            <a:ext cx="7553102" cy="99812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Why do we use alliteration?</a:t>
            </a:r>
          </a:p>
        </p:txBody>
      </p:sp>
      <p:sp>
        <p:nvSpPr>
          <p:cNvPr id="4" name="Rectangle: Rounded Corners 3">
            <a:extLst>
              <a:ext uri="{FF2B5EF4-FFF2-40B4-BE49-F238E27FC236}">
                <a16:creationId xmlns:a16="http://schemas.microsoft.com/office/drawing/2014/main" id="{C4EC6188-1E40-4C92-AAC8-3771B8233CD3}"/>
              </a:ext>
            </a:extLst>
          </p:cNvPr>
          <p:cNvSpPr/>
          <p:nvPr/>
        </p:nvSpPr>
        <p:spPr>
          <a:xfrm>
            <a:off x="5904060" y="1721554"/>
            <a:ext cx="4430897" cy="194421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By repeating a letter (usually a consonant) the writer can achieve a particular effect.</a:t>
            </a:r>
          </a:p>
        </p:txBody>
      </p:sp>
      <p:sp>
        <p:nvSpPr>
          <p:cNvPr id="5" name="Rectangle: Rounded Corners 4">
            <a:extLst>
              <a:ext uri="{FF2B5EF4-FFF2-40B4-BE49-F238E27FC236}">
                <a16:creationId xmlns:a16="http://schemas.microsoft.com/office/drawing/2014/main" id="{F7354355-98DA-42BD-AC63-E05D37CD60FC}"/>
              </a:ext>
            </a:extLst>
          </p:cNvPr>
          <p:cNvSpPr/>
          <p:nvPr/>
        </p:nvSpPr>
        <p:spPr>
          <a:xfrm>
            <a:off x="1399173" y="1721554"/>
            <a:ext cx="3924276" cy="194421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Alliteration can focus the reader on a particular part of the text.</a:t>
            </a:r>
          </a:p>
        </p:txBody>
      </p:sp>
      <p:sp>
        <p:nvSpPr>
          <p:cNvPr id="6" name="Rectangle 5">
            <a:extLst>
              <a:ext uri="{FF2B5EF4-FFF2-40B4-BE49-F238E27FC236}">
                <a16:creationId xmlns:a16="http://schemas.microsoft.com/office/drawing/2014/main" id="{D71F5872-2626-4E5E-BCF5-7066DDFFC756}"/>
              </a:ext>
            </a:extLst>
          </p:cNvPr>
          <p:cNvSpPr/>
          <p:nvPr/>
        </p:nvSpPr>
        <p:spPr>
          <a:xfrm>
            <a:off x="2916564" y="4111139"/>
            <a:ext cx="6192688" cy="100811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The sleuth slid silently out of the window.</a:t>
            </a:r>
          </a:p>
        </p:txBody>
      </p:sp>
      <p:sp>
        <p:nvSpPr>
          <p:cNvPr id="7" name="Rectangle 6">
            <a:extLst>
              <a:ext uri="{FF2B5EF4-FFF2-40B4-BE49-F238E27FC236}">
                <a16:creationId xmlns:a16="http://schemas.microsoft.com/office/drawing/2014/main" id="{7C41281A-1606-4C27-9F27-A93322A5AC92}"/>
              </a:ext>
            </a:extLst>
          </p:cNvPr>
          <p:cNvSpPr/>
          <p:nvPr/>
        </p:nvSpPr>
        <p:spPr>
          <a:xfrm>
            <a:off x="2916564" y="5288454"/>
            <a:ext cx="6192688" cy="100811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The repetition of the ‘s’ has a snake-like sound and makes the thief seem sneaky!</a:t>
            </a:r>
          </a:p>
        </p:txBody>
      </p:sp>
      <p:pic>
        <p:nvPicPr>
          <p:cNvPr id="8" name="Picture 7">
            <a:extLst>
              <a:ext uri="{FF2B5EF4-FFF2-40B4-BE49-F238E27FC236}">
                <a16:creationId xmlns:a16="http://schemas.microsoft.com/office/drawing/2014/main" id="{5CD42BE9-8210-48E1-9095-C69F24865E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Tree>
    <p:extLst>
      <p:ext uri="{BB962C8B-B14F-4D97-AF65-F5344CB8AC3E}">
        <p14:creationId xmlns:p14="http://schemas.microsoft.com/office/powerpoint/2010/main" val="1875878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603AE41-85F8-458D-B551-0575250F42F4}"/>
              </a:ext>
            </a:extLst>
          </p:cNvPr>
          <p:cNvSpPr/>
          <p:nvPr/>
        </p:nvSpPr>
        <p:spPr>
          <a:xfrm>
            <a:off x="478302" y="406695"/>
            <a:ext cx="8654112" cy="1191624"/>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Your turn</a:t>
            </a:r>
            <a:r>
              <a:rPr lang="en-GB" sz="3200" dirty="0">
                <a:solidFill>
                  <a:schemeClr val="tx1"/>
                </a:solidFill>
              </a:rPr>
              <a:t>: can you identify the alliteration</a:t>
            </a:r>
          </a:p>
          <a:p>
            <a:pPr algn="ctr"/>
            <a:r>
              <a:rPr lang="en-GB" sz="3200" dirty="0">
                <a:solidFill>
                  <a:schemeClr val="tx1"/>
                </a:solidFill>
              </a:rPr>
              <a:t>used in this poem?</a:t>
            </a:r>
          </a:p>
        </p:txBody>
      </p:sp>
      <p:sp>
        <p:nvSpPr>
          <p:cNvPr id="6" name="Rectangle 5">
            <a:extLst>
              <a:ext uri="{FF2B5EF4-FFF2-40B4-BE49-F238E27FC236}">
                <a16:creationId xmlns:a16="http://schemas.microsoft.com/office/drawing/2014/main" id="{D71F5872-2626-4E5E-BCF5-7066DDFFC756}"/>
              </a:ext>
            </a:extLst>
          </p:cNvPr>
          <p:cNvSpPr/>
          <p:nvPr/>
        </p:nvSpPr>
        <p:spPr>
          <a:xfrm>
            <a:off x="365760" y="2125001"/>
            <a:ext cx="8766654" cy="364377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from ‘Tiger’ by </a:t>
            </a:r>
            <a:r>
              <a:rPr lang="en-GB" sz="2800" dirty="0" err="1">
                <a:solidFill>
                  <a:schemeClr val="tx1"/>
                </a:solidFill>
              </a:rPr>
              <a:t>Satesh</a:t>
            </a:r>
            <a:r>
              <a:rPr lang="en-GB" sz="2800" dirty="0">
                <a:solidFill>
                  <a:schemeClr val="tx1"/>
                </a:solidFill>
              </a:rPr>
              <a:t> </a:t>
            </a:r>
            <a:r>
              <a:rPr lang="en-GB" sz="2800" dirty="0" err="1">
                <a:solidFill>
                  <a:schemeClr val="tx1"/>
                </a:solidFill>
              </a:rPr>
              <a:t>Dadlani</a:t>
            </a:r>
            <a:endParaRPr lang="en-GB" sz="2800" dirty="0">
              <a:solidFill>
                <a:schemeClr val="tx1"/>
              </a:solidFill>
            </a:endParaRPr>
          </a:p>
          <a:p>
            <a:endParaRPr lang="en-GB" sz="2800" dirty="0">
              <a:solidFill>
                <a:schemeClr val="tx1"/>
              </a:solidFill>
            </a:endParaRPr>
          </a:p>
          <a:p>
            <a:r>
              <a:rPr lang="en-GB" sz="2800" dirty="0">
                <a:solidFill>
                  <a:schemeClr val="tx1"/>
                </a:solidFill>
              </a:rPr>
              <a:t>His gleaming sharp white teeth snatch and slash at his prey.</a:t>
            </a:r>
          </a:p>
          <a:p>
            <a:r>
              <a:rPr lang="en-GB" sz="2800" dirty="0">
                <a:solidFill>
                  <a:schemeClr val="tx1"/>
                </a:solidFill>
              </a:rPr>
              <a:t>Ears prick up and pinpoint particular sounds.</a:t>
            </a:r>
          </a:p>
          <a:p>
            <a:r>
              <a:rPr lang="en-GB" sz="2800" dirty="0">
                <a:solidFill>
                  <a:schemeClr val="tx1"/>
                </a:solidFill>
              </a:rPr>
              <a:t>His muscular, magnificent moving tails swishes to and </a:t>
            </a:r>
            <a:r>
              <a:rPr lang="en-GB" sz="2800" dirty="0" err="1">
                <a:solidFill>
                  <a:schemeClr val="tx1"/>
                </a:solidFill>
              </a:rPr>
              <a:t>fro</a:t>
            </a:r>
            <a:r>
              <a:rPr lang="en-GB" sz="2800" dirty="0">
                <a:solidFill>
                  <a:schemeClr val="tx1"/>
                </a:solidFill>
              </a:rPr>
              <a:t>,</a:t>
            </a:r>
          </a:p>
          <a:p>
            <a:r>
              <a:rPr lang="en-GB" sz="2800" dirty="0">
                <a:solidFill>
                  <a:schemeClr val="tx1"/>
                </a:solidFill>
              </a:rPr>
              <a:t>His golden eyes glow in the setting sun</a:t>
            </a:r>
          </a:p>
          <a:p>
            <a:r>
              <a:rPr lang="en-GB" sz="2800" dirty="0">
                <a:solidFill>
                  <a:schemeClr val="tx1"/>
                </a:solidFill>
              </a:rPr>
              <a:t>And his massive majestic head observes everything in the forest.</a:t>
            </a:r>
          </a:p>
        </p:txBody>
      </p:sp>
      <p:pic>
        <p:nvPicPr>
          <p:cNvPr id="8" name="Picture 7">
            <a:extLst>
              <a:ext uri="{FF2B5EF4-FFF2-40B4-BE49-F238E27FC236}">
                <a16:creationId xmlns:a16="http://schemas.microsoft.com/office/drawing/2014/main" id="{81EC22AD-65BC-4EA7-914D-CF49A5FD7B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3" name="Rectangle: Rounded Corners 2">
            <a:extLst>
              <a:ext uri="{FF2B5EF4-FFF2-40B4-BE49-F238E27FC236}">
                <a16:creationId xmlns:a16="http://schemas.microsoft.com/office/drawing/2014/main" id="{3ACB74EE-D94F-472A-A127-86516B5E3B1C}"/>
              </a:ext>
            </a:extLst>
          </p:cNvPr>
          <p:cNvSpPr/>
          <p:nvPr/>
        </p:nvSpPr>
        <p:spPr>
          <a:xfrm>
            <a:off x="9523828" y="2125001"/>
            <a:ext cx="2335237" cy="1821889"/>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Which line is the most effective? Why?</a:t>
            </a:r>
          </a:p>
        </p:txBody>
      </p:sp>
      <p:sp>
        <p:nvSpPr>
          <p:cNvPr id="9" name="Rectangle: Rounded Corners 8">
            <a:extLst>
              <a:ext uri="{FF2B5EF4-FFF2-40B4-BE49-F238E27FC236}">
                <a16:creationId xmlns:a16="http://schemas.microsoft.com/office/drawing/2014/main" id="{373FEB9D-E0FD-4355-986D-404FB4D86C35}"/>
              </a:ext>
            </a:extLst>
          </p:cNvPr>
          <p:cNvSpPr/>
          <p:nvPr/>
        </p:nvSpPr>
        <p:spPr>
          <a:xfrm>
            <a:off x="9523827" y="4331284"/>
            <a:ext cx="2335237" cy="1821889"/>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Select a line where there is alliteration. Can you improve it?</a:t>
            </a:r>
          </a:p>
        </p:txBody>
      </p:sp>
    </p:spTree>
    <p:extLst>
      <p:ext uri="{BB962C8B-B14F-4D97-AF65-F5344CB8AC3E}">
        <p14:creationId xmlns:p14="http://schemas.microsoft.com/office/powerpoint/2010/main" val="857474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603AE41-85F8-458D-B551-0575250F42F4}"/>
              </a:ext>
            </a:extLst>
          </p:cNvPr>
          <p:cNvSpPr/>
          <p:nvPr/>
        </p:nvSpPr>
        <p:spPr>
          <a:xfrm>
            <a:off x="2302556" y="524802"/>
            <a:ext cx="7154837" cy="76458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Personification</a:t>
            </a:r>
          </a:p>
        </p:txBody>
      </p:sp>
      <p:sp>
        <p:nvSpPr>
          <p:cNvPr id="4" name="Rectangle: Rounded Corners 3">
            <a:extLst>
              <a:ext uri="{FF2B5EF4-FFF2-40B4-BE49-F238E27FC236}">
                <a16:creationId xmlns:a16="http://schemas.microsoft.com/office/drawing/2014/main" id="{C4EC6188-1E40-4C92-AAC8-3771B8233CD3}"/>
              </a:ext>
            </a:extLst>
          </p:cNvPr>
          <p:cNvSpPr/>
          <p:nvPr/>
        </p:nvSpPr>
        <p:spPr>
          <a:xfrm>
            <a:off x="6396364" y="1793817"/>
            <a:ext cx="4065056" cy="178648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By making something seem alive the writer hopes that the reader can connect with and picture the idea.</a:t>
            </a:r>
          </a:p>
        </p:txBody>
      </p:sp>
      <p:sp>
        <p:nvSpPr>
          <p:cNvPr id="5" name="Rectangle: Rounded Corners 4">
            <a:extLst>
              <a:ext uri="{FF2B5EF4-FFF2-40B4-BE49-F238E27FC236}">
                <a16:creationId xmlns:a16="http://schemas.microsoft.com/office/drawing/2014/main" id="{F7354355-98DA-42BD-AC63-E05D37CD60FC}"/>
              </a:ext>
            </a:extLst>
          </p:cNvPr>
          <p:cNvSpPr/>
          <p:nvPr/>
        </p:nvSpPr>
        <p:spPr>
          <a:xfrm>
            <a:off x="1157677" y="1786852"/>
            <a:ext cx="4233766" cy="179344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This is the technique where something which is inanimate (showing no sign of life) is made to appear alive.</a:t>
            </a:r>
          </a:p>
        </p:txBody>
      </p:sp>
      <p:sp>
        <p:nvSpPr>
          <p:cNvPr id="6" name="Rectangle 5">
            <a:extLst>
              <a:ext uri="{FF2B5EF4-FFF2-40B4-BE49-F238E27FC236}">
                <a16:creationId xmlns:a16="http://schemas.microsoft.com/office/drawing/2014/main" id="{D71F5872-2626-4E5E-BCF5-7066DDFFC756}"/>
              </a:ext>
            </a:extLst>
          </p:cNvPr>
          <p:cNvSpPr/>
          <p:nvPr/>
        </p:nvSpPr>
        <p:spPr>
          <a:xfrm>
            <a:off x="1674540" y="3913075"/>
            <a:ext cx="8157125" cy="100811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The gnarled branches reached out and </a:t>
            </a:r>
            <a:r>
              <a:rPr lang="en-GB" sz="2800" b="1" dirty="0">
                <a:solidFill>
                  <a:schemeClr val="tx1"/>
                </a:solidFill>
              </a:rPr>
              <a:t>grabbed</a:t>
            </a:r>
            <a:r>
              <a:rPr lang="en-GB" sz="2800" dirty="0">
                <a:solidFill>
                  <a:schemeClr val="tx1"/>
                </a:solidFill>
              </a:rPr>
              <a:t> her.</a:t>
            </a:r>
          </a:p>
        </p:txBody>
      </p:sp>
      <p:sp>
        <p:nvSpPr>
          <p:cNvPr id="8" name="Rectangle 7">
            <a:extLst>
              <a:ext uri="{FF2B5EF4-FFF2-40B4-BE49-F238E27FC236}">
                <a16:creationId xmlns:a16="http://schemas.microsoft.com/office/drawing/2014/main" id="{62BA4C54-7409-4C7C-B257-025C69820C39}"/>
              </a:ext>
            </a:extLst>
          </p:cNvPr>
          <p:cNvSpPr/>
          <p:nvPr/>
        </p:nvSpPr>
        <p:spPr>
          <a:xfrm>
            <a:off x="1907353" y="5196610"/>
            <a:ext cx="7691501" cy="100811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do you think the writer wants us to think about the branches in the sentence above?</a:t>
            </a:r>
          </a:p>
        </p:txBody>
      </p:sp>
      <p:pic>
        <p:nvPicPr>
          <p:cNvPr id="7" name="Picture 6">
            <a:extLst>
              <a:ext uri="{FF2B5EF4-FFF2-40B4-BE49-F238E27FC236}">
                <a16:creationId xmlns:a16="http://schemas.microsoft.com/office/drawing/2014/main" id="{4EB6B21F-1532-4DE3-B61B-0599ECE792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Tree>
    <p:extLst>
      <p:ext uri="{BB962C8B-B14F-4D97-AF65-F5344CB8AC3E}">
        <p14:creationId xmlns:p14="http://schemas.microsoft.com/office/powerpoint/2010/main" val="131304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2BAED6-D761-4239-BBF9-72E25FA01DBC}"/>
              </a:ext>
            </a:extLst>
          </p:cNvPr>
          <p:cNvSpPr/>
          <p:nvPr/>
        </p:nvSpPr>
        <p:spPr>
          <a:xfrm>
            <a:off x="984738" y="620688"/>
            <a:ext cx="9071702" cy="100811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The gnarled branches reached out and </a:t>
            </a:r>
            <a:r>
              <a:rPr lang="en-GB" sz="2800" b="1" dirty="0">
                <a:solidFill>
                  <a:schemeClr val="tx1"/>
                </a:solidFill>
              </a:rPr>
              <a:t>grabbed</a:t>
            </a:r>
            <a:r>
              <a:rPr lang="en-GB" sz="2800" dirty="0">
                <a:solidFill>
                  <a:schemeClr val="tx1"/>
                </a:solidFill>
              </a:rPr>
              <a:t> her.</a:t>
            </a:r>
          </a:p>
        </p:txBody>
      </p:sp>
      <p:sp>
        <p:nvSpPr>
          <p:cNvPr id="3" name="Rectangle: Rounded Corners 2">
            <a:extLst>
              <a:ext uri="{FF2B5EF4-FFF2-40B4-BE49-F238E27FC236}">
                <a16:creationId xmlns:a16="http://schemas.microsoft.com/office/drawing/2014/main" id="{19129CB4-BBB3-4626-B84E-F34715309C25}"/>
              </a:ext>
            </a:extLst>
          </p:cNvPr>
          <p:cNvSpPr/>
          <p:nvPr/>
        </p:nvSpPr>
        <p:spPr>
          <a:xfrm>
            <a:off x="4776729" y="2379897"/>
            <a:ext cx="6097597" cy="2880321"/>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The branches are probably blowing in the wind but by using personification, the writer has made them seem hostile and this adds to the tension in the writing.</a:t>
            </a:r>
          </a:p>
        </p:txBody>
      </p:sp>
      <p:pic>
        <p:nvPicPr>
          <p:cNvPr id="6146" name="Picture 2" descr="Image result for angry branches clip art">
            <a:extLst>
              <a:ext uri="{FF2B5EF4-FFF2-40B4-BE49-F238E27FC236}">
                <a16:creationId xmlns:a16="http://schemas.microsoft.com/office/drawing/2014/main" id="{CB3A7CB4-7B82-4CCA-8E3A-A177C7F4F5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3297" y="2139423"/>
            <a:ext cx="4207292" cy="302682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1061825-F330-49A1-8078-19F8ABE7B8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Tree>
    <p:extLst>
      <p:ext uri="{BB962C8B-B14F-4D97-AF65-F5344CB8AC3E}">
        <p14:creationId xmlns:p14="http://schemas.microsoft.com/office/powerpoint/2010/main" val="635027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2BAED6-D761-4239-BBF9-72E25FA01DBC}"/>
              </a:ext>
            </a:extLst>
          </p:cNvPr>
          <p:cNvSpPr/>
          <p:nvPr/>
        </p:nvSpPr>
        <p:spPr>
          <a:xfrm>
            <a:off x="1380978" y="522214"/>
            <a:ext cx="9071702" cy="1008112"/>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Your turn</a:t>
            </a:r>
            <a:r>
              <a:rPr lang="en-GB" sz="3200" dirty="0">
                <a:solidFill>
                  <a:schemeClr val="tx1"/>
                </a:solidFill>
              </a:rPr>
              <a:t>: can you identify the personification in this extract</a:t>
            </a:r>
            <a:r>
              <a:rPr lang="en-GB" sz="2800" dirty="0">
                <a:solidFill>
                  <a:schemeClr val="tx1"/>
                </a:solidFill>
              </a:rPr>
              <a:t>?</a:t>
            </a:r>
          </a:p>
        </p:txBody>
      </p:sp>
      <p:pic>
        <p:nvPicPr>
          <p:cNvPr id="5" name="Picture 4">
            <a:extLst>
              <a:ext uri="{FF2B5EF4-FFF2-40B4-BE49-F238E27FC236}">
                <a16:creationId xmlns:a16="http://schemas.microsoft.com/office/drawing/2014/main" id="{51061825-F330-49A1-8078-19F8ABE7B8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4" name="Rectangle 3">
            <a:extLst>
              <a:ext uri="{FF2B5EF4-FFF2-40B4-BE49-F238E27FC236}">
                <a16:creationId xmlns:a16="http://schemas.microsoft.com/office/drawing/2014/main" id="{7F6AEA15-9D04-482A-A300-6F610749620F}"/>
              </a:ext>
            </a:extLst>
          </p:cNvPr>
          <p:cNvSpPr/>
          <p:nvPr/>
        </p:nvSpPr>
        <p:spPr>
          <a:xfrm>
            <a:off x="1380978" y="1814732"/>
            <a:ext cx="9071702" cy="3882683"/>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As the wind blew, the trees shivered and shrugged off their leaves. Dark, spiked branches reached out to grab passers by. On the ground, the rust-coloured, crinkled leaves lay like </a:t>
            </a:r>
            <a:r>
              <a:rPr lang="en-GB" sz="2800">
                <a:solidFill>
                  <a:schemeClr val="tx1"/>
                </a:solidFill>
              </a:rPr>
              <a:t>an Autumn </a:t>
            </a:r>
            <a:r>
              <a:rPr lang="en-GB" sz="2800" dirty="0">
                <a:solidFill>
                  <a:schemeClr val="tx1"/>
                </a:solidFill>
              </a:rPr>
              <a:t>carpet, providing an orange pathway through the woods. </a:t>
            </a:r>
          </a:p>
          <a:p>
            <a:endParaRPr lang="en-GB" sz="2800" dirty="0">
              <a:solidFill>
                <a:schemeClr val="tx1"/>
              </a:solidFill>
            </a:endParaRPr>
          </a:p>
          <a:p>
            <a:r>
              <a:rPr lang="en-GB" sz="2800" dirty="0">
                <a:solidFill>
                  <a:schemeClr val="tx1"/>
                </a:solidFill>
              </a:rPr>
              <a:t>As darkness fell, the huge moon winked as it peeped through the tree tops. The star-lit sky hovered as if keeping watch.</a:t>
            </a:r>
          </a:p>
        </p:txBody>
      </p:sp>
    </p:spTree>
    <p:extLst>
      <p:ext uri="{BB962C8B-B14F-4D97-AF65-F5344CB8AC3E}">
        <p14:creationId xmlns:p14="http://schemas.microsoft.com/office/powerpoint/2010/main" val="40521860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2BAED6-D761-4239-BBF9-72E25FA01DBC}"/>
              </a:ext>
            </a:extLst>
          </p:cNvPr>
          <p:cNvSpPr/>
          <p:nvPr/>
        </p:nvSpPr>
        <p:spPr>
          <a:xfrm>
            <a:off x="1617784" y="425450"/>
            <a:ext cx="6850967" cy="808570"/>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How did you do?</a:t>
            </a:r>
          </a:p>
        </p:txBody>
      </p:sp>
      <p:pic>
        <p:nvPicPr>
          <p:cNvPr id="5" name="Picture 4">
            <a:extLst>
              <a:ext uri="{FF2B5EF4-FFF2-40B4-BE49-F238E27FC236}">
                <a16:creationId xmlns:a16="http://schemas.microsoft.com/office/drawing/2014/main" id="{51061825-F330-49A1-8078-19F8ABE7B8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00718" y="365126"/>
            <a:ext cx="965658" cy="965658"/>
          </a:xfrm>
          <a:prstGeom prst="rect">
            <a:avLst/>
          </a:prstGeom>
        </p:spPr>
      </p:pic>
      <p:sp>
        <p:nvSpPr>
          <p:cNvPr id="4" name="Rectangle 3">
            <a:extLst>
              <a:ext uri="{FF2B5EF4-FFF2-40B4-BE49-F238E27FC236}">
                <a16:creationId xmlns:a16="http://schemas.microsoft.com/office/drawing/2014/main" id="{7F6AEA15-9D04-482A-A300-6F610749620F}"/>
              </a:ext>
            </a:extLst>
          </p:cNvPr>
          <p:cNvSpPr/>
          <p:nvPr/>
        </p:nvSpPr>
        <p:spPr>
          <a:xfrm>
            <a:off x="984738" y="1814732"/>
            <a:ext cx="9071702" cy="3882683"/>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As the wind blew, </a:t>
            </a:r>
            <a:r>
              <a:rPr lang="en-GB" sz="2800" dirty="0">
                <a:solidFill>
                  <a:srgbClr val="FF0000"/>
                </a:solidFill>
              </a:rPr>
              <a:t>the trees shivered </a:t>
            </a:r>
            <a:r>
              <a:rPr lang="en-GB" sz="2800" dirty="0">
                <a:solidFill>
                  <a:schemeClr val="tx1"/>
                </a:solidFill>
              </a:rPr>
              <a:t>and </a:t>
            </a:r>
            <a:r>
              <a:rPr lang="en-GB" sz="2800" dirty="0">
                <a:solidFill>
                  <a:srgbClr val="FF0000"/>
                </a:solidFill>
              </a:rPr>
              <a:t>shrugged off their leaves</a:t>
            </a:r>
            <a:r>
              <a:rPr lang="en-GB" sz="2800" dirty="0">
                <a:solidFill>
                  <a:schemeClr val="tx1"/>
                </a:solidFill>
              </a:rPr>
              <a:t>. Dark, spiked branches </a:t>
            </a:r>
            <a:r>
              <a:rPr lang="en-GB" sz="2800" dirty="0">
                <a:solidFill>
                  <a:srgbClr val="FF0000"/>
                </a:solidFill>
              </a:rPr>
              <a:t>reached out to grab passers by</a:t>
            </a:r>
            <a:r>
              <a:rPr lang="en-GB" sz="2800" dirty="0">
                <a:solidFill>
                  <a:schemeClr val="tx1"/>
                </a:solidFill>
              </a:rPr>
              <a:t>. On the ground, the rust-coloured, crinkled leaves lay like an Autumn carpet, providing an orange pathway through the woods. </a:t>
            </a:r>
          </a:p>
          <a:p>
            <a:endParaRPr lang="en-GB" sz="2800" dirty="0">
              <a:solidFill>
                <a:schemeClr val="tx1"/>
              </a:solidFill>
            </a:endParaRPr>
          </a:p>
          <a:p>
            <a:r>
              <a:rPr lang="en-GB" sz="2800" dirty="0">
                <a:solidFill>
                  <a:schemeClr val="tx1"/>
                </a:solidFill>
              </a:rPr>
              <a:t>As darkness fell, </a:t>
            </a:r>
            <a:r>
              <a:rPr lang="en-GB" sz="2800" dirty="0">
                <a:solidFill>
                  <a:srgbClr val="FF0000"/>
                </a:solidFill>
              </a:rPr>
              <a:t>the huge moon winked as it peeped through the tree tops</a:t>
            </a:r>
            <a:r>
              <a:rPr lang="en-GB" sz="2800" dirty="0">
                <a:solidFill>
                  <a:schemeClr val="tx1"/>
                </a:solidFill>
              </a:rPr>
              <a:t>. The star-lit sky hovered </a:t>
            </a:r>
            <a:r>
              <a:rPr lang="en-GB" sz="2800" dirty="0">
                <a:solidFill>
                  <a:srgbClr val="FF0000"/>
                </a:solidFill>
              </a:rPr>
              <a:t>as if keeping watch.</a:t>
            </a:r>
          </a:p>
        </p:txBody>
      </p:sp>
    </p:spTree>
    <p:extLst>
      <p:ext uri="{BB962C8B-B14F-4D97-AF65-F5344CB8AC3E}">
        <p14:creationId xmlns:p14="http://schemas.microsoft.com/office/powerpoint/2010/main" val="23344424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D812064-058E-4002-AA9A-C10655590A87}"/>
              </a:ext>
            </a:extLst>
          </p:cNvPr>
          <p:cNvSpPr/>
          <p:nvPr/>
        </p:nvSpPr>
        <p:spPr>
          <a:xfrm>
            <a:off x="998806" y="745587"/>
            <a:ext cx="10058400" cy="177252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So, there are many ways to add description to texts. By using these techniques, the writer gives the reader clear images and greater detail about what is being described.</a:t>
            </a:r>
          </a:p>
        </p:txBody>
      </p:sp>
      <p:sp>
        <p:nvSpPr>
          <p:cNvPr id="3" name="Rectangle: Rounded Corners 2">
            <a:extLst>
              <a:ext uri="{FF2B5EF4-FFF2-40B4-BE49-F238E27FC236}">
                <a16:creationId xmlns:a16="http://schemas.microsoft.com/office/drawing/2014/main" id="{731E445C-80D4-4E8C-9116-C088670392EA}"/>
              </a:ext>
            </a:extLst>
          </p:cNvPr>
          <p:cNvSpPr/>
          <p:nvPr/>
        </p:nvSpPr>
        <p:spPr>
          <a:xfrm>
            <a:off x="982394" y="2827606"/>
            <a:ext cx="5036234" cy="353099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q"/>
            </a:pPr>
            <a:r>
              <a:rPr lang="en-GB" sz="2800" dirty="0">
                <a:solidFill>
                  <a:schemeClr val="tx1"/>
                </a:solidFill>
              </a:rPr>
              <a:t>Expanded noun phrases</a:t>
            </a:r>
          </a:p>
          <a:p>
            <a:pPr marL="457200" indent="-457200">
              <a:buFont typeface="Wingdings" panose="05000000000000000000" pitchFamily="2" charset="2"/>
              <a:buChar char="q"/>
            </a:pPr>
            <a:r>
              <a:rPr lang="en-GB" sz="2800" dirty="0">
                <a:solidFill>
                  <a:schemeClr val="tx1"/>
                </a:solidFill>
              </a:rPr>
              <a:t>Adverbial phrases</a:t>
            </a:r>
          </a:p>
          <a:p>
            <a:pPr marL="457200" indent="-457200">
              <a:buFont typeface="Wingdings" panose="05000000000000000000" pitchFamily="2" charset="2"/>
              <a:buChar char="q"/>
            </a:pPr>
            <a:r>
              <a:rPr lang="en-GB" sz="2800" dirty="0">
                <a:solidFill>
                  <a:schemeClr val="tx1"/>
                </a:solidFill>
              </a:rPr>
              <a:t>Prepositional phrases</a:t>
            </a:r>
          </a:p>
          <a:p>
            <a:pPr marL="457200" indent="-457200">
              <a:buFont typeface="Wingdings" panose="05000000000000000000" pitchFamily="2" charset="2"/>
              <a:buChar char="q"/>
            </a:pPr>
            <a:r>
              <a:rPr lang="en-GB" sz="2800" dirty="0">
                <a:solidFill>
                  <a:schemeClr val="tx1"/>
                </a:solidFill>
              </a:rPr>
              <a:t>Similes</a:t>
            </a:r>
          </a:p>
          <a:p>
            <a:pPr marL="457200" indent="-457200">
              <a:buFont typeface="Wingdings" panose="05000000000000000000" pitchFamily="2" charset="2"/>
              <a:buChar char="q"/>
            </a:pPr>
            <a:r>
              <a:rPr lang="en-GB" sz="2800" dirty="0">
                <a:solidFill>
                  <a:schemeClr val="tx1"/>
                </a:solidFill>
              </a:rPr>
              <a:t>Metaphors</a:t>
            </a:r>
          </a:p>
          <a:p>
            <a:pPr marL="457200" indent="-457200">
              <a:buFont typeface="Wingdings" panose="05000000000000000000" pitchFamily="2" charset="2"/>
              <a:buChar char="q"/>
            </a:pPr>
            <a:r>
              <a:rPr lang="en-GB" sz="2800" dirty="0">
                <a:solidFill>
                  <a:schemeClr val="tx1"/>
                </a:solidFill>
              </a:rPr>
              <a:t>Alliteration</a:t>
            </a:r>
          </a:p>
          <a:p>
            <a:pPr marL="457200" indent="-457200">
              <a:buFont typeface="Wingdings" panose="05000000000000000000" pitchFamily="2" charset="2"/>
              <a:buChar char="q"/>
            </a:pPr>
            <a:r>
              <a:rPr lang="en-GB" sz="2800" dirty="0">
                <a:solidFill>
                  <a:schemeClr val="tx1"/>
                </a:solidFill>
              </a:rPr>
              <a:t>Personification</a:t>
            </a:r>
          </a:p>
        </p:txBody>
      </p:sp>
      <p:sp>
        <p:nvSpPr>
          <p:cNvPr id="4" name="Explosion: 8 Points 3">
            <a:extLst>
              <a:ext uri="{FF2B5EF4-FFF2-40B4-BE49-F238E27FC236}">
                <a16:creationId xmlns:a16="http://schemas.microsoft.com/office/drawing/2014/main" id="{07B8C86A-3960-44CA-BA9D-943A32EC4EFD}"/>
              </a:ext>
            </a:extLst>
          </p:cNvPr>
          <p:cNvSpPr/>
          <p:nvPr/>
        </p:nvSpPr>
        <p:spPr>
          <a:xfrm>
            <a:off x="6935372" y="2827606"/>
            <a:ext cx="4121834" cy="3699803"/>
          </a:xfrm>
          <a:prstGeom prst="irregularSeal1">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Look out for them in your reading book!</a:t>
            </a:r>
          </a:p>
        </p:txBody>
      </p:sp>
    </p:spTree>
    <p:extLst>
      <p:ext uri="{BB962C8B-B14F-4D97-AF65-F5344CB8AC3E}">
        <p14:creationId xmlns:p14="http://schemas.microsoft.com/office/powerpoint/2010/main" val="924286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lumMod val="40000"/>
            <a:lumOff val="60000"/>
          </a:schemeClr>
        </a:solidFill>
      </a:spPr>
      <a:bodyPr rtlCol="0" anchor="ctr"/>
      <a:lstStyle>
        <a:defPPr algn="ctr">
          <a:defRPr sz="2400"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2355</Words>
  <Application>Microsoft Office PowerPoint</Application>
  <PresentationFormat>Widescreen</PresentationFormat>
  <Paragraphs>189</Paragraphs>
  <Slides>31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Times New Roman</vt:lpstr>
      <vt:lpstr>Wingdings</vt:lpstr>
      <vt:lpstr>Office Theme</vt:lpstr>
      <vt:lpstr> R5b. Recognises a range of descriptive devices including figurative language. </vt:lpstr>
      <vt:lpstr>PowerPoint Presentation</vt:lpstr>
      <vt:lpstr>Descriptive devices in a text could be:</vt:lpstr>
      <vt:lpstr>When writing descriptively, we need a range of devices to create interesting texts for the reader.</vt:lpstr>
      <vt:lpstr>Imagine we wanted to describe this zebra. We can build it up as follows:</vt:lpstr>
      <vt:lpstr>PowerPoint Presentation</vt:lpstr>
      <vt:lpstr>PowerPoint Presentation</vt:lpstr>
      <vt:lpstr>PowerPoint Presentation</vt:lpstr>
      <vt:lpstr>ADVERBIALS are words, phrases or clauses that tell us more about the verb. They can add description in the following ways:</vt:lpstr>
      <vt:lpstr>Adverbials</vt:lpstr>
      <vt:lpstr>PowerPoint Presentation</vt:lpstr>
      <vt:lpstr>Your turn: read the following text and identify the adverbial phrases which describe how, when, where or why the verb was performed.</vt:lpstr>
      <vt:lpstr>How did you do?</vt:lpstr>
      <vt:lpstr>Prepositions and prepositional phrases are useful devices to add description to a text.</vt:lpstr>
      <vt:lpstr>Your turn: can you identify the prepositional phrases in this text?</vt:lpstr>
      <vt:lpstr>Your turn: can you identify the prepositional phrases in this text?</vt:lpstr>
      <vt:lpstr>Similes make comparisons between two different things. They usually use the words ‘as’ or ‘like’ to compare.</vt:lpstr>
      <vt:lpstr>Your turn: can you recognise the similes in this poem?</vt:lpstr>
      <vt:lpstr>How did you do?</vt:lpstr>
      <vt:lpstr>Metaphors are devices which describe something as ‘being’ something else even though it isn’t actually that ‘something else’.</vt:lpstr>
      <vt:lpstr>PowerPoint Presentation</vt:lpstr>
      <vt:lpstr>Your turn: can you recognise the metaphors in this poem?</vt:lpstr>
      <vt:lpstr>Your turn: can you recognise the metaphors in this poem?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56</cp:revision>
  <dcterms:created xsi:type="dcterms:W3CDTF">2017-03-29T13:14:03Z</dcterms:created>
  <dcterms:modified xsi:type="dcterms:W3CDTF">2020-05-12T13:30:51Z</dcterms:modified>
</cp:coreProperties>
</file>