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6" r:id="rId4"/>
    <p:sldId id="267" r:id="rId5"/>
    <p:sldId id="264" r:id="rId6"/>
    <p:sldId id="269" r:id="rId7"/>
    <p:sldId id="270" r:id="rId8"/>
    <p:sldId id="272" r:id="rId9"/>
    <p:sldId id="271" r:id="rId10"/>
    <p:sldId id="268" r:id="rId11"/>
    <p:sldId id="274" r:id="rId12"/>
    <p:sldId id="273" r:id="rId13"/>
    <p:sldId id="275" r:id="rId14"/>
    <p:sldId id="265" r:id="rId15"/>
    <p:sldId id="263" r:id="rId16"/>
    <p:sldId id="276" r:id="rId17"/>
    <p:sldId id="27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5/31/2020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5/31/2020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5/31/2020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5/31/2020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5/31/2020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5/31/2020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5/31/2020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2887" y="2009444"/>
            <a:ext cx="9144000" cy="2366911"/>
          </a:xfrm>
          <a:solidFill>
            <a:schemeClr val="accent2">
              <a:lumMod val="40000"/>
              <a:lumOff val="60000"/>
            </a:schemeClr>
          </a:solidFill>
          <a:ln>
            <a:solidFill>
              <a:schemeClr val="accent1">
                <a:lumMod val="75000"/>
              </a:schemeClr>
            </a:solidFill>
          </a:ln>
        </p:spPr>
        <p:txBody>
          <a:bodyPr>
            <a:noAutofit/>
          </a:bodyPr>
          <a:lstStyle/>
          <a:p>
            <a:r>
              <a:rPr lang="en-GB" sz="4000"/>
              <a:t>B2R4a</a:t>
            </a:r>
            <a:r>
              <a:rPr lang="en-GB" sz="4000" dirty="0"/>
              <a:t>. Can make predictions based on knowledge of the text or similar reading experiences, giving clear reasons for their ideas.</a:t>
            </a:r>
            <a:endParaRPr lang="en-US" sz="4000" dirty="0">
              <a:latin typeface="+mn-lt"/>
            </a:endParaRPr>
          </a:p>
        </p:txBody>
      </p:sp>
      <p:sp>
        <p:nvSpPr>
          <p:cNvPr id="4" name="Text Box 4"/>
          <p:cNvSpPr txBox="1">
            <a:spLocks noChangeArrowheads="1"/>
          </p:cNvSpPr>
          <p:nvPr/>
        </p:nvSpPr>
        <p:spPr bwMode="auto">
          <a:xfrm>
            <a:off x="2933700" y="5170953"/>
            <a:ext cx="6324600" cy="1000125"/>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algn="just" fontAlgn="base">
              <a:spcBef>
                <a:spcPts val="0"/>
              </a:spcBef>
              <a:spcAft>
                <a:spcPts val="0"/>
              </a:spcAft>
            </a:pPr>
            <a:r>
              <a:rPr lang="en-GB" sz="1000" kern="1200">
                <a:solidFill>
                  <a:srgbClr val="000000"/>
                </a:solidFill>
                <a:effectLst/>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1200">
              <a:effectLst/>
              <a:latin typeface="Times New Roman" charset="0"/>
              <a:ea typeface="Times New Roman" charset="0"/>
            </a:endParaRPr>
          </a:p>
          <a:p>
            <a:pPr marL="0" marR="0" algn="just" fontAlgn="base">
              <a:spcBef>
                <a:spcPts val="0"/>
              </a:spcBef>
              <a:spcAft>
                <a:spcPts val="0"/>
              </a:spcAft>
            </a:pPr>
            <a:r>
              <a:rPr lang="en-GB" sz="1000" kern="1200">
                <a:solidFill>
                  <a:srgbClr val="000000"/>
                </a:solidFill>
                <a:effectLst/>
                <a:latin typeface="Arial" charset="0"/>
                <a:ea typeface="Times New Roman" charset="0"/>
              </a:rPr>
              <a:t>All opinions and contributions are those of the authors. The contents of this resource are not connected with nor endorsed by any other company, organisation or institution.</a:t>
            </a:r>
            <a:endParaRPr lang="en-US" sz="1200">
              <a:effectLst/>
              <a:latin typeface="Times New Roman" charset="0"/>
              <a:ea typeface="Times New Roman" charset="0"/>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a:t>
            </a:r>
            <a:r>
              <a:rPr lang="en-US" sz="1600" dirty="0" err="1"/>
              <a:t>PiXL</a:t>
            </a:r>
            <a:r>
              <a:rPr lang="en-US" sz="1600" dirty="0"/>
              <a:t> Club Ltd.</a:t>
            </a:r>
          </a:p>
          <a:p>
            <a:pPr algn="ctr"/>
            <a:r>
              <a:rPr lang="en-US" sz="1600"/>
              <a:t>October </a:t>
            </a:r>
            <a:r>
              <a:rPr lang="en-US" sz="1600" dirty="0"/>
              <a:t>2017</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a:t>
            </a:r>
            <a:r>
              <a:rPr lang="en-GB" sz="1600" dirty="0" err="1"/>
              <a:t>PiXL</a:t>
            </a:r>
            <a:r>
              <a:rPr lang="en-GB" sz="1600" dirty="0"/>
              <a:t> Club Limited, 2017</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pic>
        <p:nvPicPr>
          <p:cNvPr id="8" name="Picture 2" descr="C:\Users\LUrquhart\AppData\Local\Microsoft\Windows\Temporary Internet Files\Content.IE5\NGP6GHAO\14836299-stack-of-books-books-stacked[1].jpg">
            <a:extLst>
              <a:ext uri="{FF2B5EF4-FFF2-40B4-BE49-F238E27FC236}">
                <a16:creationId xmlns:a16="http://schemas.microsoft.com/office/drawing/2014/main" id="{E9A47863-5350-4259-B744-942ECF28F8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57032" y="954977"/>
            <a:ext cx="802535" cy="87469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6" name="TextBox 5"/>
          <p:cNvSpPr txBox="1"/>
          <p:nvPr/>
        </p:nvSpPr>
        <p:spPr>
          <a:xfrm>
            <a:off x="2681964" y="530085"/>
            <a:ext cx="6669741" cy="707886"/>
          </a:xfrm>
          <a:prstGeom prst="rect">
            <a:avLst/>
          </a:prstGeom>
          <a:solidFill>
            <a:schemeClr val="accent2">
              <a:lumMod val="40000"/>
              <a:lumOff val="60000"/>
            </a:schemeClr>
          </a:solidFill>
          <a:ln>
            <a:solidFill>
              <a:schemeClr val="tx1"/>
            </a:solidFill>
          </a:ln>
        </p:spPr>
        <p:txBody>
          <a:bodyPr wrap="square" rtlCol="0">
            <a:spAutoFit/>
          </a:bodyPr>
          <a:lstStyle/>
          <a:p>
            <a:pPr algn="ctr"/>
            <a:r>
              <a:rPr lang="en-US" sz="4000" dirty="0"/>
              <a:t>Teachers’ Notes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3" name="Content Placeholder 2">
            <a:extLst>
              <a:ext uri="{FF2B5EF4-FFF2-40B4-BE49-F238E27FC236}">
                <a16:creationId xmlns:a16="http://schemas.microsoft.com/office/drawing/2014/main" id="{894B3F14-5C65-4BA3-8C48-C5E9B72BC962}"/>
              </a:ext>
            </a:extLst>
          </p:cNvPr>
          <p:cNvSpPr>
            <a:spLocks noGrp="1"/>
          </p:cNvSpPr>
          <p:nvPr>
            <p:ph idx="1"/>
          </p:nvPr>
        </p:nvSpPr>
        <p:spPr>
          <a:solidFill>
            <a:schemeClr val="accent5">
              <a:lumMod val="20000"/>
              <a:lumOff val="80000"/>
            </a:schemeClr>
          </a:solidFill>
          <a:ln>
            <a:solidFill>
              <a:schemeClr val="accent1">
                <a:lumMod val="75000"/>
              </a:schemeClr>
            </a:solidFill>
          </a:ln>
        </p:spPr>
        <p:txBody>
          <a:bodyPr>
            <a:normAutofit fontScale="92500" lnSpcReduction="10000"/>
          </a:bodyPr>
          <a:lstStyle/>
          <a:p>
            <a:pPr>
              <a:buFont typeface="Wingdings" panose="05000000000000000000" pitchFamily="2" charset="2"/>
              <a:buChar char="q"/>
            </a:pPr>
            <a:r>
              <a:rPr lang="en-GB" dirty="0"/>
              <a:t>This therapy aims to model how to make a prediction based on the information provided in the text. Pupils need to understand that it can’t just be made up!</a:t>
            </a:r>
          </a:p>
          <a:p>
            <a:pPr>
              <a:buFont typeface="Wingdings" panose="05000000000000000000" pitchFamily="2" charset="2"/>
              <a:buChar char="q"/>
            </a:pPr>
            <a:r>
              <a:rPr lang="en-GB" dirty="0"/>
              <a:t>Both predicting events, or how a character may react, are based on what has already been written in the text.</a:t>
            </a:r>
          </a:p>
          <a:p>
            <a:pPr>
              <a:buFont typeface="Wingdings" panose="05000000000000000000" pitchFamily="2" charset="2"/>
              <a:buChar char="q"/>
            </a:pPr>
            <a:r>
              <a:rPr lang="en-GB" dirty="0"/>
              <a:t>The therapy models answers to prediction-type questions and provides some useful phrases for this.</a:t>
            </a:r>
          </a:p>
          <a:p>
            <a:pPr>
              <a:buFont typeface="Wingdings" panose="05000000000000000000" pitchFamily="2" charset="2"/>
              <a:buChar char="q"/>
            </a:pPr>
            <a:r>
              <a:rPr lang="en-GB" dirty="0"/>
              <a:t>It also covers how predictions can be based on typical story styles. For example, the fairy story formula is well-established. This provides a known structure for predicting what happens next. Nevertheless, this is also an opportunity to discuss the sexism inherent in this and the skill of making a story unpredictable by changing this formula!</a:t>
            </a:r>
          </a:p>
        </p:txBody>
      </p:sp>
    </p:spTree>
    <p:extLst>
      <p:ext uri="{BB962C8B-B14F-4D97-AF65-F5344CB8AC3E}">
        <p14:creationId xmlns:p14="http://schemas.microsoft.com/office/powerpoint/2010/main" val="452468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43998-8172-4DD8-AD7B-3D5B9C94651E}"/>
              </a:ext>
            </a:extLst>
          </p:cNvPr>
          <p:cNvSpPr>
            <a:spLocks noGrp="1"/>
          </p:cNvSpPr>
          <p:nvPr>
            <p:ph type="title"/>
          </p:nvPr>
        </p:nvSpPr>
        <p:spPr>
          <a:xfrm>
            <a:off x="838200" y="365126"/>
            <a:ext cx="10515600" cy="704019"/>
          </a:xfrm>
          <a:solidFill>
            <a:schemeClr val="accent2">
              <a:lumMod val="40000"/>
              <a:lumOff val="60000"/>
            </a:schemeClr>
          </a:solidFill>
        </p:spPr>
        <p:txBody>
          <a:bodyPr>
            <a:noAutofit/>
          </a:bodyPr>
          <a:lstStyle/>
          <a:p>
            <a:r>
              <a:rPr lang="en-GB" sz="3200" dirty="0">
                <a:latin typeface="+mn-lt"/>
              </a:rPr>
              <a:t>Predicting means saying what you think might happen next.</a:t>
            </a:r>
          </a:p>
        </p:txBody>
      </p:sp>
      <p:sp>
        <p:nvSpPr>
          <p:cNvPr id="3" name="Rectangle: Rounded Corners 2">
            <a:extLst>
              <a:ext uri="{FF2B5EF4-FFF2-40B4-BE49-F238E27FC236}">
                <a16:creationId xmlns:a16="http://schemas.microsoft.com/office/drawing/2014/main" id="{C4996F4B-C9B2-41E0-8489-56853C5BEF02}"/>
              </a:ext>
            </a:extLst>
          </p:cNvPr>
          <p:cNvSpPr/>
          <p:nvPr/>
        </p:nvSpPr>
        <p:spPr>
          <a:xfrm>
            <a:off x="2228417" y="1308295"/>
            <a:ext cx="7554351" cy="115355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u="sng" dirty="0">
                <a:solidFill>
                  <a:schemeClr val="tx1"/>
                </a:solidFill>
              </a:rPr>
              <a:t>Discussion</a:t>
            </a:r>
          </a:p>
          <a:p>
            <a:pPr algn="ctr"/>
            <a:r>
              <a:rPr lang="en-GB" sz="2400" dirty="0">
                <a:solidFill>
                  <a:schemeClr val="tx1"/>
                </a:solidFill>
              </a:rPr>
              <a:t>What do you think might happen next in each picture?</a:t>
            </a:r>
          </a:p>
          <a:p>
            <a:pPr algn="ctr"/>
            <a:r>
              <a:rPr lang="en-GB" sz="2400" dirty="0">
                <a:solidFill>
                  <a:schemeClr val="tx1"/>
                </a:solidFill>
              </a:rPr>
              <a:t>Give reasons for your answer.</a:t>
            </a:r>
          </a:p>
        </p:txBody>
      </p:sp>
      <p:pic>
        <p:nvPicPr>
          <p:cNvPr id="6" name="Picture 2" descr="Image result for DOG RUNNING TOWARDS A POND">
            <a:extLst>
              <a:ext uri="{FF2B5EF4-FFF2-40B4-BE49-F238E27FC236}">
                <a16:creationId xmlns:a16="http://schemas.microsoft.com/office/drawing/2014/main" id="{30C498F5-A5B3-48BD-A375-B67F31208D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5237" y="2700996"/>
            <a:ext cx="7340713" cy="398115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152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4996F4B-C9B2-41E0-8489-56853C5BEF02}"/>
              </a:ext>
            </a:extLst>
          </p:cNvPr>
          <p:cNvSpPr/>
          <p:nvPr/>
        </p:nvSpPr>
        <p:spPr>
          <a:xfrm>
            <a:off x="1856936" y="323557"/>
            <a:ext cx="7554351" cy="115355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u="sng" dirty="0">
                <a:solidFill>
                  <a:schemeClr val="tx1"/>
                </a:solidFill>
              </a:rPr>
              <a:t>Discussion</a:t>
            </a:r>
          </a:p>
          <a:p>
            <a:pPr algn="ctr"/>
            <a:r>
              <a:rPr lang="en-GB" sz="2400" dirty="0">
                <a:solidFill>
                  <a:schemeClr val="tx1"/>
                </a:solidFill>
              </a:rPr>
              <a:t>What do you think might happen next in each picture?</a:t>
            </a:r>
          </a:p>
          <a:p>
            <a:pPr algn="ctr"/>
            <a:r>
              <a:rPr lang="en-GB" sz="2400" dirty="0">
                <a:solidFill>
                  <a:schemeClr val="tx1"/>
                </a:solidFill>
              </a:rPr>
              <a:t>Give reasons for your answer.</a:t>
            </a:r>
          </a:p>
        </p:txBody>
      </p:sp>
      <p:pic>
        <p:nvPicPr>
          <p:cNvPr id="8" name="Picture 4" descr="Image result for BUSY STREET">
            <a:extLst>
              <a:ext uri="{FF2B5EF4-FFF2-40B4-BE49-F238E27FC236}">
                <a16:creationId xmlns:a16="http://schemas.microsoft.com/office/drawing/2014/main" id="{26C53311-76A7-4BE9-9C72-6F29621BED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4322" y="1775149"/>
            <a:ext cx="8188657" cy="508285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1734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683456" y="364490"/>
            <a:ext cx="10809849" cy="1056347"/>
          </a:xfrm>
          <a:solidFill>
            <a:schemeClr val="accent2">
              <a:lumMod val="40000"/>
              <a:lumOff val="60000"/>
            </a:schemeClr>
          </a:solidFill>
          <a:ln>
            <a:solidFill>
              <a:schemeClr val="accent1"/>
            </a:solidFill>
          </a:ln>
        </p:spPr>
        <p:txBody>
          <a:bodyPr>
            <a:normAutofit/>
          </a:bodyPr>
          <a:lstStyle/>
          <a:p>
            <a:r>
              <a:rPr lang="en-GB" sz="2400" dirty="0">
                <a:latin typeface="+mn-lt"/>
              </a:rPr>
              <a:t>Our predictions might be based on what we have experienced before. For example, what might happen next in this sequence of events? Give reasons for your answer.</a:t>
            </a:r>
          </a:p>
        </p:txBody>
      </p:sp>
      <p:sp>
        <p:nvSpPr>
          <p:cNvPr id="3" name="Rectangle: Rounded Corners 2">
            <a:extLst>
              <a:ext uri="{FF2B5EF4-FFF2-40B4-BE49-F238E27FC236}">
                <a16:creationId xmlns:a16="http://schemas.microsoft.com/office/drawing/2014/main" id="{E3E33D38-D9B4-49BC-8060-2FFA460A4AFF}"/>
              </a:ext>
            </a:extLst>
          </p:cNvPr>
          <p:cNvSpPr/>
          <p:nvPr/>
        </p:nvSpPr>
        <p:spPr>
          <a:xfrm>
            <a:off x="1696328" y="1659987"/>
            <a:ext cx="8595360" cy="95660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 It is first thing in the morning. Some children in school uniform get into a car with their Dad. He pulls up outside their school.</a:t>
            </a:r>
          </a:p>
        </p:txBody>
      </p:sp>
      <p:sp>
        <p:nvSpPr>
          <p:cNvPr id="4" name="Rectangle: Rounded Corners 3">
            <a:extLst>
              <a:ext uri="{FF2B5EF4-FFF2-40B4-BE49-F238E27FC236}">
                <a16:creationId xmlns:a16="http://schemas.microsoft.com/office/drawing/2014/main" id="{39A3004B-8DF4-4433-B244-59E372CEBE7E}"/>
              </a:ext>
            </a:extLst>
          </p:cNvPr>
          <p:cNvSpPr/>
          <p:nvPr/>
        </p:nvSpPr>
        <p:spPr>
          <a:xfrm>
            <a:off x="1751133" y="2820572"/>
            <a:ext cx="8485750" cy="1195754"/>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My prediction is that it is likely that the children get out of the car and go into school.</a:t>
            </a:r>
          </a:p>
        </p:txBody>
      </p:sp>
      <p:sp>
        <p:nvSpPr>
          <p:cNvPr id="10" name="Rectangle: Rounded Corners 9">
            <a:extLst>
              <a:ext uri="{FF2B5EF4-FFF2-40B4-BE49-F238E27FC236}">
                <a16:creationId xmlns:a16="http://schemas.microsoft.com/office/drawing/2014/main" id="{2DEDFD07-54C3-4B26-8CE5-B42DEA514102}"/>
              </a:ext>
            </a:extLst>
          </p:cNvPr>
          <p:cNvSpPr/>
          <p:nvPr/>
        </p:nvSpPr>
        <p:spPr>
          <a:xfrm>
            <a:off x="1696328" y="4339883"/>
            <a:ext cx="8485750" cy="2074984"/>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My prediction is based on what I already know and on common sense. They are obviously going to school (as it is morning, they are in school uniform and he pulls up outside of school). So, it is likely that they will get out and go into school. Of course, it is not definite! Something else might happen.</a:t>
            </a:r>
          </a:p>
        </p:txBody>
      </p:sp>
    </p:spTree>
    <p:extLst>
      <p:ext uri="{BB962C8B-B14F-4D97-AF65-F5344CB8AC3E}">
        <p14:creationId xmlns:p14="http://schemas.microsoft.com/office/powerpoint/2010/main" val="4199632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683456" y="364490"/>
            <a:ext cx="10809849" cy="1056347"/>
          </a:xfrm>
          <a:solidFill>
            <a:schemeClr val="accent2">
              <a:lumMod val="40000"/>
              <a:lumOff val="60000"/>
            </a:schemeClr>
          </a:solidFill>
          <a:ln>
            <a:solidFill>
              <a:schemeClr val="accent1"/>
            </a:solidFill>
          </a:ln>
        </p:spPr>
        <p:txBody>
          <a:bodyPr>
            <a:normAutofit/>
          </a:bodyPr>
          <a:lstStyle/>
          <a:p>
            <a:r>
              <a:rPr lang="en-GB" sz="2400" b="1" dirty="0">
                <a:latin typeface="+mn-lt"/>
              </a:rPr>
              <a:t>Your turn</a:t>
            </a:r>
            <a:r>
              <a:rPr lang="en-GB" sz="2400" dirty="0">
                <a:latin typeface="+mn-lt"/>
              </a:rPr>
              <a:t>: what might happen next in this sequence of events? Give reasons for your answer.</a:t>
            </a:r>
          </a:p>
        </p:txBody>
      </p:sp>
      <p:sp>
        <p:nvSpPr>
          <p:cNvPr id="3" name="Rectangle: Rounded Corners 2">
            <a:extLst>
              <a:ext uri="{FF2B5EF4-FFF2-40B4-BE49-F238E27FC236}">
                <a16:creationId xmlns:a16="http://schemas.microsoft.com/office/drawing/2014/main" id="{E3E33D38-D9B4-49BC-8060-2FFA460A4AFF}"/>
              </a:ext>
            </a:extLst>
          </p:cNvPr>
          <p:cNvSpPr/>
          <p:nvPr/>
        </p:nvSpPr>
        <p:spPr>
          <a:xfrm>
            <a:off x="1696328" y="1659987"/>
            <a:ext cx="8595360" cy="95660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 A man is shopping in a supermarket. He reaches up to get a box of cereals from a wobbling pile of boxes. </a:t>
            </a:r>
          </a:p>
        </p:txBody>
      </p:sp>
      <p:sp>
        <p:nvSpPr>
          <p:cNvPr id="6" name="Rectangle: Rounded Corners 5">
            <a:extLst>
              <a:ext uri="{FF2B5EF4-FFF2-40B4-BE49-F238E27FC236}">
                <a16:creationId xmlns:a16="http://schemas.microsoft.com/office/drawing/2014/main" id="{6627DF9C-6856-43F7-AF61-F37C98045658}"/>
              </a:ext>
            </a:extLst>
          </p:cNvPr>
          <p:cNvSpPr/>
          <p:nvPr/>
        </p:nvSpPr>
        <p:spPr>
          <a:xfrm>
            <a:off x="1696328" y="3071442"/>
            <a:ext cx="8595360" cy="95660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 At a swimming pool, a person climbs up to the top diving board, balances on the edge and raises their arms.</a:t>
            </a:r>
          </a:p>
        </p:txBody>
      </p:sp>
      <p:sp>
        <p:nvSpPr>
          <p:cNvPr id="7" name="Rectangle: Rounded Corners 6">
            <a:extLst>
              <a:ext uri="{FF2B5EF4-FFF2-40B4-BE49-F238E27FC236}">
                <a16:creationId xmlns:a16="http://schemas.microsoft.com/office/drawing/2014/main" id="{8C5653BD-D832-4A48-B4FF-A4392184D0F2}"/>
              </a:ext>
            </a:extLst>
          </p:cNvPr>
          <p:cNvSpPr/>
          <p:nvPr/>
        </p:nvSpPr>
        <p:spPr>
          <a:xfrm>
            <a:off x="1696328" y="4482904"/>
            <a:ext cx="8595360" cy="956604"/>
          </a:xfrm>
          <a:prstGeom prst="roundRect">
            <a:avLst>
              <a:gd name="adj" fmla="val 24020"/>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 A zoo keeper enters the sea lion enclosure with a bucket of fish.</a:t>
            </a:r>
          </a:p>
        </p:txBody>
      </p:sp>
    </p:spTree>
    <p:extLst>
      <p:ext uri="{BB962C8B-B14F-4D97-AF65-F5344CB8AC3E}">
        <p14:creationId xmlns:p14="http://schemas.microsoft.com/office/powerpoint/2010/main" val="1199152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683456" y="364490"/>
            <a:ext cx="10809849" cy="1056347"/>
          </a:xfrm>
          <a:solidFill>
            <a:schemeClr val="accent2">
              <a:lumMod val="40000"/>
              <a:lumOff val="60000"/>
            </a:schemeClr>
          </a:solidFill>
          <a:ln>
            <a:solidFill>
              <a:schemeClr val="accent1"/>
            </a:solidFill>
          </a:ln>
        </p:spPr>
        <p:txBody>
          <a:bodyPr>
            <a:normAutofit fontScale="90000"/>
          </a:bodyPr>
          <a:lstStyle/>
          <a:p>
            <a:r>
              <a:rPr lang="en-GB" sz="2400" dirty="0">
                <a:latin typeface="+mn-lt"/>
              </a:rPr>
              <a:t>When we are predicting, there is no right or wrong answer but it needs to be logical, based on the information we have. When we are reading a text, we need to use the information in the text to support our predictions. Read this extract from a story.</a:t>
            </a:r>
          </a:p>
        </p:txBody>
      </p:sp>
      <p:sp>
        <p:nvSpPr>
          <p:cNvPr id="8" name="Rectangle 7">
            <a:extLst>
              <a:ext uri="{FF2B5EF4-FFF2-40B4-BE49-F238E27FC236}">
                <a16:creationId xmlns:a16="http://schemas.microsoft.com/office/drawing/2014/main" id="{A5977AFF-C5AB-488C-B300-96FBB70B38E0}"/>
              </a:ext>
            </a:extLst>
          </p:cNvPr>
          <p:cNvSpPr/>
          <p:nvPr/>
        </p:nvSpPr>
        <p:spPr>
          <a:xfrm>
            <a:off x="683456" y="1674055"/>
            <a:ext cx="8207326" cy="499007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“Quick. Come and look at this!” shouted Lauren to Jack (who had his nose in a history book as usual). He ran over. Lauren lifted a large, wooden box out of the ground and dumped it down. Quickly, she lifted the brown lid and peered inside. She gasped.</a:t>
            </a:r>
          </a:p>
          <a:p>
            <a:r>
              <a:rPr lang="en-GB" sz="2400" dirty="0">
                <a:solidFill>
                  <a:schemeClr val="tx1"/>
                </a:solidFill>
              </a:rPr>
              <a:t>“What’s inside?” asked Jack, his blue eyes sparkling.</a:t>
            </a:r>
          </a:p>
          <a:p>
            <a:r>
              <a:rPr lang="en-GB" sz="2400" dirty="0">
                <a:solidFill>
                  <a:schemeClr val="tx1"/>
                </a:solidFill>
              </a:rPr>
              <a:t>When he looked, he was amazed. Lying in a dusty heap was a ruby-red, velvet cloak. It was edged with diamonds. Gently, they lifted it out to get a better look. On the back, a golden dragon glistened in the sunshine. </a:t>
            </a:r>
          </a:p>
          <a:p>
            <a:r>
              <a:rPr lang="en-GB" sz="2400" dirty="0">
                <a:solidFill>
                  <a:schemeClr val="tx1"/>
                </a:solidFill>
              </a:rPr>
              <a:t>“I wonder who it belonged to,” said Jack, handling it carefully. “It could be the long-lost cloak of King </a:t>
            </a:r>
            <a:r>
              <a:rPr lang="en-GB" sz="2400" dirty="0" err="1">
                <a:solidFill>
                  <a:schemeClr val="tx1"/>
                </a:solidFill>
              </a:rPr>
              <a:t>Erald</a:t>
            </a:r>
            <a:r>
              <a:rPr lang="en-GB" sz="2400" dirty="0">
                <a:solidFill>
                  <a:schemeClr val="tx1"/>
                </a:solidFill>
              </a:rPr>
              <a:t> which I was reading about. It was supposed to have gone missing in this area.”</a:t>
            </a:r>
          </a:p>
        </p:txBody>
      </p:sp>
      <p:sp>
        <p:nvSpPr>
          <p:cNvPr id="2" name="Rectangle: Rounded Corners 1">
            <a:extLst>
              <a:ext uri="{FF2B5EF4-FFF2-40B4-BE49-F238E27FC236}">
                <a16:creationId xmlns:a16="http://schemas.microsoft.com/office/drawing/2014/main" id="{C27EB113-67E6-480B-83B4-2785DAF31399}"/>
              </a:ext>
            </a:extLst>
          </p:cNvPr>
          <p:cNvSpPr/>
          <p:nvPr/>
        </p:nvSpPr>
        <p:spPr>
          <a:xfrm>
            <a:off x="9101797" y="1688121"/>
            <a:ext cx="2546252" cy="1969479"/>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Write down three things which </a:t>
            </a:r>
            <a:r>
              <a:rPr lang="en-GB" sz="2400" b="1" dirty="0">
                <a:solidFill>
                  <a:schemeClr val="tx1"/>
                </a:solidFill>
              </a:rPr>
              <a:t>might</a:t>
            </a:r>
            <a:r>
              <a:rPr lang="en-GB" sz="2400" dirty="0">
                <a:solidFill>
                  <a:schemeClr val="tx1"/>
                </a:solidFill>
              </a:rPr>
              <a:t> happen next.</a:t>
            </a:r>
          </a:p>
        </p:txBody>
      </p:sp>
      <p:pic>
        <p:nvPicPr>
          <p:cNvPr id="2050" name="Picture 2" descr="Image result for treasure chest">
            <a:extLst>
              <a:ext uri="{FF2B5EF4-FFF2-40B4-BE49-F238E27FC236}">
                <a16:creationId xmlns:a16="http://schemas.microsoft.com/office/drawing/2014/main" id="{62DAA5D2-DF34-4CD3-ACA3-12AB334CA7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1797" y="4169092"/>
            <a:ext cx="2857500" cy="17716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898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683456" y="364490"/>
            <a:ext cx="10809849" cy="1056347"/>
          </a:xfrm>
          <a:solidFill>
            <a:schemeClr val="accent2">
              <a:lumMod val="40000"/>
              <a:lumOff val="60000"/>
            </a:schemeClr>
          </a:solidFill>
          <a:ln>
            <a:solidFill>
              <a:schemeClr val="accent1"/>
            </a:solidFill>
          </a:ln>
        </p:spPr>
        <p:txBody>
          <a:bodyPr>
            <a:normAutofit/>
          </a:bodyPr>
          <a:lstStyle/>
          <a:p>
            <a:r>
              <a:rPr lang="en-GB" sz="2400" b="1" dirty="0">
                <a:latin typeface="+mn-lt"/>
              </a:rPr>
              <a:t>How did you do?</a:t>
            </a:r>
            <a:r>
              <a:rPr lang="en-GB" sz="2400" dirty="0">
                <a:latin typeface="+mn-lt"/>
              </a:rPr>
              <a:t> Hopefully, you thought of a few logical things which </a:t>
            </a:r>
            <a:r>
              <a:rPr lang="en-GB" sz="2400" b="1" dirty="0">
                <a:latin typeface="+mn-lt"/>
              </a:rPr>
              <a:t>might </a:t>
            </a:r>
            <a:r>
              <a:rPr lang="en-GB" sz="2400" dirty="0">
                <a:latin typeface="+mn-lt"/>
              </a:rPr>
              <a:t>happen. </a:t>
            </a:r>
          </a:p>
        </p:txBody>
      </p:sp>
      <p:sp>
        <p:nvSpPr>
          <p:cNvPr id="8" name="Rectangle 7">
            <a:extLst>
              <a:ext uri="{FF2B5EF4-FFF2-40B4-BE49-F238E27FC236}">
                <a16:creationId xmlns:a16="http://schemas.microsoft.com/office/drawing/2014/main" id="{A5977AFF-C5AB-488C-B300-96FBB70B38E0}"/>
              </a:ext>
            </a:extLst>
          </p:cNvPr>
          <p:cNvSpPr/>
          <p:nvPr/>
        </p:nvSpPr>
        <p:spPr>
          <a:xfrm>
            <a:off x="683456" y="1674055"/>
            <a:ext cx="8207326" cy="499007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“Quick. Come and look at this!” shouted Lauren to Jack (who had his nose in a history book as usual). He ran over. Lauren lifted a large, wooden box out of the ground and dumped it down. Quickly, she lifted the brown lid and peered inside. She gasped.</a:t>
            </a:r>
          </a:p>
          <a:p>
            <a:r>
              <a:rPr lang="en-GB" sz="2400" dirty="0">
                <a:solidFill>
                  <a:schemeClr val="tx1"/>
                </a:solidFill>
              </a:rPr>
              <a:t>“What’s inside?” asked Jack, his blue eyes sparkling.</a:t>
            </a:r>
          </a:p>
          <a:p>
            <a:r>
              <a:rPr lang="en-GB" sz="2400" dirty="0">
                <a:solidFill>
                  <a:schemeClr val="tx1"/>
                </a:solidFill>
              </a:rPr>
              <a:t>When he looked, he was amazed. Lying in a dusty heap was a ruby-red, velvet cloak. It was edged with diamonds. Gently, they lifted it out to get a better look. On the back, a golden dragon glistened in the sunshine. </a:t>
            </a:r>
          </a:p>
          <a:p>
            <a:r>
              <a:rPr lang="en-GB" sz="2400" dirty="0">
                <a:solidFill>
                  <a:schemeClr val="tx1"/>
                </a:solidFill>
              </a:rPr>
              <a:t>“I wonder who it belonged to,” said Jack, handling it carefully. “It could be the long-lost cloak of King </a:t>
            </a:r>
            <a:r>
              <a:rPr lang="en-GB" sz="2400" dirty="0" err="1">
                <a:solidFill>
                  <a:schemeClr val="tx1"/>
                </a:solidFill>
              </a:rPr>
              <a:t>Erald</a:t>
            </a:r>
            <a:r>
              <a:rPr lang="en-GB" sz="2400" dirty="0">
                <a:solidFill>
                  <a:schemeClr val="tx1"/>
                </a:solidFill>
              </a:rPr>
              <a:t> which I was reading about. It was supposed to have gone missing in this area.”</a:t>
            </a:r>
          </a:p>
        </p:txBody>
      </p:sp>
      <p:sp>
        <p:nvSpPr>
          <p:cNvPr id="2" name="Rectangle: Rounded Corners 1">
            <a:extLst>
              <a:ext uri="{FF2B5EF4-FFF2-40B4-BE49-F238E27FC236}">
                <a16:creationId xmlns:a16="http://schemas.microsoft.com/office/drawing/2014/main" id="{C27EB113-67E6-480B-83B4-2785DAF31399}"/>
              </a:ext>
            </a:extLst>
          </p:cNvPr>
          <p:cNvSpPr/>
          <p:nvPr/>
        </p:nvSpPr>
        <p:spPr>
          <a:xfrm>
            <a:off x="9101797" y="1688121"/>
            <a:ext cx="2546252" cy="3080825"/>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Now, select what you think is </a:t>
            </a:r>
            <a:r>
              <a:rPr lang="en-GB" sz="2400" b="1" dirty="0">
                <a:solidFill>
                  <a:schemeClr val="tx1"/>
                </a:solidFill>
              </a:rPr>
              <a:t>most likely</a:t>
            </a:r>
            <a:r>
              <a:rPr lang="en-GB" sz="2400" dirty="0">
                <a:solidFill>
                  <a:schemeClr val="tx1"/>
                </a:solidFill>
              </a:rPr>
              <a:t> to happen. Give a reason for your answer.</a:t>
            </a:r>
          </a:p>
        </p:txBody>
      </p:sp>
      <p:pic>
        <p:nvPicPr>
          <p:cNvPr id="2050" name="Picture 2" descr="Image result for treasure chest">
            <a:extLst>
              <a:ext uri="{FF2B5EF4-FFF2-40B4-BE49-F238E27FC236}">
                <a16:creationId xmlns:a16="http://schemas.microsoft.com/office/drawing/2014/main" id="{62DAA5D2-DF34-4CD3-ACA3-12AB334CA7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1797" y="4892479"/>
            <a:ext cx="2857500" cy="17716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53380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774245" y="139407"/>
            <a:ext cx="4437183" cy="943805"/>
          </a:xfrm>
          <a:solidFill>
            <a:schemeClr val="accent2">
              <a:lumMod val="40000"/>
              <a:lumOff val="60000"/>
            </a:schemeClr>
          </a:solidFill>
          <a:ln>
            <a:solidFill>
              <a:schemeClr val="accent1"/>
            </a:solidFill>
          </a:ln>
        </p:spPr>
        <p:txBody>
          <a:bodyPr>
            <a:normAutofit/>
          </a:bodyPr>
          <a:lstStyle/>
          <a:p>
            <a:pPr algn="ctr"/>
            <a:r>
              <a:rPr lang="en-GB" sz="2800" dirty="0">
                <a:latin typeface="+mn-lt"/>
              </a:rPr>
              <a:t>How did you do?</a:t>
            </a:r>
          </a:p>
        </p:txBody>
      </p:sp>
      <p:sp>
        <p:nvSpPr>
          <p:cNvPr id="8" name="Rectangle 7">
            <a:extLst>
              <a:ext uri="{FF2B5EF4-FFF2-40B4-BE49-F238E27FC236}">
                <a16:creationId xmlns:a16="http://schemas.microsoft.com/office/drawing/2014/main" id="{A5977AFF-C5AB-488C-B300-96FBB70B38E0}"/>
              </a:ext>
            </a:extLst>
          </p:cNvPr>
          <p:cNvSpPr/>
          <p:nvPr/>
        </p:nvSpPr>
        <p:spPr>
          <a:xfrm>
            <a:off x="275493" y="1237958"/>
            <a:ext cx="5590735" cy="520504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Quick. Come and look at this!” shouted Lauren to Jack (who had his </a:t>
            </a:r>
            <a:r>
              <a:rPr lang="en-GB" sz="2000" dirty="0">
                <a:solidFill>
                  <a:schemeClr val="tx1"/>
                </a:solidFill>
                <a:highlight>
                  <a:srgbClr val="FF00FF"/>
                </a:highlight>
              </a:rPr>
              <a:t>nose in a history book as usual</a:t>
            </a:r>
            <a:r>
              <a:rPr lang="en-GB" sz="2000" dirty="0">
                <a:solidFill>
                  <a:schemeClr val="tx1"/>
                </a:solidFill>
              </a:rPr>
              <a:t>). He ran over. Lauren lifted a large, wooden box out of the ground and dumped it down. Quickly, she lifted the brown lid and peered inside. She gasped.</a:t>
            </a:r>
          </a:p>
          <a:p>
            <a:r>
              <a:rPr lang="en-GB" sz="2000" dirty="0">
                <a:solidFill>
                  <a:schemeClr val="tx1"/>
                </a:solidFill>
              </a:rPr>
              <a:t>“What’s inside?” asked Jack, his blue eyes sparkling.</a:t>
            </a:r>
          </a:p>
          <a:p>
            <a:r>
              <a:rPr lang="en-GB" sz="2000" dirty="0">
                <a:solidFill>
                  <a:schemeClr val="tx1"/>
                </a:solidFill>
              </a:rPr>
              <a:t>When he looked, he was amazed. Lying in a dusty heap was a ruby-red, velvet cloak. It was edged with diamonds. Gently, they lifted it out to get a better look. On the back, a golden dragon glistened in the sunshine. </a:t>
            </a:r>
          </a:p>
          <a:p>
            <a:r>
              <a:rPr lang="en-GB" sz="2000" dirty="0">
                <a:solidFill>
                  <a:schemeClr val="tx1"/>
                </a:solidFill>
              </a:rPr>
              <a:t>“I wonder who it belonged to,” said Jack, handling it carefully. “It could be </a:t>
            </a:r>
            <a:r>
              <a:rPr lang="en-GB" sz="2000" dirty="0">
                <a:solidFill>
                  <a:schemeClr val="tx1"/>
                </a:solidFill>
                <a:highlight>
                  <a:srgbClr val="FF00FF"/>
                </a:highlight>
              </a:rPr>
              <a:t>the long-lost cloak of King </a:t>
            </a:r>
            <a:r>
              <a:rPr lang="en-GB" sz="2000" dirty="0" err="1">
                <a:solidFill>
                  <a:schemeClr val="tx1"/>
                </a:solidFill>
                <a:highlight>
                  <a:srgbClr val="FF00FF"/>
                </a:highlight>
              </a:rPr>
              <a:t>Erald</a:t>
            </a:r>
            <a:r>
              <a:rPr lang="en-GB" sz="2000" dirty="0">
                <a:solidFill>
                  <a:schemeClr val="tx1"/>
                </a:solidFill>
                <a:highlight>
                  <a:srgbClr val="FF00FF"/>
                </a:highlight>
              </a:rPr>
              <a:t> which I was reading about. It was supposed to have gone missing in this area</a:t>
            </a:r>
            <a:r>
              <a:rPr lang="en-GB" sz="2000" dirty="0">
                <a:solidFill>
                  <a:schemeClr val="tx1"/>
                </a:solidFill>
              </a:rPr>
              <a:t>.”</a:t>
            </a:r>
          </a:p>
        </p:txBody>
      </p:sp>
      <p:sp>
        <p:nvSpPr>
          <p:cNvPr id="3" name="Rectangle 2">
            <a:extLst>
              <a:ext uri="{FF2B5EF4-FFF2-40B4-BE49-F238E27FC236}">
                <a16:creationId xmlns:a16="http://schemas.microsoft.com/office/drawing/2014/main" id="{CB7CA054-AB2F-42FA-A9EA-A5CE9585B88B}"/>
              </a:ext>
            </a:extLst>
          </p:cNvPr>
          <p:cNvSpPr/>
          <p:nvPr/>
        </p:nvSpPr>
        <p:spPr>
          <a:xfrm>
            <a:off x="6217920" y="1237958"/>
            <a:ext cx="5401994" cy="2954214"/>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400" i="1" dirty="0">
                <a:solidFill>
                  <a:schemeClr val="tx1"/>
                </a:solidFill>
              </a:rPr>
              <a:t>I think they will take the cloak to a local museum to see if the experts can help them decide who it may have belonged to.</a:t>
            </a:r>
          </a:p>
          <a:p>
            <a:r>
              <a:rPr lang="en-GB" sz="2400" i="1" dirty="0">
                <a:solidFill>
                  <a:schemeClr val="tx1"/>
                </a:solidFill>
              </a:rPr>
              <a:t>I think this because the text mentions that </a:t>
            </a:r>
            <a:r>
              <a:rPr lang="en-GB" sz="2400" i="1" dirty="0">
                <a:solidFill>
                  <a:schemeClr val="tx1"/>
                </a:solidFill>
                <a:highlight>
                  <a:srgbClr val="FF00FF"/>
                </a:highlight>
              </a:rPr>
              <a:t>Jack likes history</a:t>
            </a:r>
            <a:r>
              <a:rPr lang="en-GB" sz="2400" i="1" dirty="0">
                <a:solidFill>
                  <a:schemeClr val="tx1"/>
                </a:solidFill>
              </a:rPr>
              <a:t>. Also, he knows that the </a:t>
            </a:r>
            <a:r>
              <a:rPr lang="en-GB" sz="2400" i="1" dirty="0">
                <a:solidFill>
                  <a:schemeClr val="tx1"/>
                </a:solidFill>
                <a:highlight>
                  <a:srgbClr val="FF00FF"/>
                </a:highlight>
              </a:rPr>
              <a:t>cloak of a king had gone missing locally</a:t>
            </a:r>
            <a:r>
              <a:rPr lang="en-GB" sz="2400" i="1" dirty="0">
                <a:solidFill>
                  <a:schemeClr val="tx1"/>
                </a:solidFill>
              </a:rPr>
              <a:t>.</a:t>
            </a:r>
            <a:endParaRPr lang="en-GB" sz="2400" i="1" dirty="0">
              <a:solidFill>
                <a:schemeClr val="tx1"/>
              </a:solidFill>
              <a:highlight>
                <a:srgbClr val="FF00FF"/>
              </a:highlight>
            </a:endParaRPr>
          </a:p>
        </p:txBody>
      </p:sp>
      <p:sp>
        <p:nvSpPr>
          <p:cNvPr id="4" name="Rectangle 3">
            <a:extLst>
              <a:ext uri="{FF2B5EF4-FFF2-40B4-BE49-F238E27FC236}">
                <a16:creationId xmlns:a16="http://schemas.microsoft.com/office/drawing/2014/main" id="{F7490437-3873-45AC-A262-D36F17883696}"/>
              </a:ext>
            </a:extLst>
          </p:cNvPr>
          <p:cNvSpPr/>
          <p:nvPr/>
        </p:nvSpPr>
        <p:spPr>
          <a:xfrm>
            <a:off x="6217920" y="4360985"/>
            <a:ext cx="5401994" cy="219456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400" dirty="0">
                <a:solidFill>
                  <a:schemeClr val="tx1"/>
                </a:solidFill>
              </a:rPr>
              <a:t>So, my prediction might not be correct but it makes sense based on the text. I have stated what </a:t>
            </a:r>
            <a:r>
              <a:rPr lang="en-GB" sz="2400" b="1" dirty="0">
                <a:solidFill>
                  <a:schemeClr val="tx1"/>
                </a:solidFill>
              </a:rPr>
              <a:t>might</a:t>
            </a:r>
            <a:r>
              <a:rPr lang="en-GB" sz="2400" dirty="0">
                <a:solidFill>
                  <a:schemeClr val="tx1"/>
                </a:solidFill>
              </a:rPr>
              <a:t> happen then backed it up using the text.</a:t>
            </a:r>
          </a:p>
        </p:txBody>
      </p:sp>
    </p:spTree>
    <p:extLst>
      <p:ext uri="{BB962C8B-B14F-4D97-AF65-F5344CB8AC3E}">
        <p14:creationId xmlns:p14="http://schemas.microsoft.com/office/powerpoint/2010/main" val="2610788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65638-6B13-4120-9578-8347FE2DFA37}"/>
              </a:ext>
            </a:extLst>
          </p:cNvPr>
          <p:cNvSpPr>
            <a:spLocks noGrp="1"/>
          </p:cNvSpPr>
          <p:nvPr>
            <p:ph type="title"/>
          </p:nvPr>
        </p:nvSpPr>
        <p:spPr>
          <a:xfrm>
            <a:off x="838200" y="365125"/>
            <a:ext cx="10515600" cy="900967"/>
          </a:xfrm>
          <a:solidFill>
            <a:schemeClr val="accent2">
              <a:lumMod val="40000"/>
              <a:lumOff val="60000"/>
            </a:schemeClr>
          </a:solidFill>
          <a:ln>
            <a:solidFill>
              <a:schemeClr val="tx1"/>
            </a:solidFill>
          </a:ln>
        </p:spPr>
        <p:txBody>
          <a:bodyPr>
            <a:normAutofit/>
          </a:bodyPr>
          <a:lstStyle/>
          <a:p>
            <a:pPr algn="ctr"/>
            <a:r>
              <a:rPr lang="en-GB" sz="3600" dirty="0">
                <a:latin typeface="+mn-lt"/>
              </a:rPr>
              <a:t>So, the steps to answering prediction questions are:</a:t>
            </a:r>
          </a:p>
        </p:txBody>
      </p:sp>
      <p:sp>
        <p:nvSpPr>
          <p:cNvPr id="5" name="Rectangle: Rounded Corners 4">
            <a:extLst>
              <a:ext uri="{FF2B5EF4-FFF2-40B4-BE49-F238E27FC236}">
                <a16:creationId xmlns:a16="http://schemas.microsoft.com/office/drawing/2014/main" id="{E5F962DC-4F69-45DE-8A55-164E17867F57}"/>
              </a:ext>
            </a:extLst>
          </p:cNvPr>
          <p:cNvSpPr/>
          <p:nvPr/>
        </p:nvSpPr>
        <p:spPr>
          <a:xfrm>
            <a:off x="683455" y="1814732"/>
            <a:ext cx="4788877" cy="3404382"/>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buFont typeface="Wingdings" panose="05000000000000000000" pitchFamily="2" charset="2"/>
              <a:buChar char="q"/>
            </a:pPr>
            <a:r>
              <a:rPr lang="en-GB" sz="2400" dirty="0">
                <a:solidFill>
                  <a:schemeClr val="tx1"/>
                </a:solidFill>
              </a:rPr>
              <a:t>Read the question.</a:t>
            </a:r>
          </a:p>
          <a:p>
            <a:pPr marL="342900" indent="-342900">
              <a:buFont typeface="Wingdings" panose="05000000000000000000" pitchFamily="2" charset="2"/>
              <a:buChar char="q"/>
            </a:pPr>
            <a:r>
              <a:rPr lang="en-GB" sz="2400" dirty="0">
                <a:solidFill>
                  <a:schemeClr val="tx1"/>
                </a:solidFill>
              </a:rPr>
              <a:t>Read the text carefully and think about what might happen next.</a:t>
            </a:r>
          </a:p>
          <a:p>
            <a:pPr marL="342900" indent="-342900">
              <a:buFont typeface="Wingdings" panose="05000000000000000000" pitchFamily="2" charset="2"/>
              <a:buChar char="q"/>
            </a:pPr>
            <a:r>
              <a:rPr lang="en-GB" sz="2400" dirty="0">
                <a:solidFill>
                  <a:schemeClr val="tx1"/>
                </a:solidFill>
              </a:rPr>
              <a:t>Find evidence in the text to support your answer.</a:t>
            </a:r>
          </a:p>
        </p:txBody>
      </p:sp>
      <p:sp>
        <p:nvSpPr>
          <p:cNvPr id="6" name="Rectangle: Rounded Corners 5">
            <a:extLst>
              <a:ext uri="{FF2B5EF4-FFF2-40B4-BE49-F238E27FC236}">
                <a16:creationId xmlns:a16="http://schemas.microsoft.com/office/drawing/2014/main" id="{FB6935D5-77D9-4662-9B18-39293E672CF7}"/>
              </a:ext>
            </a:extLst>
          </p:cNvPr>
          <p:cNvSpPr/>
          <p:nvPr/>
        </p:nvSpPr>
        <p:spPr>
          <a:xfrm>
            <a:off x="6091311" y="2574387"/>
            <a:ext cx="5401994" cy="3404382"/>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b="1" u="sng" dirty="0">
                <a:solidFill>
                  <a:schemeClr val="tx1"/>
                </a:solidFill>
              </a:rPr>
              <a:t>Useful phrases for answering:</a:t>
            </a:r>
          </a:p>
          <a:p>
            <a:pPr algn="ctr"/>
            <a:endParaRPr lang="en-GB" sz="2400" dirty="0">
              <a:solidFill>
                <a:schemeClr val="tx1"/>
              </a:solidFill>
            </a:endParaRPr>
          </a:p>
          <a:p>
            <a:pPr marL="342900" indent="-342900">
              <a:buFont typeface="Wingdings" panose="05000000000000000000" pitchFamily="2" charset="2"/>
              <a:buChar char="q"/>
            </a:pPr>
            <a:r>
              <a:rPr lang="en-GB" sz="2400" dirty="0">
                <a:solidFill>
                  <a:schemeClr val="tx1"/>
                </a:solidFill>
              </a:rPr>
              <a:t>I think that …</a:t>
            </a:r>
          </a:p>
          <a:p>
            <a:pPr marL="342900" indent="-342900">
              <a:buFont typeface="Wingdings" panose="05000000000000000000" pitchFamily="2" charset="2"/>
              <a:buChar char="q"/>
            </a:pPr>
            <a:r>
              <a:rPr lang="en-GB" sz="2400" dirty="0">
                <a:solidFill>
                  <a:schemeClr val="tx1"/>
                </a:solidFill>
              </a:rPr>
              <a:t>I think this because …</a:t>
            </a:r>
          </a:p>
          <a:p>
            <a:pPr marL="342900" indent="-342900">
              <a:buFont typeface="Wingdings" panose="05000000000000000000" pitchFamily="2" charset="2"/>
              <a:buChar char="q"/>
            </a:pPr>
            <a:r>
              <a:rPr lang="en-GB" sz="2400" dirty="0">
                <a:solidFill>
                  <a:schemeClr val="tx1"/>
                </a:solidFill>
              </a:rPr>
              <a:t>In the text, it says …</a:t>
            </a:r>
          </a:p>
          <a:p>
            <a:pPr marL="342900" indent="-342900">
              <a:buFont typeface="Wingdings" panose="05000000000000000000" pitchFamily="2" charset="2"/>
              <a:buChar char="q"/>
            </a:pPr>
            <a:r>
              <a:rPr lang="en-GB" sz="2400" dirty="0">
                <a:solidFill>
                  <a:schemeClr val="tx1"/>
                </a:solidFill>
              </a:rPr>
              <a:t>The reason I think this is …</a:t>
            </a:r>
          </a:p>
          <a:p>
            <a:pPr marL="342900" indent="-342900">
              <a:buFont typeface="Wingdings" panose="05000000000000000000" pitchFamily="2" charset="2"/>
              <a:buChar char="q"/>
            </a:pPr>
            <a:r>
              <a:rPr lang="en-GB" sz="2400" dirty="0">
                <a:solidFill>
                  <a:schemeClr val="tx1"/>
                </a:solidFill>
              </a:rPr>
              <a:t>I think this because the character says …</a:t>
            </a:r>
          </a:p>
        </p:txBody>
      </p:sp>
      <p:pic>
        <p:nvPicPr>
          <p:cNvPr id="8" name="Graphic 7" descr="Head with Gears">
            <a:extLst>
              <a:ext uri="{FF2B5EF4-FFF2-40B4-BE49-F238E27FC236}">
                <a16:creationId xmlns:a16="http://schemas.microsoft.com/office/drawing/2014/main" id="{003E9F2D-C208-4AEE-A068-3D45474DDC2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472332" y="1701018"/>
            <a:ext cx="1746738" cy="1746738"/>
          </a:xfrm>
          <a:prstGeom prst="rect">
            <a:avLst/>
          </a:prstGeom>
        </p:spPr>
      </p:pic>
    </p:spTree>
    <p:extLst>
      <p:ext uri="{BB962C8B-B14F-4D97-AF65-F5344CB8AC3E}">
        <p14:creationId xmlns:p14="http://schemas.microsoft.com/office/powerpoint/2010/main" val="3268295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683456" y="364491"/>
            <a:ext cx="10809849" cy="901602"/>
          </a:xfrm>
          <a:solidFill>
            <a:schemeClr val="accent2">
              <a:lumMod val="40000"/>
              <a:lumOff val="60000"/>
            </a:schemeClr>
          </a:solidFill>
          <a:ln>
            <a:solidFill>
              <a:schemeClr val="accent1"/>
            </a:solidFill>
          </a:ln>
        </p:spPr>
        <p:txBody>
          <a:bodyPr>
            <a:normAutofit/>
          </a:bodyPr>
          <a:lstStyle/>
          <a:p>
            <a:r>
              <a:rPr lang="en-GB" sz="2400" dirty="0">
                <a:latin typeface="+mn-lt"/>
              </a:rPr>
              <a:t>Sometimes, we need to predict how a character will behave. To do this, we have to consider what we already know about the character. Read this extract.</a:t>
            </a:r>
          </a:p>
        </p:txBody>
      </p:sp>
      <p:sp>
        <p:nvSpPr>
          <p:cNvPr id="8" name="Rectangle 7">
            <a:extLst>
              <a:ext uri="{FF2B5EF4-FFF2-40B4-BE49-F238E27FC236}">
                <a16:creationId xmlns:a16="http://schemas.microsoft.com/office/drawing/2014/main" id="{A5977AFF-C5AB-488C-B300-96FBB70B38E0}"/>
              </a:ext>
            </a:extLst>
          </p:cNvPr>
          <p:cNvSpPr/>
          <p:nvPr/>
        </p:nvSpPr>
        <p:spPr>
          <a:xfrm>
            <a:off x="683456" y="1434905"/>
            <a:ext cx="8207326" cy="524329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err="1">
                <a:solidFill>
                  <a:schemeClr val="tx1"/>
                </a:solidFill>
              </a:rPr>
              <a:t>Zilta</a:t>
            </a:r>
            <a:r>
              <a:rPr lang="en-GB" sz="2400" dirty="0">
                <a:solidFill>
                  <a:schemeClr val="tx1"/>
                </a:solidFill>
              </a:rPr>
              <a:t> got out her remote and aimed it at the silver pod. Strangely, it didn’t open as usual. She tried again. Still no success. Looking up, she noticed that all of the lights were out, even though it was dark outside. </a:t>
            </a:r>
            <a:r>
              <a:rPr lang="en-GB" sz="2400" dirty="0" err="1">
                <a:solidFill>
                  <a:schemeClr val="tx1"/>
                </a:solidFill>
              </a:rPr>
              <a:t>Zilta</a:t>
            </a:r>
            <a:r>
              <a:rPr lang="en-GB" sz="2400" dirty="0">
                <a:solidFill>
                  <a:schemeClr val="tx1"/>
                </a:solidFill>
              </a:rPr>
              <a:t> felt uneasy. There had been a lot of strange things happening recently. Just that morning, she had been unable to find her hoverboard and had to walk to work.</a:t>
            </a:r>
          </a:p>
          <a:p>
            <a:endParaRPr lang="en-GB" sz="2400" dirty="0">
              <a:solidFill>
                <a:schemeClr val="tx1"/>
              </a:solidFill>
            </a:endParaRPr>
          </a:p>
          <a:p>
            <a:r>
              <a:rPr lang="en-GB" sz="2400" dirty="0">
                <a:solidFill>
                  <a:schemeClr val="tx1"/>
                </a:solidFill>
              </a:rPr>
              <a:t>As head of the </a:t>
            </a:r>
            <a:r>
              <a:rPr lang="en-GB" sz="2400" dirty="0" err="1">
                <a:solidFill>
                  <a:schemeClr val="tx1"/>
                </a:solidFill>
              </a:rPr>
              <a:t>tertia</a:t>
            </a:r>
            <a:r>
              <a:rPr lang="en-GB" sz="2400" dirty="0">
                <a:solidFill>
                  <a:schemeClr val="tx1"/>
                </a:solidFill>
              </a:rPr>
              <a:t>-robots, she held a powerful position in </a:t>
            </a:r>
            <a:r>
              <a:rPr lang="en-GB" sz="2400" dirty="0" err="1">
                <a:solidFill>
                  <a:schemeClr val="tx1"/>
                </a:solidFill>
              </a:rPr>
              <a:t>Xetton</a:t>
            </a:r>
            <a:r>
              <a:rPr lang="en-GB" sz="2400" dirty="0">
                <a:solidFill>
                  <a:schemeClr val="tx1"/>
                </a:solidFill>
              </a:rPr>
              <a:t>. Part of her job was to keep the city secure, so she made sure she kept fit and she was known for her quick-thinking in a crisis.</a:t>
            </a:r>
          </a:p>
          <a:p>
            <a:endParaRPr lang="en-GB" sz="2400" dirty="0">
              <a:solidFill>
                <a:schemeClr val="tx1"/>
              </a:solidFill>
            </a:endParaRPr>
          </a:p>
          <a:p>
            <a:r>
              <a:rPr lang="en-GB" sz="2400" dirty="0">
                <a:solidFill>
                  <a:schemeClr val="tx1"/>
                </a:solidFill>
              </a:rPr>
              <a:t>Just as she was wondering what to do, a voice from behind her boomed, “Don’t move!”</a:t>
            </a:r>
          </a:p>
        </p:txBody>
      </p:sp>
      <p:sp>
        <p:nvSpPr>
          <p:cNvPr id="2" name="Rectangle: Rounded Corners 1">
            <a:extLst>
              <a:ext uri="{FF2B5EF4-FFF2-40B4-BE49-F238E27FC236}">
                <a16:creationId xmlns:a16="http://schemas.microsoft.com/office/drawing/2014/main" id="{C27EB113-67E6-480B-83B4-2785DAF31399}"/>
              </a:ext>
            </a:extLst>
          </p:cNvPr>
          <p:cNvSpPr/>
          <p:nvPr/>
        </p:nvSpPr>
        <p:spPr>
          <a:xfrm>
            <a:off x="9228407" y="1434905"/>
            <a:ext cx="2546252" cy="194134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Write down three things we know about </a:t>
            </a:r>
            <a:r>
              <a:rPr lang="en-GB" sz="2400" dirty="0" err="1">
                <a:solidFill>
                  <a:schemeClr val="tx1"/>
                </a:solidFill>
              </a:rPr>
              <a:t>Zilta</a:t>
            </a:r>
            <a:r>
              <a:rPr lang="en-GB" sz="2400" dirty="0">
                <a:solidFill>
                  <a:schemeClr val="tx1"/>
                </a:solidFill>
              </a:rPr>
              <a:t> from the text.</a:t>
            </a:r>
          </a:p>
        </p:txBody>
      </p:sp>
      <p:pic>
        <p:nvPicPr>
          <p:cNvPr id="4098" name="Picture 2" descr="Image result for female robot">
            <a:extLst>
              <a:ext uri="{FF2B5EF4-FFF2-40B4-BE49-F238E27FC236}">
                <a16:creationId xmlns:a16="http://schemas.microsoft.com/office/drawing/2014/main" id="{223A5234-7601-46C3-BE44-9C0ED6F1BD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9973" y="3545058"/>
            <a:ext cx="2103120" cy="313313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8286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683456" y="209745"/>
            <a:ext cx="10809849" cy="704655"/>
          </a:xfrm>
          <a:solidFill>
            <a:schemeClr val="accent2">
              <a:lumMod val="40000"/>
              <a:lumOff val="60000"/>
            </a:schemeClr>
          </a:solidFill>
          <a:ln>
            <a:solidFill>
              <a:schemeClr val="accent1"/>
            </a:solidFill>
          </a:ln>
        </p:spPr>
        <p:txBody>
          <a:bodyPr>
            <a:normAutofit/>
          </a:bodyPr>
          <a:lstStyle/>
          <a:p>
            <a:pPr algn="ctr"/>
            <a:r>
              <a:rPr lang="en-GB" sz="2800" dirty="0">
                <a:latin typeface="+mn-lt"/>
              </a:rPr>
              <a:t>Now, let’s try to use what we know about </a:t>
            </a:r>
            <a:r>
              <a:rPr lang="en-GB" sz="2800" dirty="0" err="1">
                <a:latin typeface="+mn-lt"/>
              </a:rPr>
              <a:t>Zilta</a:t>
            </a:r>
            <a:r>
              <a:rPr lang="en-GB" sz="2800" dirty="0">
                <a:latin typeface="+mn-lt"/>
              </a:rPr>
              <a:t> to answer a question.</a:t>
            </a:r>
          </a:p>
        </p:txBody>
      </p:sp>
      <p:sp>
        <p:nvSpPr>
          <p:cNvPr id="8" name="Rectangle 7">
            <a:extLst>
              <a:ext uri="{FF2B5EF4-FFF2-40B4-BE49-F238E27FC236}">
                <a16:creationId xmlns:a16="http://schemas.microsoft.com/office/drawing/2014/main" id="{A5977AFF-C5AB-488C-B300-96FBB70B38E0}"/>
              </a:ext>
            </a:extLst>
          </p:cNvPr>
          <p:cNvSpPr/>
          <p:nvPr/>
        </p:nvSpPr>
        <p:spPr>
          <a:xfrm>
            <a:off x="683457" y="1025403"/>
            <a:ext cx="8024446" cy="565279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err="1">
                <a:solidFill>
                  <a:schemeClr val="tx1"/>
                </a:solidFill>
              </a:rPr>
              <a:t>Zilta</a:t>
            </a:r>
            <a:r>
              <a:rPr lang="en-GB" sz="2400" dirty="0">
                <a:solidFill>
                  <a:schemeClr val="tx1"/>
                </a:solidFill>
              </a:rPr>
              <a:t> got out her remote and aimed it at the silver pod. Strangely, it didn’t open as usual. She tried again. Still no success. Looking up, she noticed that all of the lights were out, even though it was dark outside. </a:t>
            </a:r>
            <a:r>
              <a:rPr lang="en-GB" sz="2400" dirty="0" err="1">
                <a:solidFill>
                  <a:schemeClr val="tx1"/>
                </a:solidFill>
              </a:rPr>
              <a:t>Zilta</a:t>
            </a:r>
            <a:r>
              <a:rPr lang="en-GB" sz="2400" dirty="0">
                <a:solidFill>
                  <a:schemeClr val="tx1"/>
                </a:solidFill>
              </a:rPr>
              <a:t> felt uneasy. There had been a lot of strange things happening recently. Just that morning, she had been unable to find her hoverboard and had to walk to work.</a:t>
            </a:r>
          </a:p>
          <a:p>
            <a:endParaRPr lang="en-GB" sz="2400" dirty="0">
              <a:solidFill>
                <a:schemeClr val="tx1"/>
              </a:solidFill>
            </a:endParaRPr>
          </a:p>
          <a:p>
            <a:r>
              <a:rPr lang="en-GB" sz="2400" dirty="0">
                <a:solidFill>
                  <a:schemeClr val="tx1"/>
                </a:solidFill>
              </a:rPr>
              <a:t>As head of the </a:t>
            </a:r>
            <a:r>
              <a:rPr lang="en-GB" sz="2400" dirty="0" err="1">
                <a:solidFill>
                  <a:schemeClr val="tx1"/>
                </a:solidFill>
              </a:rPr>
              <a:t>tertia</a:t>
            </a:r>
            <a:r>
              <a:rPr lang="en-GB" sz="2400" dirty="0">
                <a:solidFill>
                  <a:schemeClr val="tx1"/>
                </a:solidFill>
              </a:rPr>
              <a:t>-robots, she held a powerful position in </a:t>
            </a:r>
            <a:r>
              <a:rPr lang="en-GB" sz="2400" dirty="0" err="1">
                <a:solidFill>
                  <a:schemeClr val="tx1"/>
                </a:solidFill>
              </a:rPr>
              <a:t>Xetton</a:t>
            </a:r>
            <a:r>
              <a:rPr lang="en-GB" sz="2400" dirty="0">
                <a:solidFill>
                  <a:schemeClr val="tx1"/>
                </a:solidFill>
              </a:rPr>
              <a:t>. Part of her job was to keep the city secure so she made sure she kept fit and she was known for her quick-thinking in a crisis.</a:t>
            </a:r>
          </a:p>
          <a:p>
            <a:endParaRPr lang="en-GB" sz="2400" dirty="0">
              <a:solidFill>
                <a:schemeClr val="tx1"/>
              </a:solidFill>
            </a:endParaRPr>
          </a:p>
          <a:p>
            <a:r>
              <a:rPr lang="en-GB" sz="2400" dirty="0">
                <a:solidFill>
                  <a:schemeClr val="tx1"/>
                </a:solidFill>
              </a:rPr>
              <a:t>Just as she was wondering what to do, a voice from behind her boomed, “Don’t move!”</a:t>
            </a:r>
          </a:p>
        </p:txBody>
      </p:sp>
      <p:sp>
        <p:nvSpPr>
          <p:cNvPr id="2" name="Rectangle: Rounded Corners 1">
            <a:extLst>
              <a:ext uri="{FF2B5EF4-FFF2-40B4-BE49-F238E27FC236}">
                <a16:creationId xmlns:a16="http://schemas.microsoft.com/office/drawing/2014/main" id="{C27EB113-67E6-480B-83B4-2785DAF31399}"/>
              </a:ext>
            </a:extLst>
          </p:cNvPr>
          <p:cNvSpPr/>
          <p:nvPr/>
        </p:nvSpPr>
        <p:spPr>
          <a:xfrm>
            <a:off x="8947053" y="1105197"/>
            <a:ext cx="2883876" cy="225698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What do you think </a:t>
            </a:r>
            <a:r>
              <a:rPr lang="en-GB" sz="2400" dirty="0" err="1">
                <a:solidFill>
                  <a:schemeClr val="tx1"/>
                </a:solidFill>
              </a:rPr>
              <a:t>Zilta</a:t>
            </a:r>
            <a:r>
              <a:rPr lang="en-GB" sz="2400" dirty="0">
                <a:solidFill>
                  <a:schemeClr val="tx1"/>
                </a:solidFill>
              </a:rPr>
              <a:t> will do? Give reasons for your answer, referring to the text.</a:t>
            </a:r>
          </a:p>
        </p:txBody>
      </p:sp>
      <p:pic>
        <p:nvPicPr>
          <p:cNvPr id="6" name="Picture 2" descr="Image result for female robot">
            <a:extLst>
              <a:ext uri="{FF2B5EF4-FFF2-40B4-BE49-F238E27FC236}">
                <a16:creationId xmlns:a16="http://schemas.microsoft.com/office/drawing/2014/main" id="{E0F6D4B0-B6EE-41C0-B58C-2393C6068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9973" y="3545058"/>
            <a:ext cx="2103120" cy="313313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419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683456" y="209745"/>
            <a:ext cx="10809849" cy="704655"/>
          </a:xfrm>
          <a:solidFill>
            <a:schemeClr val="accent2">
              <a:lumMod val="40000"/>
              <a:lumOff val="60000"/>
            </a:schemeClr>
          </a:solidFill>
          <a:ln>
            <a:solidFill>
              <a:schemeClr val="accent1"/>
            </a:solidFill>
          </a:ln>
        </p:spPr>
        <p:txBody>
          <a:bodyPr>
            <a:normAutofit/>
          </a:bodyPr>
          <a:lstStyle/>
          <a:p>
            <a:pPr algn="ctr"/>
            <a:r>
              <a:rPr lang="en-GB" sz="2800" dirty="0">
                <a:latin typeface="+mn-lt"/>
              </a:rPr>
              <a:t>How did you do?</a:t>
            </a:r>
          </a:p>
        </p:txBody>
      </p:sp>
      <p:sp>
        <p:nvSpPr>
          <p:cNvPr id="8" name="Rectangle 7">
            <a:extLst>
              <a:ext uri="{FF2B5EF4-FFF2-40B4-BE49-F238E27FC236}">
                <a16:creationId xmlns:a16="http://schemas.microsoft.com/office/drawing/2014/main" id="{A5977AFF-C5AB-488C-B300-96FBB70B38E0}"/>
              </a:ext>
            </a:extLst>
          </p:cNvPr>
          <p:cNvSpPr/>
          <p:nvPr/>
        </p:nvSpPr>
        <p:spPr>
          <a:xfrm>
            <a:off x="683457" y="1025403"/>
            <a:ext cx="5182771" cy="565279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err="1">
                <a:solidFill>
                  <a:schemeClr val="tx1"/>
                </a:solidFill>
              </a:rPr>
              <a:t>Zilta</a:t>
            </a:r>
            <a:r>
              <a:rPr lang="en-GB" sz="2000" dirty="0">
                <a:solidFill>
                  <a:schemeClr val="tx1"/>
                </a:solidFill>
              </a:rPr>
              <a:t> got out her remote and aimed it at the silver pod. Strangely, it didn’t open as usual. She tried again. Still no success. Looking up, she noticed that all of the lights were out, even though it was dark outside. </a:t>
            </a:r>
            <a:r>
              <a:rPr lang="en-GB" sz="2000" dirty="0" err="1">
                <a:solidFill>
                  <a:schemeClr val="tx1"/>
                </a:solidFill>
              </a:rPr>
              <a:t>Zilta</a:t>
            </a:r>
            <a:r>
              <a:rPr lang="en-GB" sz="2000" dirty="0">
                <a:solidFill>
                  <a:schemeClr val="tx1"/>
                </a:solidFill>
              </a:rPr>
              <a:t> felt uneasy. There had been a lot of strange things happening recently. Just that morning, she had been unable to find her hoverboard and had to walk to work.</a:t>
            </a:r>
          </a:p>
          <a:p>
            <a:endParaRPr lang="en-GB" sz="2000" dirty="0">
              <a:solidFill>
                <a:schemeClr val="tx1"/>
              </a:solidFill>
            </a:endParaRPr>
          </a:p>
          <a:p>
            <a:r>
              <a:rPr lang="en-GB" sz="2000" dirty="0">
                <a:solidFill>
                  <a:schemeClr val="tx1"/>
                </a:solidFill>
              </a:rPr>
              <a:t>As head of the </a:t>
            </a:r>
            <a:r>
              <a:rPr lang="en-GB" sz="2000" dirty="0" err="1">
                <a:solidFill>
                  <a:schemeClr val="tx1"/>
                </a:solidFill>
              </a:rPr>
              <a:t>tertia</a:t>
            </a:r>
            <a:r>
              <a:rPr lang="en-GB" sz="2000" dirty="0">
                <a:solidFill>
                  <a:schemeClr val="tx1"/>
                </a:solidFill>
              </a:rPr>
              <a:t>-robots, she held a powerful position in </a:t>
            </a:r>
            <a:r>
              <a:rPr lang="en-GB" sz="2000" dirty="0" err="1">
                <a:solidFill>
                  <a:schemeClr val="tx1"/>
                </a:solidFill>
              </a:rPr>
              <a:t>Xetton</a:t>
            </a:r>
            <a:r>
              <a:rPr lang="en-GB" sz="2000" dirty="0">
                <a:solidFill>
                  <a:schemeClr val="tx1"/>
                </a:solidFill>
              </a:rPr>
              <a:t>. Part of her job was to keep the city secure so she made sure she kept fit and she was known for her </a:t>
            </a:r>
            <a:r>
              <a:rPr lang="en-GB" sz="2000" dirty="0">
                <a:solidFill>
                  <a:schemeClr val="tx1"/>
                </a:solidFill>
                <a:highlight>
                  <a:srgbClr val="FF00FF"/>
                </a:highlight>
              </a:rPr>
              <a:t>quick-thinking in a crisis.</a:t>
            </a:r>
          </a:p>
          <a:p>
            <a:endParaRPr lang="en-GB" sz="2000" dirty="0">
              <a:solidFill>
                <a:schemeClr val="tx1"/>
              </a:solidFill>
            </a:endParaRPr>
          </a:p>
          <a:p>
            <a:r>
              <a:rPr lang="en-GB" sz="2000" dirty="0">
                <a:solidFill>
                  <a:schemeClr val="tx1"/>
                </a:solidFill>
              </a:rPr>
              <a:t>Just as she was wondering what to do, a voice from behind her boomed, “Don’t move!”</a:t>
            </a:r>
          </a:p>
        </p:txBody>
      </p:sp>
      <p:sp>
        <p:nvSpPr>
          <p:cNvPr id="3" name="Rectangle 2">
            <a:extLst>
              <a:ext uri="{FF2B5EF4-FFF2-40B4-BE49-F238E27FC236}">
                <a16:creationId xmlns:a16="http://schemas.microsoft.com/office/drawing/2014/main" id="{4D9659F6-95D7-4E51-AE09-CC9842C546CB}"/>
              </a:ext>
            </a:extLst>
          </p:cNvPr>
          <p:cNvSpPr/>
          <p:nvPr/>
        </p:nvSpPr>
        <p:spPr>
          <a:xfrm>
            <a:off x="6179234" y="1025401"/>
            <a:ext cx="5373859" cy="4320321"/>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400" dirty="0">
                <a:solidFill>
                  <a:schemeClr val="tx1"/>
                </a:solidFill>
              </a:rPr>
              <a:t>I think </a:t>
            </a:r>
            <a:r>
              <a:rPr lang="en-GB" sz="2400" dirty="0" err="1">
                <a:solidFill>
                  <a:schemeClr val="tx1"/>
                </a:solidFill>
              </a:rPr>
              <a:t>Zilta</a:t>
            </a:r>
            <a:r>
              <a:rPr lang="en-GB" sz="2400" dirty="0">
                <a:solidFill>
                  <a:schemeClr val="tx1"/>
                </a:solidFill>
              </a:rPr>
              <a:t> will turn around to see who it is so she knows who she is dealing with. Once she has all the facts, she will make a plan and </a:t>
            </a:r>
            <a:r>
              <a:rPr lang="en-GB" sz="2400" b="1" dirty="0">
                <a:solidFill>
                  <a:schemeClr val="tx1"/>
                </a:solidFill>
              </a:rPr>
              <a:t>then</a:t>
            </a:r>
            <a:r>
              <a:rPr lang="en-GB" sz="2400" dirty="0">
                <a:solidFill>
                  <a:schemeClr val="tx1"/>
                </a:solidFill>
              </a:rPr>
              <a:t> act. She has the advantage of it being dark if she needs to run.</a:t>
            </a:r>
          </a:p>
          <a:p>
            <a:endParaRPr lang="en-GB" sz="2400" dirty="0">
              <a:solidFill>
                <a:schemeClr val="tx1"/>
              </a:solidFill>
            </a:endParaRPr>
          </a:p>
          <a:p>
            <a:r>
              <a:rPr lang="en-GB" sz="2400" dirty="0">
                <a:solidFill>
                  <a:schemeClr val="tx1"/>
                </a:solidFill>
              </a:rPr>
              <a:t>I think this because the text says she is </a:t>
            </a:r>
            <a:r>
              <a:rPr lang="en-GB" sz="2400" dirty="0">
                <a:solidFill>
                  <a:schemeClr val="tx1"/>
                </a:solidFill>
                <a:highlight>
                  <a:srgbClr val="FF00FF"/>
                </a:highlight>
              </a:rPr>
              <a:t>quick-thinking in a crisis.</a:t>
            </a:r>
            <a:r>
              <a:rPr lang="en-GB" sz="2400" dirty="0">
                <a:solidFill>
                  <a:schemeClr val="tx1"/>
                </a:solidFill>
              </a:rPr>
              <a:t> This suggests that she wont panic. We also know she is fit so she would be able to run away if she needed to.</a:t>
            </a:r>
          </a:p>
        </p:txBody>
      </p:sp>
      <p:pic>
        <p:nvPicPr>
          <p:cNvPr id="6" name="Picture 2" descr="Image result for female robot">
            <a:extLst>
              <a:ext uri="{FF2B5EF4-FFF2-40B4-BE49-F238E27FC236}">
                <a16:creationId xmlns:a16="http://schemas.microsoft.com/office/drawing/2014/main" id="{E0F6D4B0-B6EE-41C0-B58C-2393C6068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70822" y="5050302"/>
            <a:ext cx="1025590" cy="152787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53205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365125"/>
            <a:ext cx="10515600" cy="1111983"/>
          </a:xfrm>
          <a:solidFill>
            <a:schemeClr val="accent2">
              <a:lumMod val="40000"/>
              <a:lumOff val="60000"/>
            </a:schemeClr>
          </a:solidFill>
          <a:ln>
            <a:solidFill>
              <a:schemeClr val="accent1"/>
            </a:solidFill>
          </a:ln>
        </p:spPr>
        <p:txBody>
          <a:bodyPr>
            <a:normAutofit/>
          </a:bodyPr>
          <a:lstStyle/>
          <a:p>
            <a:r>
              <a:rPr lang="en-GB" sz="3200" dirty="0">
                <a:latin typeface="+mn-lt"/>
              </a:rPr>
              <a:t>Sometimes, our predictions are based on similar stories which we have read. Some types of story follow a similar pattern.</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618979" y="1814733"/>
            <a:ext cx="6893169" cy="4459458"/>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u="sng" dirty="0">
                <a:solidFill>
                  <a:schemeClr val="tx1"/>
                </a:solidFill>
              </a:rPr>
              <a:t>Fairy Tales </a:t>
            </a:r>
          </a:p>
          <a:p>
            <a:pPr marL="342900" indent="-342900">
              <a:buFont typeface="Wingdings" panose="05000000000000000000" pitchFamily="2" charset="2"/>
              <a:buChar char="q"/>
            </a:pPr>
            <a:r>
              <a:rPr lang="en-GB" sz="2400" dirty="0">
                <a:solidFill>
                  <a:schemeClr val="tx1"/>
                </a:solidFill>
              </a:rPr>
              <a:t>Take place in a far-off time or place.</a:t>
            </a:r>
          </a:p>
          <a:p>
            <a:pPr marL="342900" indent="-342900">
              <a:buFont typeface="Wingdings" panose="05000000000000000000" pitchFamily="2" charset="2"/>
              <a:buChar char="q"/>
            </a:pPr>
            <a:r>
              <a:rPr lang="en-GB" sz="2400" dirty="0">
                <a:solidFill>
                  <a:schemeClr val="tx1"/>
                </a:solidFill>
              </a:rPr>
              <a:t>Typically begin ‘Once upon a time…’</a:t>
            </a:r>
          </a:p>
          <a:p>
            <a:pPr marL="342900" indent="-342900">
              <a:buFont typeface="Wingdings" panose="05000000000000000000" pitchFamily="2" charset="2"/>
              <a:buChar char="q"/>
            </a:pPr>
            <a:r>
              <a:rPr lang="en-GB" sz="2400" dirty="0">
                <a:solidFill>
                  <a:schemeClr val="tx1"/>
                </a:solidFill>
              </a:rPr>
              <a:t>Magic is part of them.</a:t>
            </a:r>
          </a:p>
          <a:p>
            <a:pPr marL="342900" indent="-342900">
              <a:buFont typeface="Wingdings" panose="05000000000000000000" pitchFamily="2" charset="2"/>
              <a:buChar char="q"/>
            </a:pPr>
            <a:r>
              <a:rPr lang="en-GB" sz="2400" dirty="0">
                <a:solidFill>
                  <a:schemeClr val="tx1"/>
                </a:solidFill>
              </a:rPr>
              <a:t>Bad kings or queens.</a:t>
            </a:r>
          </a:p>
          <a:p>
            <a:pPr marL="342900" indent="-342900">
              <a:buFont typeface="Wingdings" panose="05000000000000000000" pitchFamily="2" charset="2"/>
              <a:buChar char="q"/>
            </a:pPr>
            <a:r>
              <a:rPr lang="en-GB" sz="2400" dirty="0">
                <a:solidFill>
                  <a:schemeClr val="tx1"/>
                </a:solidFill>
              </a:rPr>
              <a:t>A girl who is badly-treated.</a:t>
            </a:r>
          </a:p>
          <a:p>
            <a:pPr marL="342900" indent="-342900">
              <a:buFont typeface="Wingdings" panose="05000000000000000000" pitchFamily="2" charset="2"/>
              <a:buChar char="q"/>
            </a:pPr>
            <a:r>
              <a:rPr lang="en-GB" sz="2400" dirty="0">
                <a:solidFill>
                  <a:schemeClr val="tx1"/>
                </a:solidFill>
              </a:rPr>
              <a:t>Unhappy people become happy.</a:t>
            </a:r>
          </a:p>
          <a:p>
            <a:pPr marL="342900" indent="-342900">
              <a:buFont typeface="Wingdings" panose="05000000000000000000" pitchFamily="2" charset="2"/>
              <a:buChar char="q"/>
            </a:pPr>
            <a:r>
              <a:rPr lang="en-GB" sz="2400" dirty="0">
                <a:solidFill>
                  <a:schemeClr val="tx1"/>
                </a:solidFill>
              </a:rPr>
              <a:t>A handsome prince rescues the girl from danger.</a:t>
            </a:r>
          </a:p>
          <a:p>
            <a:pPr marL="342900" indent="-342900">
              <a:buFont typeface="Wingdings" panose="05000000000000000000" pitchFamily="2" charset="2"/>
              <a:buChar char="q"/>
            </a:pPr>
            <a:r>
              <a:rPr lang="en-GB" sz="2400" dirty="0">
                <a:solidFill>
                  <a:schemeClr val="tx1"/>
                </a:solidFill>
              </a:rPr>
              <a:t>Good wins over evil.</a:t>
            </a:r>
          </a:p>
          <a:p>
            <a:pPr marL="342900" indent="-342900">
              <a:buFont typeface="Wingdings" panose="05000000000000000000" pitchFamily="2" charset="2"/>
              <a:buChar char="q"/>
            </a:pPr>
            <a:r>
              <a:rPr lang="en-GB" sz="2400" dirty="0">
                <a:solidFill>
                  <a:schemeClr val="tx1"/>
                </a:solidFill>
              </a:rPr>
              <a:t>Ends with ‘They all lived happily ever after.’</a:t>
            </a:r>
          </a:p>
        </p:txBody>
      </p:sp>
      <p:pic>
        <p:nvPicPr>
          <p:cNvPr id="8194" name="Picture 2" descr="https://upload.wikimedia.org/wikipedia/commons/e/e8/Neuschwanstein_Castle_LOC_print_rotated.jpg">
            <a:extLst>
              <a:ext uri="{FF2B5EF4-FFF2-40B4-BE49-F238E27FC236}">
                <a16:creationId xmlns:a16="http://schemas.microsoft.com/office/drawing/2014/main" id="{33D5A0A2-9A30-4EF6-B60E-131A59952D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3873" y="2532184"/>
            <a:ext cx="3578475" cy="260955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9810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365125"/>
            <a:ext cx="10515600" cy="1182321"/>
          </a:xfrm>
          <a:solidFill>
            <a:schemeClr val="accent2">
              <a:lumMod val="40000"/>
              <a:lumOff val="60000"/>
            </a:schemeClr>
          </a:solidFill>
          <a:ln>
            <a:solidFill>
              <a:schemeClr val="accent1"/>
            </a:solidFill>
          </a:ln>
        </p:spPr>
        <p:txBody>
          <a:bodyPr>
            <a:normAutofit/>
          </a:bodyPr>
          <a:lstStyle/>
          <a:p>
            <a:pPr algn="ctr"/>
            <a:r>
              <a:rPr lang="en-GB" sz="3200" dirty="0">
                <a:latin typeface="+mn-lt"/>
              </a:rPr>
              <a:t>Use what you know of fairy tales to predict what might happen next.</a:t>
            </a:r>
          </a:p>
        </p:txBody>
      </p:sp>
      <p:sp>
        <p:nvSpPr>
          <p:cNvPr id="2" name="Rectangle 1">
            <a:extLst>
              <a:ext uri="{FF2B5EF4-FFF2-40B4-BE49-F238E27FC236}">
                <a16:creationId xmlns:a16="http://schemas.microsoft.com/office/drawing/2014/main" id="{1DEC6A88-59F0-4798-A592-05E0D6A5BEF0}"/>
              </a:ext>
            </a:extLst>
          </p:cNvPr>
          <p:cNvSpPr/>
          <p:nvPr/>
        </p:nvSpPr>
        <p:spPr>
          <a:xfrm>
            <a:off x="838200" y="2011680"/>
            <a:ext cx="6083105" cy="385454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solidFill>
                  <a:schemeClr val="tx1"/>
                </a:solidFill>
              </a:rPr>
              <a:t>As the princess sobbed, a tiny mouse scuttled across the dusty floor. She smiled. At least she wasn’t alone. It felt as if she had been imprisoned for weeks and she wondered if she would ever see home again. Suddenly, she heard the sound of hooves. She rushed to the tiny window and peered out hopefully.</a:t>
            </a:r>
          </a:p>
        </p:txBody>
      </p:sp>
      <p:sp>
        <p:nvSpPr>
          <p:cNvPr id="3" name="Rectangle: Rounded Corners 2">
            <a:extLst>
              <a:ext uri="{FF2B5EF4-FFF2-40B4-BE49-F238E27FC236}">
                <a16:creationId xmlns:a16="http://schemas.microsoft.com/office/drawing/2014/main" id="{6664E099-FC07-4315-AB41-2E43E267092C}"/>
              </a:ext>
            </a:extLst>
          </p:cNvPr>
          <p:cNvSpPr/>
          <p:nvPr/>
        </p:nvSpPr>
        <p:spPr>
          <a:xfrm>
            <a:off x="7244862" y="2011680"/>
            <a:ext cx="4108938" cy="3854548"/>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We would probably predict that the sound of hooves is the prince coming to her rescue. We are not told this but, because we know these types of stories, it is a sensible prediction.</a:t>
            </a:r>
          </a:p>
        </p:txBody>
      </p:sp>
    </p:spTree>
    <p:extLst>
      <p:ext uri="{BB962C8B-B14F-4D97-AF65-F5344CB8AC3E}">
        <p14:creationId xmlns:p14="http://schemas.microsoft.com/office/powerpoint/2010/main" val="698947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486508" y="601712"/>
            <a:ext cx="10515600" cy="1325563"/>
          </a:xfrm>
          <a:solidFill>
            <a:schemeClr val="accent2">
              <a:lumMod val="40000"/>
              <a:lumOff val="60000"/>
            </a:schemeClr>
          </a:solidFill>
          <a:ln>
            <a:solidFill>
              <a:schemeClr val="accent1"/>
            </a:solidFill>
          </a:ln>
        </p:spPr>
        <p:txBody>
          <a:bodyPr>
            <a:normAutofit fontScale="90000"/>
          </a:bodyPr>
          <a:lstStyle/>
          <a:p>
            <a:r>
              <a:rPr lang="en-GB" sz="3200" b="1" dirty="0">
                <a:latin typeface="+mn-lt"/>
              </a:rPr>
              <a:t>Your turn: </a:t>
            </a:r>
            <a:r>
              <a:rPr lang="en-GB" sz="3200" dirty="0">
                <a:latin typeface="+mn-lt"/>
              </a:rPr>
              <a:t>using a typical fairy tale style, tell your partner part of a fairy story. Ask them to predict what might happen next and give reasons for their prediction.</a:t>
            </a:r>
          </a:p>
        </p:txBody>
      </p:sp>
      <p:sp>
        <p:nvSpPr>
          <p:cNvPr id="6" name="Rectangle: Rounded Corners 5">
            <a:extLst>
              <a:ext uri="{FF2B5EF4-FFF2-40B4-BE49-F238E27FC236}">
                <a16:creationId xmlns:a16="http://schemas.microsoft.com/office/drawing/2014/main" id="{57BA7353-1698-4BD3-B0C4-D0DEB767C6B5}"/>
              </a:ext>
            </a:extLst>
          </p:cNvPr>
          <p:cNvSpPr/>
          <p:nvPr/>
        </p:nvSpPr>
        <p:spPr>
          <a:xfrm>
            <a:off x="838200" y="2191288"/>
            <a:ext cx="6893169" cy="4459458"/>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u="sng" dirty="0">
                <a:solidFill>
                  <a:schemeClr val="tx1"/>
                </a:solidFill>
              </a:rPr>
              <a:t>Fairy Tales </a:t>
            </a:r>
          </a:p>
          <a:p>
            <a:pPr marL="342900" indent="-342900">
              <a:buFont typeface="Wingdings" panose="05000000000000000000" pitchFamily="2" charset="2"/>
              <a:buChar char="q"/>
            </a:pPr>
            <a:r>
              <a:rPr lang="en-GB" sz="2400" dirty="0">
                <a:solidFill>
                  <a:schemeClr val="tx1"/>
                </a:solidFill>
              </a:rPr>
              <a:t>Take place in a far-off time or place.</a:t>
            </a:r>
          </a:p>
          <a:p>
            <a:pPr marL="342900" indent="-342900">
              <a:buFont typeface="Wingdings" panose="05000000000000000000" pitchFamily="2" charset="2"/>
              <a:buChar char="q"/>
            </a:pPr>
            <a:r>
              <a:rPr lang="en-GB" sz="2400" dirty="0">
                <a:solidFill>
                  <a:schemeClr val="tx1"/>
                </a:solidFill>
              </a:rPr>
              <a:t>Typically begin ‘Once upon a time…’</a:t>
            </a:r>
          </a:p>
          <a:p>
            <a:pPr marL="342900" indent="-342900">
              <a:buFont typeface="Wingdings" panose="05000000000000000000" pitchFamily="2" charset="2"/>
              <a:buChar char="q"/>
            </a:pPr>
            <a:r>
              <a:rPr lang="en-GB" sz="2400" dirty="0">
                <a:solidFill>
                  <a:schemeClr val="tx1"/>
                </a:solidFill>
              </a:rPr>
              <a:t>Magic is part of them.</a:t>
            </a:r>
          </a:p>
          <a:p>
            <a:pPr marL="342900" indent="-342900">
              <a:buFont typeface="Wingdings" panose="05000000000000000000" pitchFamily="2" charset="2"/>
              <a:buChar char="q"/>
            </a:pPr>
            <a:r>
              <a:rPr lang="en-GB" sz="2400" dirty="0">
                <a:solidFill>
                  <a:schemeClr val="tx1"/>
                </a:solidFill>
              </a:rPr>
              <a:t>Bad kings or queens.</a:t>
            </a:r>
          </a:p>
          <a:p>
            <a:pPr marL="342900" indent="-342900">
              <a:buFont typeface="Wingdings" panose="05000000000000000000" pitchFamily="2" charset="2"/>
              <a:buChar char="q"/>
            </a:pPr>
            <a:r>
              <a:rPr lang="en-GB" sz="2400" dirty="0">
                <a:solidFill>
                  <a:schemeClr val="tx1"/>
                </a:solidFill>
              </a:rPr>
              <a:t>A girl who is badly-treated.</a:t>
            </a:r>
          </a:p>
          <a:p>
            <a:pPr marL="342900" indent="-342900">
              <a:buFont typeface="Wingdings" panose="05000000000000000000" pitchFamily="2" charset="2"/>
              <a:buChar char="q"/>
            </a:pPr>
            <a:r>
              <a:rPr lang="en-GB" sz="2400" dirty="0">
                <a:solidFill>
                  <a:schemeClr val="tx1"/>
                </a:solidFill>
              </a:rPr>
              <a:t>Unhappy people become happy.</a:t>
            </a:r>
          </a:p>
          <a:p>
            <a:pPr marL="342900" indent="-342900">
              <a:buFont typeface="Wingdings" panose="05000000000000000000" pitchFamily="2" charset="2"/>
              <a:buChar char="q"/>
            </a:pPr>
            <a:r>
              <a:rPr lang="en-GB" sz="2400" dirty="0">
                <a:solidFill>
                  <a:schemeClr val="tx1"/>
                </a:solidFill>
              </a:rPr>
              <a:t>A handsome prince rescues the girl from danger.</a:t>
            </a:r>
          </a:p>
          <a:p>
            <a:pPr marL="342900" indent="-342900">
              <a:buFont typeface="Wingdings" panose="05000000000000000000" pitchFamily="2" charset="2"/>
              <a:buChar char="q"/>
            </a:pPr>
            <a:r>
              <a:rPr lang="en-GB" sz="2400" dirty="0">
                <a:solidFill>
                  <a:schemeClr val="tx1"/>
                </a:solidFill>
              </a:rPr>
              <a:t>Good wins over evil.</a:t>
            </a:r>
          </a:p>
          <a:p>
            <a:pPr marL="342900" indent="-342900">
              <a:buFont typeface="Wingdings" panose="05000000000000000000" pitchFamily="2" charset="2"/>
              <a:buChar char="q"/>
            </a:pPr>
            <a:r>
              <a:rPr lang="en-GB" sz="2400" dirty="0">
                <a:solidFill>
                  <a:schemeClr val="tx1"/>
                </a:solidFill>
              </a:rPr>
              <a:t>Ends with ‘They all lived happily ever after.’</a:t>
            </a:r>
          </a:p>
        </p:txBody>
      </p:sp>
      <p:pic>
        <p:nvPicPr>
          <p:cNvPr id="10242" name="Picture 2" descr="Image result for handsome prince">
            <a:extLst>
              <a:ext uri="{FF2B5EF4-FFF2-40B4-BE49-F238E27FC236}">
                <a16:creationId xmlns:a16="http://schemas.microsoft.com/office/drawing/2014/main" id="{AF822D6A-F0FA-4D00-BACE-92EDB252B8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9802" y="2511571"/>
            <a:ext cx="2622306" cy="381889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43626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365125"/>
            <a:ext cx="10515600" cy="2617226"/>
          </a:xfrm>
          <a:solidFill>
            <a:schemeClr val="accent2">
              <a:lumMod val="40000"/>
              <a:lumOff val="60000"/>
            </a:schemeClr>
          </a:solidFill>
          <a:ln>
            <a:solidFill>
              <a:schemeClr val="accent1"/>
            </a:solidFill>
          </a:ln>
        </p:spPr>
        <p:txBody>
          <a:bodyPr>
            <a:normAutofit fontScale="90000"/>
          </a:bodyPr>
          <a:lstStyle/>
          <a:p>
            <a:pPr algn="ctr"/>
            <a:br>
              <a:rPr lang="en-GB" sz="3200" dirty="0">
                <a:latin typeface="+mn-lt"/>
              </a:rPr>
            </a:br>
            <a:r>
              <a:rPr lang="en-GB" sz="3200" dirty="0">
                <a:latin typeface="+mn-lt"/>
              </a:rPr>
              <a:t>So, when you are asked to </a:t>
            </a:r>
            <a:r>
              <a:rPr lang="en-GB" sz="3200" b="1" dirty="0">
                <a:latin typeface="+mn-lt"/>
              </a:rPr>
              <a:t>predict</a:t>
            </a:r>
            <a:r>
              <a:rPr lang="en-GB" sz="3200" dirty="0">
                <a:latin typeface="+mn-lt"/>
              </a:rPr>
              <a:t> what happens next in a story, remember that you need to base your ideas on:</a:t>
            </a:r>
            <a:br>
              <a:rPr lang="en-GB" sz="3200" dirty="0">
                <a:latin typeface="+mn-lt"/>
              </a:rPr>
            </a:br>
            <a:br>
              <a:rPr lang="en-GB" sz="3200" dirty="0">
                <a:latin typeface="+mn-lt"/>
              </a:rPr>
            </a:br>
            <a:r>
              <a:rPr lang="en-GB" sz="3200" dirty="0">
                <a:latin typeface="+mn-lt"/>
              </a:rPr>
              <a:t>*the information in the text.</a:t>
            </a:r>
            <a:br>
              <a:rPr lang="en-GB" sz="3200" dirty="0">
                <a:latin typeface="+mn-lt"/>
              </a:rPr>
            </a:br>
            <a:r>
              <a:rPr lang="en-GB" sz="3200" b="1" dirty="0">
                <a:latin typeface="+mn-lt"/>
              </a:rPr>
              <a:t>or</a:t>
            </a:r>
            <a:br>
              <a:rPr lang="en-GB" sz="3200" dirty="0">
                <a:latin typeface="+mn-lt"/>
              </a:rPr>
            </a:br>
            <a:r>
              <a:rPr lang="en-GB" sz="3200" dirty="0">
                <a:latin typeface="+mn-lt"/>
              </a:rPr>
              <a:t>*what you know about typical stories of its kind.</a:t>
            </a:r>
            <a:br>
              <a:rPr lang="en-GB" sz="3200" dirty="0">
                <a:latin typeface="+mn-lt"/>
              </a:rPr>
            </a:br>
            <a:endParaRPr lang="en-GB" sz="3200" dirty="0">
              <a:latin typeface="+mn-lt"/>
            </a:endParaRPr>
          </a:p>
        </p:txBody>
      </p:sp>
      <p:sp>
        <p:nvSpPr>
          <p:cNvPr id="4" name="Rectangle: Rounded Corners 3">
            <a:extLst>
              <a:ext uri="{FF2B5EF4-FFF2-40B4-BE49-F238E27FC236}">
                <a16:creationId xmlns:a16="http://schemas.microsoft.com/office/drawing/2014/main" id="{703171BB-3CE0-4216-A691-D4C39B948DC7}"/>
              </a:ext>
            </a:extLst>
          </p:cNvPr>
          <p:cNvSpPr/>
          <p:nvPr/>
        </p:nvSpPr>
        <p:spPr>
          <a:xfrm>
            <a:off x="1913206" y="3516923"/>
            <a:ext cx="7540283" cy="2475914"/>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A </a:t>
            </a:r>
            <a:r>
              <a:rPr lang="en-GB" sz="2400">
                <a:solidFill>
                  <a:schemeClr val="tx1"/>
                </a:solidFill>
              </a:rPr>
              <a:t>prediction won’t </a:t>
            </a:r>
            <a:r>
              <a:rPr lang="en-GB" sz="2400" dirty="0">
                <a:solidFill>
                  <a:schemeClr val="tx1"/>
                </a:solidFill>
              </a:rPr>
              <a:t>necessarily be correct. The important thing is that you have backed it up with good reasons and with evidence from the text.</a:t>
            </a:r>
          </a:p>
        </p:txBody>
      </p:sp>
    </p:spTree>
    <p:extLst>
      <p:ext uri="{BB962C8B-B14F-4D97-AF65-F5344CB8AC3E}">
        <p14:creationId xmlns:p14="http://schemas.microsoft.com/office/powerpoint/2010/main" val="26463610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5">
            <a:lumMod val="20000"/>
            <a:lumOff val="80000"/>
          </a:schemeClr>
        </a:solidFill>
      </a:spPr>
      <a:bodyPr rtlCol="0" anchor="ctr"/>
      <a:lstStyle>
        <a:defPPr algn="ctr">
          <a:defRPr sz="2400"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2277</Words>
  <Application>Microsoft Office PowerPoint</Application>
  <PresentationFormat>Widescreen</PresentationFormat>
  <Paragraphs>107</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Times New Roman</vt:lpstr>
      <vt:lpstr>Wingdings</vt:lpstr>
      <vt:lpstr>Office Theme</vt:lpstr>
      <vt:lpstr>B2R4a. Can make predictions based on knowledge of the text or similar reading experiences, giving clear reasons for their ideas.</vt:lpstr>
      <vt:lpstr>PowerPoint Presentation</vt:lpstr>
      <vt:lpstr>Predicting means saying what you think might happen next.</vt:lpstr>
      <vt:lpstr>PowerPoint Presentation</vt:lpstr>
      <vt:lpstr>Our predictions might be based on what we have experienced before. For example, what might happen next in this sequence of events? Give reasons for your answer.</vt:lpstr>
      <vt:lpstr>Your turn: what might happen next in this sequence of events? Give reasons for your answer.</vt:lpstr>
      <vt:lpstr>When we are predicting, there is no right or wrong answer but it needs to be logical, based on the information we have. When we are reading a text, we need to use the information in the text to support our predictions. Read this extract from a story.</vt:lpstr>
      <vt:lpstr>How did you do? Hopefully, you thought of a few logical things which might happen. </vt:lpstr>
      <vt:lpstr>How did you do?</vt:lpstr>
      <vt:lpstr>So, the steps to answering prediction questions are:</vt:lpstr>
      <vt:lpstr>Sometimes, we need to predict how a character will behave. To do this, we have to consider what we already know about the character. Read this extract.</vt:lpstr>
      <vt:lpstr>Now, let’s try to use what we know about Zilta to answer a question.</vt:lpstr>
      <vt:lpstr>How did you do?</vt:lpstr>
      <vt:lpstr>Sometimes, our predictions are based on similar stories which we have read. Some types of story follow a similar pattern.</vt:lpstr>
      <vt:lpstr>Use what you know of fairy tales to predict what might happen next.</vt:lpstr>
      <vt:lpstr>Your turn: using a typical fairy tale style, tell your partner part of a fairy story. Ask them to predict what might happen next and give reasons for their prediction.</vt:lpstr>
      <vt:lpstr> So, when you are asked to predict what happens next in a story, remember that you need to base your ideas on:  *the information in the text. or *what you know about typical stories of its kind.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Christina Maskell</cp:lastModifiedBy>
  <cp:revision>36</cp:revision>
  <dcterms:created xsi:type="dcterms:W3CDTF">2017-03-29T13:14:03Z</dcterms:created>
  <dcterms:modified xsi:type="dcterms:W3CDTF">2020-05-31T15:35:44Z</dcterms:modified>
</cp:coreProperties>
</file>